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7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8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6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348E-D0FE-694B-9EEC-D1454F97A6C7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and Mutability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3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“contain”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41918"/>
            <a:ext cx="3840556" cy="375948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It’s tempting to think of lists as containing objects, like a mailbox contains letters</a:t>
            </a:r>
          </a:p>
          <a:p>
            <a:pPr lvl="1"/>
            <a:r>
              <a:rPr lang="en-US" dirty="0" smtClean="0"/>
              <a:t>But the analogy is a misleading.</a:t>
            </a:r>
          </a:p>
          <a:p>
            <a:r>
              <a:rPr lang="en-US" dirty="0" smtClean="0"/>
              <a:t>List items are not “inside” the list if you look at where they are stored in memory.</a:t>
            </a:r>
          </a:p>
          <a:p>
            <a:r>
              <a:rPr lang="en-US" dirty="0" smtClean="0"/>
              <a:t>Instead, a list has references to its items.  These are pointers to the correct memory locations.</a:t>
            </a:r>
          </a:p>
          <a:p>
            <a:pPr lvl="1"/>
            <a:r>
              <a:rPr lang="en-US" dirty="0" smtClean="0"/>
              <a:t>Think of them as arrows from the list to the objects that it supposedly contains.</a:t>
            </a:r>
          </a:p>
          <a:p>
            <a:r>
              <a:rPr lang="en-US" dirty="0" smtClean="0"/>
              <a:t>This is very similar to the way that a variable points to a specific object.</a:t>
            </a:r>
          </a:p>
          <a:p>
            <a:r>
              <a:rPr lang="en-US" dirty="0" smtClean="0"/>
              <a:t>When you print a list, it gets “flattened” so that it looks like it contains its contents.</a:t>
            </a:r>
          </a:p>
          <a:p>
            <a:r>
              <a:rPr lang="en-US" dirty="0" smtClean="0"/>
              <a:t>If I print </a:t>
            </a:r>
            <a:r>
              <a:rPr lang="en-US" dirty="0" err="1" smtClean="0"/>
              <a:t>a_list</a:t>
            </a:r>
            <a:r>
              <a:rPr lang="en-US" dirty="0" smtClean="0"/>
              <a:t>, I would get</a:t>
            </a:r>
          </a:p>
          <a:p>
            <a:pPr marL="0" indent="0">
              <a:buNone/>
            </a:pPr>
            <a:r>
              <a:rPr lang="en-US" dirty="0" smtClean="0"/>
              <a:t>		[36</a:t>
            </a:r>
            <a:r>
              <a:rPr lang="en-US" dirty="0" smtClean="0"/>
              <a:t>,“</a:t>
            </a:r>
            <a:r>
              <a:rPr lang="en-US" dirty="0" smtClean="0"/>
              <a:t>woo”, </a:t>
            </a:r>
            <a:r>
              <a:rPr lang="en-US" dirty="0"/>
              <a:t>[2</a:t>
            </a:r>
            <a:r>
              <a:rPr lang="en-US" dirty="0" smtClean="0"/>
              <a:t>], </a:t>
            </a:r>
            <a:r>
              <a:rPr lang="en-US" dirty="0"/>
              <a:t>[2]</a:t>
            </a:r>
            <a:r>
              <a:rPr lang="en-US" dirty="0" smtClean="0"/>
              <a:t>]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40556" y="1363168"/>
            <a:ext cx="4828372" cy="39090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3013" y="1987447"/>
            <a:ext cx="167893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,    ,   ,     ]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41942" y="2472586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9" name="Elbow Connector 8"/>
          <p:cNvCxnSpPr>
            <a:endCxn id="8" idx="1"/>
          </p:cNvCxnSpPr>
          <p:nvPr/>
        </p:nvCxnSpPr>
        <p:spPr>
          <a:xfrm>
            <a:off x="6244683" y="2453624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36812" y="3693148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</a:t>
            </a:r>
            <a:endParaRPr lang="en-US" dirty="0"/>
          </a:p>
        </p:txBody>
      </p:sp>
      <p:cxnSp>
        <p:nvCxnSpPr>
          <p:cNvPr id="15" name="Elbow Connector 14"/>
          <p:cNvCxnSpPr>
            <a:endCxn id="14" idx="1"/>
          </p:cNvCxnSpPr>
          <p:nvPr/>
        </p:nvCxnSpPr>
        <p:spPr>
          <a:xfrm>
            <a:off x="5163013" y="3639260"/>
            <a:ext cx="573799" cy="2385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5293" y="1363169"/>
            <a:ext cx="2283165" cy="12940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8835" y="1993610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2056361" y="2226698"/>
            <a:ext cx="2806651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72157" y="3145621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488204" y="36013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35" name="Elbow Connector 34"/>
          <p:cNvCxnSpPr>
            <a:stCxn id="33" idx="2"/>
            <a:endCxn id="34" idx="1"/>
          </p:cNvCxnSpPr>
          <p:nvPr/>
        </p:nvCxnSpPr>
        <p:spPr>
          <a:xfrm rot="16200000" flipH="1">
            <a:off x="4329712" y="3627556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3" idx="0"/>
          </p:cNvCxnSpPr>
          <p:nvPr/>
        </p:nvCxnSpPr>
        <p:spPr>
          <a:xfrm rot="5400000">
            <a:off x="4334224" y="2237951"/>
            <a:ext cx="918920" cy="896421"/>
          </a:xfrm>
          <a:prstGeom prst="bentConnector3">
            <a:avLst>
              <a:gd name="adj1" fmla="val 45064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5397506" y="2677501"/>
            <a:ext cx="1159263" cy="288936"/>
          </a:xfrm>
          <a:prstGeom prst="bentConnector3">
            <a:avLst>
              <a:gd name="adj1" fmla="val 99684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097016" y="3135209"/>
            <a:ext cx="73045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]</a:t>
            </a:r>
            <a:endParaRPr lang="en-US" sz="2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882578" y="3620348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56" name="Elbow Connector 55"/>
          <p:cNvCxnSpPr>
            <a:endCxn id="55" idx="1"/>
          </p:cNvCxnSpPr>
          <p:nvPr/>
        </p:nvCxnSpPr>
        <p:spPr>
          <a:xfrm>
            <a:off x="6585319" y="3601386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031987" y="4285145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6463154" y="47409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59" name="Elbow Connector 58"/>
          <p:cNvCxnSpPr>
            <a:stCxn id="57" idx="2"/>
            <a:endCxn id="58" idx="1"/>
          </p:cNvCxnSpPr>
          <p:nvPr/>
        </p:nvCxnSpPr>
        <p:spPr>
          <a:xfrm rot="16200000" flipH="1">
            <a:off x="6297102" y="4759520"/>
            <a:ext cx="174253" cy="1578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>
            <a:off x="4946734" y="2582530"/>
            <a:ext cx="918921" cy="2385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7" idx="0"/>
          </p:cNvCxnSpPr>
          <p:nvPr/>
        </p:nvCxnSpPr>
        <p:spPr>
          <a:xfrm rot="5400000">
            <a:off x="5945125" y="3751367"/>
            <a:ext cx="893957" cy="17359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721882" y="3168809"/>
            <a:ext cx="1040025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“woo”</a:t>
            </a:r>
            <a:endParaRPr lang="en-US" sz="2200" b="1" dirty="0"/>
          </a:p>
        </p:txBody>
      </p:sp>
      <p:cxnSp>
        <p:nvCxnSpPr>
          <p:cNvPr id="36" name="Elbow Connector 35"/>
          <p:cNvCxnSpPr/>
          <p:nvPr/>
        </p:nvCxnSpPr>
        <p:spPr>
          <a:xfrm rot="16200000" flipH="1">
            <a:off x="5771866" y="2633069"/>
            <a:ext cx="892872" cy="11141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3957354" y="5322499"/>
            <a:ext cx="4711573" cy="1277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is this picture important?</a:t>
            </a:r>
          </a:p>
          <a:p>
            <a:pPr lvl="1"/>
            <a:r>
              <a:rPr lang="en-US" dirty="0" smtClean="0"/>
              <a:t>We can reach the same object in </a:t>
            </a:r>
            <a:r>
              <a:rPr lang="en-US" dirty="0" err="1" smtClean="0"/>
              <a:t>mutiple</a:t>
            </a:r>
            <a:r>
              <a:rPr lang="en-US" dirty="0" smtClean="0"/>
              <a:t> ways.</a:t>
            </a:r>
          </a:p>
          <a:p>
            <a:pPr lvl="1"/>
            <a:r>
              <a:rPr lang="en-US" dirty="0" smtClean="0"/>
              <a:t>For immutable objects, this isn’t a big deal.</a:t>
            </a:r>
          </a:p>
          <a:p>
            <a:pPr lvl="1"/>
            <a:r>
              <a:rPr lang="en-US" dirty="0" smtClean="0"/>
              <a:t>For mutable objects, we can change an object in different ways, and it’s easy to get confused.</a:t>
            </a:r>
          </a:p>
        </p:txBody>
      </p:sp>
    </p:spTree>
    <p:extLst>
      <p:ext uri="{BB962C8B-B14F-4D97-AF65-F5344CB8AC3E}">
        <p14:creationId xmlns:p14="http://schemas.microsoft.com/office/powerpoint/2010/main" val="366191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277872"/>
          </a:xfrm>
        </p:spPr>
        <p:txBody>
          <a:bodyPr>
            <a:normAutofit/>
          </a:bodyPr>
          <a:lstStyle/>
          <a:p>
            <a:r>
              <a:rPr lang="en-US" dirty="0" smtClean="0"/>
              <a:t>Mutable objects can be changed through multiple names.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8671" y="2695510"/>
            <a:ext cx="4112156" cy="35760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1127" y="3319789"/>
            <a:ext cx="1472618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,    ,    ]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0057" y="3804928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7" name="Elbow Connector 6"/>
          <p:cNvCxnSpPr>
            <a:endCxn id="6" idx="1"/>
          </p:cNvCxnSpPr>
          <p:nvPr/>
        </p:nvCxnSpPr>
        <p:spPr>
          <a:xfrm>
            <a:off x="6502798" y="3785966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8640" y="2695510"/>
            <a:ext cx="2823905" cy="1853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500" dirty="0" smtClean="0"/>
              <a:t>Name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0092" y="3266945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11" idx="3"/>
            <a:endCxn id="5" idx="1"/>
          </p:cNvCxnSpPr>
          <p:nvPr/>
        </p:nvCxnSpPr>
        <p:spPr>
          <a:xfrm>
            <a:off x="2927618" y="3500033"/>
            <a:ext cx="2193509" cy="52844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26832" y="4477963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2879" y="49337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2"/>
            <a:endCxn id="15" idx="1"/>
          </p:cNvCxnSpPr>
          <p:nvPr/>
        </p:nvCxnSpPr>
        <p:spPr>
          <a:xfrm rot="16200000" flipH="1">
            <a:off x="4784387" y="4959898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4" idx="0"/>
          </p:cNvCxnSpPr>
          <p:nvPr/>
        </p:nvCxnSpPr>
        <p:spPr>
          <a:xfrm rot="5400000">
            <a:off x="4678006" y="3681187"/>
            <a:ext cx="918918" cy="67463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6021029" y="3738410"/>
            <a:ext cx="903283" cy="544551"/>
          </a:xfrm>
          <a:prstGeom prst="bentConnector3">
            <a:avLst>
              <a:gd name="adj1" fmla="val 68411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3491" y="4477964"/>
            <a:ext cx="73045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]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159053" y="4963103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1" name="Elbow Connector 20"/>
          <p:cNvCxnSpPr>
            <a:endCxn id="20" idx="1"/>
          </p:cNvCxnSpPr>
          <p:nvPr/>
        </p:nvCxnSpPr>
        <p:spPr>
          <a:xfrm>
            <a:off x="5861794" y="4944141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74782" y="5446484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905949" y="59022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4" name="Elbow Connector 23"/>
          <p:cNvCxnSpPr>
            <a:stCxn id="22" idx="2"/>
            <a:endCxn id="23" idx="1"/>
          </p:cNvCxnSpPr>
          <p:nvPr/>
        </p:nvCxnSpPr>
        <p:spPr>
          <a:xfrm rot="16200000" flipH="1">
            <a:off x="5739897" y="5920859"/>
            <a:ext cx="174253" cy="1578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9" idx="0"/>
          </p:cNvCxnSpPr>
          <p:nvPr/>
        </p:nvCxnSpPr>
        <p:spPr>
          <a:xfrm rot="5400000">
            <a:off x="5362874" y="3934888"/>
            <a:ext cx="918919" cy="167233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2" idx="0"/>
          </p:cNvCxnSpPr>
          <p:nvPr/>
        </p:nvCxnSpPr>
        <p:spPr>
          <a:xfrm rot="5400000">
            <a:off x="5407493" y="5105878"/>
            <a:ext cx="693911" cy="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0092" y="3952782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b_list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539632" y="447796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“a”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70799" y="4933728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2"/>
            <a:endCxn id="31" idx="1"/>
          </p:cNvCxnSpPr>
          <p:nvPr/>
        </p:nvCxnSpPr>
        <p:spPr>
          <a:xfrm rot="16200000" flipH="1">
            <a:off x="6804747" y="4952341"/>
            <a:ext cx="174253" cy="1578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5" idx="1"/>
          </p:cNvCxnSpPr>
          <p:nvPr/>
        </p:nvCxnSpPr>
        <p:spPr>
          <a:xfrm flipV="1">
            <a:off x="2927618" y="3552877"/>
            <a:ext cx="2193509" cy="632993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0" y="4758922"/>
            <a:ext cx="3840556" cy="1842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Here, I can change </a:t>
            </a:r>
            <a:r>
              <a:rPr lang="en-US" dirty="0" err="1" smtClean="0"/>
              <a:t>a_list</a:t>
            </a:r>
            <a:r>
              <a:rPr lang="en-US" dirty="0" smtClean="0"/>
              <a:t> or </a:t>
            </a:r>
            <a:r>
              <a:rPr lang="en-US" dirty="0" err="1" smtClean="0"/>
              <a:t>b_list</a:t>
            </a:r>
            <a:r>
              <a:rPr lang="en-US" dirty="0" smtClean="0"/>
              <a:t>.  But there’s only one list, so the change affects both variables.</a:t>
            </a:r>
          </a:p>
        </p:txBody>
      </p:sp>
    </p:spTree>
    <p:extLst>
      <p:ext uri="{BB962C8B-B14F-4D97-AF65-F5344CB8AC3E}">
        <p14:creationId xmlns:p14="http://schemas.microsoft.com/office/powerpoint/2010/main" val="99040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 objects can be contained in multiple lists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30497" y="2472586"/>
            <a:ext cx="4213501" cy="3907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2953" y="3096865"/>
            <a:ext cx="1472618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,    ,    ]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31883" y="3582004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7" name="Elbow Connector 6"/>
          <p:cNvCxnSpPr>
            <a:endCxn id="6" idx="1"/>
          </p:cNvCxnSpPr>
          <p:nvPr/>
        </p:nvCxnSpPr>
        <p:spPr>
          <a:xfrm>
            <a:off x="6234624" y="3563042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5293" y="2864383"/>
            <a:ext cx="2283165" cy="18757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28835" y="3494824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11" idx="3"/>
            <a:endCxn id="5" idx="1"/>
          </p:cNvCxnSpPr>
          <p:nvPr/>
        </p:nvCxnSpPr>
        <p:spPr>
          <a:xfrm flipV="1">
            <a:off x="2056361" y="3329953"/>
            <a:ext cx="2796592" cy="397959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31883" y="424462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7930" y="47003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2"/>
            <a:endCxn id="15" idx="1"/>
          </p:cNvCxnSpPr>
          <p:nvPr/>
        </p:nvCxnSpPr>
        <p:spPr>
          <a:xfrm rot="16200000" flipH="1">
            <a:off x="6789438" y="4726561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4" idx="0"/>
          </p:cNvCxnSpPr>
          <p:nvPr/>
        </p:nvCxnSpPr>
        <p:spPr>
          <a:xfrm rot="16200000" flipH="1">
            <a:off x="5925939" y="3365366"/>
            <a:ext cx="894628" cy="863891"/>
          </a:xfrm>
          <a:prstGeom prst="bentConnector3">
            <a:avLst>
              <a:gd name="adj1" fmla="val 71969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9" idx="0"/>
          </p:cNvCxnSpPr>
          <p:nvPr/>
        </p:nvCxnSpPr>
        <p:spPr>
          <a:xfrm rot="5400000">
            <a:off x="5135805" y="3799343"/>
            <a:ext cx="911394" cy="1270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26277" y="4255040"/>
            <a:ext cx="73045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]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1839" y="4740179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1" name="Elbow Connector 20"/>
          <p:cNvCxnSpPr>
            <a:endCxn id="20" idx="1"/>
          </p:cNvCxnSpPr>
          <p:nvPr/>
        </p:nvCxnSpPr>
        <p:spPr>
          <a:xfrm>
            <a:off x="5714583" y="4721212"/>
            <a:ext cx="297256" cy="2036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843728" y="5404976"/>
            <a:ext cx="116811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[    </a:t>
            </a:r>
            <a:r>
              <a:rPr lang="en-US" sz="2000" b="1" dirty="0"/>
              <a:t>]</a:t>
            </a:r>
            <a:endParaRPr lang="en-US" sz="20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344486" y="5860738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4" name="Elbow Connector 23"/>
          <p:cNvCxnSpPr>
            <a:endCxn id="23" idx="1"/>
          </p:cNvCxnSpPr>
          <p:nvPr/>
        </p:nvCxnSpPr>
        <p:spPr>
          <a:xfrm rot="16200000" flipH="1">
            <a:off x="6056294" y="5757211"/>
            <a:ext cx="174253" cy="40213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9" idx="0"/>
          </p:cNvCxnSpPr>
          <p:nvPr/>
        </p:nvCxnSpPr>
        <p:spPr>
          <a:xfrm rot="16200000" flipH="1">
            <a:off x="4953191" y="3616729"/>
            <a:ext cx="911396" cy="36522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9" idx="1"/>
          </p:cNvCxnSpPr>
          <p:nvPr/>
        </p:nvCxnSpPr>
        <p:spPr>
          <a:xfrm rot="16200000" flipV="1">
            <a:off x="4729069" y="4985336"/>
            <a:ext cx="1181206" cy="186789"/>
          </a:xfrm>
          <a:prstGeom prst="bentConnector4">
            <a:avLst>
              <a:gd name="adj1" fmla="val 40133"/>
              <a:gd name="adj2" fmla="val 222384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28835" y="4193732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b_list</a:t>
            </a:r>
            <a:endParaRPr lang="en-US" sz="2000" dirty="0"/>
          </a:p>
        </p:txBody>
      </p:sp>
      <p:cxnSp>
        <p:nvCxnSpPr>
          <p:cNvPr id="64" name="Straight Arrow Connector 63"/>
          <p:cNvCxnSpPr>
            <a:stCxn id="63" idx="3"/>
          </p:cNvCxnSpPr>
          <p:nvPr/>
        </p:nvCxnSpPr>
        <p:spPr>
          <a:xfrm>
            <a:off x="2056361" y="4426820"/>
            <a:ext cx="2787367" cy="978156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0" y="4877066"/>
            <a:ext cx="3840556" cy="1842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Here, there is a list that is contained in two different lists.  So if I change it somehow, both </a:t>
            </a:r>
            <a:r>
              <a:rPr lang="en-US" dirty="0" err="1" smtClean="0"/>
              <a:t>a_list</a:t>
            </a:r>
            <a:r>
              <a:rPr lang="en-US" dirty="0" smtClean="0"/>
              <a:t> and </a:t>
            </a:r>
            <a:r>
              <a:rPr lang="en-US" dirty="0" err="1" smtClean="0"/>
              <a:t>b_list</a:t>
            </a:r>
            <a:r>
              <a:rPr lang="en-US" dirty="0" smtClean="0"/>
              <a:t> appear changed.</a:t>
            </a:r>
          </a:p>
        </p:txBody>
      </p:sp>
    </p:spTree>
    <p:extLst>
      <p:ext uri="{BB962C8B-B14F-4D97-AF65-F5344CB8AC3E}">
        <p14:creationId xmlns:p14="http://schemas.microsoft.com/office/powerpoint/2010/main" val="76245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310</Words>
  <Application>Microsoft Macintosh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Lists and Mutability</vt:lpstr>
      <vt:lpstr>Lists “contain” objects</vt:lpstr>
      <vt:lpstr>Warning 1</vt:lpstr>
      <vt:lpstr>Warning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Mutability</dc:title>
  <dc:creator>Paul Laskowski</dc:creator>
  <cp:lastModifiedBy>Paul Laskowski</cp:lastModifiedBy>
  <cp:revision>11</cp:revision>
  <dcterms:created xsi:type="dcterms:W3CDTF">2015-07-12T20:19:20Z</dcterms:created>
  <dcterms:modified xsi:type="dcterms:W3CDTF">2015-09-28T23:23:31Z</dcterms:modified>
</cp:coreProperties>
</file>