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9" r:id="rId3"/>
    <p:sldId id="270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9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3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5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6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and the Call Stack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8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4646975" cy="507546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How does Python keep track of where control needs to go when you call functions?</a:t>
            </a:r>
          </a:p>
          <a:p>
            <a:r>
              <a:rPr lang="en-US" dirty="0" smtClean="0"/>
              <a:t>We already know that python always remembers the point in the program where control currently is.</a:t>
            </a:r>
          </a:p>
          <a:p>
            <a:r>
              <a:rPr lang="en-US" dirty="0" smtClean="0"/>
              <a:t>But that’s not enough, if control is inside a function, Python has to remember the point where the function was called, so control can go back there.</a:t>
            </a:r>
          </a:p>
          <a:p>
            <a:r>
              <a:rPr lang="en-US" dirty="0" smtClean="0"/>
              <a:t>And if the function was called inside another function, Python has to remember where that function was called from, and so forth.</a:t>
            </a:r>
          </a:p>
          <a:p>
            <a:r>
              <a:rPr lang="en-US" dirty="0" smtClean="0"/>
              <a:t>It does this with the help of a special data structure called an execution stack, or call stack.</a:t>
            </a:r>
          </a:p>
          <a:p>
            <a:r>
              <a:rPr lang="en-US" dirty="0" smtClean="0"/>
              <a:t>Think about the execution like a stack of plates, one on top of another.  Each plate remember one place in the program where we are executing statements.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1785" y="1975925"/>
            <a:ext cx="3316538" cy="75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 Main at line 25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221785" y="2750515"/>
            <a:ext cx="3316538" cy="941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 geometric _mean at line 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094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4646975" cy="373804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When you start a program, there’s only one stack frame – the one that tells us where we’re executing the main script.</a:t>
            </a:r>
          </a:p>
          <a:p>
            <a:r>
              <a:rPr lang="en-US" dirty="0" smtClean="0"/>
              <a:t>Let’s say that we call a function, like </a:t>
            </a:r>
            <a:r>
              <a:rPr lang="en-US" dirty="0" err="1" smtClean="0"/>
              <a:t>sqrt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pushes a new frame onto the stack, that remembers where we are executing inside the </a:t>
            </a:r>
            <a:r>
              <a:rPr lang="en-US" dirty="0" err="1" smtClean="0"/>
              <a:t>sqrt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When we hit the return statement, this pops the last frame off the stack.</a:t>
            </a:r>
          </a:p>
          <a:p>
            <a:r>
              <a:rPr lang="en-US" dirty="0" smtClean="0"/>
              <a:t>The frame underneath tells us where we called </a:t>
            </a:r>
            <a:r>
              <a:rPr lang="en-US" dirty="0" err="1" smtClean="0"/>
              <a:t>sqrt</a:t>
            </a:r>
            <a:r>
              <a:rPr lang="en-US" dirty="0" smtClean="0"/>
              <a:t> from, so control returns there.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1785" y="1975925"/>
            <a:ext cx="3316538" cy="75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 Main at line 25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221785" y="2750515"/>
            <a:ext cx="3316538" cy="941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 geometric _mean at line 12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787637" y="5373178"/>
            <a:ext cx="3316538" cy="941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 </a:t>
            </a:r>
            <a:r>
              <a:rPr lang="en-US" sz="2800" dirty="0" err="1" smtClean="0"/>
              <a:t>sqrt</a:t>
            </a:r>
            <a:r>
              <a:rPr lang="en-US" sz="2800" dirty="0" smtClean="0"/>
              <a:t> at line 8</a:t>
            </a:r>
            <a:endParaRPr lang="en-US" sz="2800" dirty="0"/>
          </a:p>
        </p:txBody>
      </p:sp>
      <p:cxnSp>
        <p:nvCxnSpPr>
          <p:cNvPr id="9" name="Curved Connector 8"/>
          <p:cNvCxnSpPr>
            <a:stCxn id="6" idx="3"/>
          </p:cNvCxnSpPr>
          <p:nvPr/>
        </p:nvCxnSpPr>
        <p:spPr>
          <a:xfrm flipV="1">
            <a:off x="5104175" y="3692090"/>
            <a:ext cx="1434814" cy="2151876"/>
          </a:xfrm>
          <a:prstGeom prst="curvedConnector2">
            <a:avLst/>
          </a:prstGeom>
          <a:ln w="15240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1218" y="4531955"/>
            <a:ext cx="9727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</a:t>
            </a:r>
          </a:p>
          <a:p>
            <a:r>
              <a:rPr lang="en-US" sz="2800" dirty="0" err="1" smtClean="0"/>
              <a:t>sqrt</a:t>
            </a:r>
            <a:endParaRPr lang="en-US" sz="2800" dirty="0"/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6748653" y="3905819"/>
            <a:ext cx="2151874" cy="1724420"/>
          </a:xfrm>
          <a:prstGeom prst="curvedConnector3">
            <a:avLst>
              <a:gd name="adj1" fmla="val 100271"/>
            </a:avLst>
          </a:prstGeom>
          <a:ln w="15240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3594" y="4536656"/>
            <a:ext cx="1027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Leave</a:t>
            </a:r>
          </a:p>
          <a:p>
            <a:r>
              <a:rPr lang="en-US" sz="2800" dirty="0" err="1" smtClean="0"/>
              <a:t>sqrt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452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08685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These stack frames might remind you of separate programs, running side by side.</a:t>
            </a:r>
          </a:p>
          <a:p>
            <a:r>
              <a:rPr lang="en-US" sz="2800" dirty="0" smtClean="0"/>
              <a:t>In fact, as we’ll see, this is a good comparison.  </a:t>
            </a:r>
            <a:r>
              <a:rPr lang="en-US" sz="2800" dirty="0"/>
              <a:t>A</a:t>
            </a:r>
            <a:r>
              <a:rPr lang="en-US" sz="2800" dirty="0" smtClean="0"/>
              <a:t> function is very much like a separate program within a program</a:t>
            </a:r>
          </a:p>
          <a:p>
            <a:pPr lvl="1"/>
            <a:r>
              <a:rPr lang="en-US" sz="2400" dirty="0" smtClean="0"/>
              <a:t>this will be a useful hint to keep in mind as we keep learning about how they work.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pic>
        <p:nvPicPr>
          <p:cNvPr id="4" name="Picture 3" descr="leonardo-dicaprio-inception-movie-meme-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3" y="4067178"/>
            <a:ext cx="2790822" cy="2790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9055" y="5322752"/>
            <a:ext cx="2788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(Within a program…)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150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332</Words>
  <Application>Microsoft Macintosh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Functions and the Call Stack</vt:lpstr>
      <vt:lpstr>Call Stack</vt:lpstr>
      <vt:lpstr>Call Stack</vt:lpstr>
      <vt:lpstr>Hint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Paul Laskowski</dc:creator>
  <cp:lastModifiedBy>Paul Laskowski</cp:lastModifiedBy>
  <cp:revision>33</cp:revision>
  <dcterms:created xsi:type="dcterms:W3CDTF">2012-09-13T01:19:10Z</dcterms:created>
  <dcterms:modified xsi:type="dcterms:W3CDTF">2015-08-25T20:19:59Z</dcterms:modified>
</cp:coreProperties>
</file>