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9" r:id="rId2"/>
    <p:sldMasterId id="2147483697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E8BB2-E7D6-45B9-AB82-9F3CB2CCF9FB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B74C-5F2C-4DFD-AD34-B3A750575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0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3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08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295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3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8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70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03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97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7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52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5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65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10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87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67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8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05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82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09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00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944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6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66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025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571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88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28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202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21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7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741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409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785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774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31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582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2707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40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8122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6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01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5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5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9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6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35642" y="2709334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採購員</a:t>
            </a:r>
            <a:r>
              <a:rPr lang="en-US" altLang="zh-TW" dirty="0"/>
              <a:t>-</a:t>
            </a:r>
            <a:r>
              <a:rPr lang="zh-TW" altLang="en-US" dirty="0"/>
              <a:t>作帳系統</a:t>
            </a:r>
            <a:r>
              <a:rPr lang="en-US" altLang="zh-TW" dirty="0"/>
              <a:t>TIPTOP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JFrame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67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704" y="86182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發票管理系統</a:t>
            </a:r>
            <a:r>
              <a:rPr lang="en-US" altLang="zh-TW" dirty="0"/>
              <a:t>-</a:t>
            </a:r>
            <a:r>
              <a:rPr lang="zh-TW" altLang="en-US" dirty="0"/>
              <a:t>新增發票資料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3" y="1609021"/>
            <a:ext cx="5273108" cy="5019465"/>
          </a:xfrm>
        </p:spPr>
      </p:pic>
      <p:sp>
        <p:nvSpPr>
          <p:cNvPr id="28" name="矩形 27"/>
          <p:cNvSpPr/>
          <p:nvPr/>
        </p:nvSpPr>
        <p:spPr>
          <a:xfrm>
            <a:off x="1341049" y="2369127"/>
            <a:ext cx="130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31" name="矩形 30"/>
          <p:cNvSpPr/>
          <p:nvPr/>
        </p:nvSpPr>
        <p:spPr>
          <a:xfrm>
            <a:off x="8440257" y="1888202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911243" y="1844268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依發票上的資訊，輸入欄位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8911243" y="2658992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點擊後選擇日期，依發票上的資訊點選日期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3814010" y="3449782"/>
            <a:ext cx="84660" cy="37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➁</a:t>
            </a:r>
          </a:p>
        </p:txBody>
      </p:sp>
      <p:sp>
        <p:nvSpPr>
          <p:cNvPr id="9" name="矩形 8"/>
          <p:cNvSpPr/>
          <p:nvPr/>
        </p:nvSpPr>
        <p:spPr>
          <a:xfrm>
            <a:off x="8440257" y="26589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sp>
        <p:nvSpPr>
          <p:cNvPr id="3" name="矩形 2"/>
          <p:cNvSpPr/>
          <p:nvPr/>
        </p:nvSpPr>
        <p:spPr>
          <a:xfrm>
            <a:off x="1396537" y="2683930"/>
            <a:ext cx="2360743" cy="233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4688378" y="3852408"/>
            <a:ext cx="1443714" cy="13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92" y="2738459"/>
            <a:ext cx="2022427" cy="20644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010260" y="4006734"/>
            <a:ext cx="358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➂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911243" y="3429782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若免開發票，則自訂義發票號碼</a:t>
            </a:r>
            <a:endParaRPr lang="en-US" altLang="zh-TW" dirty="0"/>
          </a:p>
        </p:txBody>
      </p:sp>
      <p:sp>
        <p:nvSpPr>
          <p:cNvPr id="18" name="矩形 17"/>
          <p:cNvSpPr/>
          <p:nvPr/>
        </p:nvSpPr>
        <p:spPr>
          <a:xfrm>
            <a:off x="8440257" y="3429782"/>
            <a:ext cx="404484" cy="374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➌</a:t>
            </a:r>
          </a:p>
        </p:txBody>
      </p:sp>
      <p:sp>
        <p:nvSpPr>
          <p:cNvPr id="25" name="矩形 24"/>
          <p:cNvSpPr/>
          <p:nvPr/>
        </p:nvSpPr>
        <p:spPr>
          <a:xfrm>
            <a:off x="8451146" y="4163888"/>
            <a:ext cx="38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➍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8911243" y="4163888"/>
            <a:ext cx="3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輸入完金額後，點擊金額</a:t>
            </a:r>
            <a:r>
              <a:rPr lang="en-US" altLang="zh-TW" dirty="0"/>
              <a:t>(</a:t>
            </a:r>
            <a:r>
              <a:rPr lang="zh-TW" altLang="en-US" dirty="0"/>
              <a:t>含稅</a:t>
            </a:r>
            <a:r>
              <a:rPr lang="en-US" altLang="zh-TW" dirty="0"/>
              <a:t>)</a:t>
            </a:r>
            <a:r>
              <a:rPr lang="zh-TW" altLang="en-US" dirty="0"/>
              <a:t>欄位會自動計算*</a:t>
            </a:r>
            <a:r>
              <a:rPr lang="en-US" altLang="zh-TW" dirty="0"/>
              <a:t>1.05</a:t>
            </a:r>
            <a:r>
              <a:rPr lang="zh-TW" altLang="en-US" dirty="0"/>
              <a:t>的金額</a:t>
            </a:r>
            <a:r>
              <a:rPr lang="en-US" altLang="zh-TW" dirty="0"/>
              <a:t>(</a:t>
            </a:r>
            <a:r>
              <a:rPr lang="zh-TW" altLang="en-US" dirty="0"/>
              <a:t>含稅</a:t>
            </a:r>
            <a:r>
              <a:rPr lang="en-US" altLang="zh-TW" dirty="0"/>
              <a:t>)</a:t>
            </a:r>
          </a:p>
        </p:txBody>
      </p:sp>
      <p:sp>
        <p:nvSpPr>
          <p:cNvPr id="19" name="矩形 18"/>
          <p:cNvSpPr/>
          <p:nvPr/>
        </p:nvSpPr>
        <p:spPr>
          <a:xfrm>
            <a:off x="2010259" y="4680065"/>
            <a:ext cx="458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➃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8911243" y="5128953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輸入完成後，點擊新增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8451146" y="5128953"/>
            <a:ext cx="460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➎</a:t>
            </a:r>
          </a:p>
        </p:txBody>
      </p:sp>
      <p:sp>
        <p:nvSpPr>
          <p:cNvPr id="21" name="矩形 20"/>
          <p:cNvSpPr/>
          <p:nvPr/>
        </p:nvSpPr>
        <p:spPr>
          <a:xfrm>
            <a:off x="3017520" y="5128953"/>
            <a:ext cx="415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➄</a:t>
            </a:r>
          </a:p>
        </p:txBody>
      </p:sp>
    </p:spTree>
    <p:extLst>
      <p:ext uri="{BB962C8B-B14F-4D97-AF65-F5344CB8AC3E}">
        <p14:creationId xmlns:p14="http://schemas.microsoft.com/office/powerpoint/2010/main" val="84669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872" y="94775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發票管理系統</a:t>
            </a:r>
            <a:r>
              <a:rPr lang="en-US" altLang="zh-TW" dirty="0"/>
              <a:t>-</a:t>
            </a:r>
            <a:r>
              <a:rPr lang="zh-TW" altLang="en-US" dirty="0"/>
              <a:t>查詢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3" y="1996992"/>
            <a:ext cx="4049380" cy="3839752"/>
          </a:xfrm>
        </p:spPr>
      </p:pic>
      <p:sp>
        <p:nvSpPr>
          <p:cNvPr id="31" name="矩形 30"/>
          <p:cNvSpPr/>
          <p:nvPr/>
        </p:nvSpPr>
        <p:spPr>
          <a:xfrm>
            <a:off x="8440257" y="1888202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911243" y="1844268"/>
            <a:ext cx="3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輸入發票號碼，查詢已新增之發票資料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911243" y="2620123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更新發票資料之功能開啟</a:t>
            </a:r>
            <a:endParaRPr lang="en-US" altLang="zh-TW" dirty="0"/>
          </a:p>
          <a:p>
            <a:pPr algn="just"/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8462494" y="26511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75" y="1996992"/>
            <a:ext cx="4041531" cy="38374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40128" y="2767598"/>
            <a:ext cx="354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98497" y="1562149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查詢前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6945" y="1562149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查詢後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4055" y="46076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➁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E343F8-68CA-374D-9102-73AC347BC193}"/>
              </a:ext>
            </a:extLst>
          </p:cNvPr>
          <p:cNvSpPr txBox="1"/>
          <p:nvPr/>
        </p:nvSpPr>
        <p:spPr>
          <a:xfrm>
            <a:off x="8911243" y="3429782"/>
            <a:ext cx="31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刪除發票功能開啟，點擊後，該筆發票號碼的資料會全部刪除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若帳款已建立，則無法刪除發票資料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849A39-84A9-200A-9A09-8B5C452DC622}"/>
              </a:ext>
            </a:extLst>
          </p:cNvPr>
          <p:cNvSpPr/>
          <p:nvPr/>
        </p:nvSpPr>
        <p:spPr>
          <a:xfrm>
            <a:off x="8468001" y="3429000"/>
            <a:ext cx="404484" cy="374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C4B3BE-2831-F5B4-9D0E-E110CB996016}"/>
              </a:ext>
            </a:extLst>
          </p:cNvPr>
          <p:cNvSpPr/>
          <p:nvPr/>
        </p:nvSpPr>
        <p:spPr>
          <a:xfrm>
            <a:off x="7108733" y="4607621"/>
            <a:ext cx="358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➂</a:t>
            </a:r>
          </a:p>
        </p:txBody>
      </p:sp>
    </p:spTree>
    <p:extLst>
      <p:ext uri="{BB962C8B-B14F-4D97-AF65-F5344CB8AC3E}">
        <p14:creationId xmlns:p14="http://schemas.microsoft.com/office/powerpoint/2010/main" val="345575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704" y="86182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發票管理系統</a:t>
            </a:r>
            <a:r>
              <a:rPr lang="en-US" altLang="zh-TW" dirty="0"/>
              <a:t>-</a:t>
            </a:r>
            <a:r>
              <a:rPr lang="zh-TW" altLang="en-US" dirty="0"/>
              <a:t>更新發票資料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56" y="1684329"/>
            <a:ext cx="4540755" cy="4316873"/>
          </a:xfrm>
        </p:spPr>
      </p:pic>
      <p:sp>
        <p:nvSpPr>
          <p:cNvPr id="28" name="矩形 27"/>
          <p:cNvSpPr/>
          <p:nvPr/>
        </p:nvSpPr>
        <p:spPr>
          <a:xfrm>
            <a:off x="3990108" y="2257534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31" name="矩形 30"/>
          <p:cNvSpPr/>
          <p:nvPr/>
        </p:nvSpPr>
        <p:spPr>
          <a:xfrm>
            <a:off x="8440257" y="1888202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911243" y="1844268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依廠商提供的新發票資料，輸入欄位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8911243" y="2658992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輸入完成後，點擊確認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4646815" y="4663440"/>
            <a:ext cx="124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➁</a:t>
            </a:r>
          </a:p>
        </p:txBody>
      </p:sp>
      <p:sp>
        <p:nvSpPr>
          <p:cNvPr id="9" name="矩形 8"/>
          <p:cNvSpPr/>
          <p:nvPr/>
        </p:nvSpPr>
        <p:spPr>
          <a:xfrm>
            <a:off x="8440257" y="26589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sp>
        <p:nvSpPr>
          <p:cNvPr id="11" name="矩形 10"/>
          <p:cNvSpPr/>
          <p:nvPr/>
        </p:nvSpPr>
        <p:spPr>
          <a:xfrm>
            <a:off x="4056610" y="2568633"/>
            <a:ext cx="2975957" cy="2119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21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872" y="94775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帳款管理系統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960120" y="1626030"/>
            <a:ext cx="6820292" cy="4941024"/>
          </a:xfrm>
        </p:spPr>
      </p:pic>
      <p:sp>
        <p:nvSpPr>
          <p:cNvPr id="24" name="文字方塊 23"/>
          <p:cNvSpPr txBox="1"/>
          <p:nvPr/>
        </p:nvSpPr>
        <p:spPr>
          <a:xfrm>
            <a:off x="8448568" y="1425181"/>
            <a:ext cx="31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廠商資本資料系統</a:t>
            </a:r>
            <a:r>
              <a:rPr lang="en-US" altLang="zh-TW" dirty="0"/>
              <a:t>-</a:t>
            </a:r>
            <a:r>
              <a:rPr lang="zh-TW" altLang="en-US" dirty="0"/>
              <a:t>功能介紹</a:t>
            </a:r>
            <a:endParaRPr lang="en-US" altLang="zh-TW" dirty="0"/>
          </a:p>
        </p:txBody>
      </p:sp>
      <p:sp>
        <p:nvSpPr>
          <p:cNvPr id="28" name="矩形 27"/>
          <p:cNvSpPr/>
          <p:nvPr/>
        </p:nvSpPr>
        <p:spPr>
          <a:xfrm>
            <a:off x="7188783" y="1906665"/>
            <a:ext cx="4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31" name="矩形 30"/>
          <p:cNvSpPr/>
          <p:nvPr/>
        </p:nvSpPr>
        <p:spPr>
          <a:xfrm>
            <a:off x="8440257" y="1888202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911243" y="1844268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輸入發票號碼，查詢已建立之帳款資料</a:t>
            </a:r>
            <a:endParaRPr lang="en-US" altLang="zh-TW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911243" y="2620123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輸入發票號碼，快速建立帳款資料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8462494" y="26511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sp>
        <p:nvSpPr>
          <p:cNvPr id="16" name="矩形 15"/>
          <p:cNvSpPr/>
          <p:nvPr/>
        </p:nvSpPr>
        <p:spPr>
          <a:xfrm>
            <a:off x="8462494" y="33587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➌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8911243" y="3317507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更新已建立好的帳款資料</a:t>
            </a:r>
          </a:p>
        </p:txBody>
      </p:sp>
      <p:sp>
        <p:nvSpPr>
          <p:cNvPr id="20" name="矩形 19"/>
          <p:cNvSpPr/>
          <p:nvPr/>
        </p:nvSpPr>
        <p:spPr>
          <a:xfrm>
            <a:off x="6630279" y="5540911"/>
            <a:ext cx="340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➃</a:t>
            </a:r>
          </a:p>
        </p:txBody>
      </p:sp>
      <p:sp>
        <p:nvSpPr>
          <p:cNvPr id="21" name="矩形 20"/>
          <p:cNvSpPr/>
          <p:nvPr/>
        </p:nvSpPr>
        <p:spPr>
          <a:xfrm>
            <a:off x="8479119" y="3949302"/>
            <a:ext cx="38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➍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8911243" y="3908696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依發票號碼，作廢一整個帳款資料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 flipH="1">
            <a:off x="7188782" y="2490599"/>
            <a:ext cx="4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solidFill>
                  <a:srgbClr val="FF0000"/>
                </a:solidFill>
              </a:rPr>
              <a:t>➂</a:t>
            </a:r>
          </a:p>
        </p:txBody>
      </p:sp>
      <p:sp>
        <p:nvSpPr>
          <p:cNvPr id="6" name="矩形 5"/>
          <p:cNvSpPr/>
          <p:nvPr/>
        </p:nvSpPr>
        <p:spPr>
          <a:xfrm>
            <a:off x="7145141" y="2211236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➁</a:t>
            </a:r>
          </a:p>
        </p:txBody>
      </p:sp>
    </p:spTree>
    <p:extLst>
      <p:ext uri="{BB962C8B-B14F-4D97-AF65-F5344CB8AC3E}">
        <p14:creationId xmlns:p14="http://schemas.microsoft.com/office/powerpoint/2010/main" val="392243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872" y="94775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帳款管理系統</a:t>
            </a:r>
            <a:r>
              <a:rPr lang="en-US" altLang="zh-TW" dirty="0"/>
              <a:t>-</a:t>
            </a:r>
            <a:r>
              <a:rPr lang="zh-TW" altLang="en-US" dirty="0"/>
              <a:t>快速建立帳款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960120" y="1626030"/>
            <a:ext cx="6820292" cy="4941024"/>
          </a:xfrm>
        </p:spPr>
      </p:pic>
      <p:sp>
        <p:nvSpPr>
          <p:cNvPr id="31" name="矩形 30"/>
          <p:cNvSpPr/>
          <p:nvPr/>
        </p:nvSpPr>
        <p:spPr>
          <a:xfrm>
            <a:off x="8440257" y="1888202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55704C-2915-9D1E-9F69-CEEDDE9215FF}"/>
              </a:ext>
            </a:extLst>
          </p:cNvPr>
          <p:cNvSpPr/>
          <p:nvPr/>
        </p:nvSpPr>
        <p:spPr>
          <a:xfrm>
            <a:off x="7168001" y="2208997"/>
            <a:ext cx="4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911243" y="1844268"/>
            <a:ext cx="31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輸入發票號碼，點擊快速建立帳款，會依帳戶資料、發票資料快速將已知資訊快速填入各個欄位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746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872" y="94775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帳款管理系統</a:t>
            </a:r>
            <a:r>
              <a:rPr lang="en-US" altLang="zh-TW" dirty="0"/>
              <a:t>-</a:t>
            </a:r>
            <a:r>
              <a:rPr lang="zh-TW" altLang="en-US" dirty="0"/>
              <a:t>快速建立帳款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960120" y="1626030"/>
            <a:ext cx="6820292" cy="4941024"/>
          </a:xfrm>
        </p:spPr>
      </p:pic>
      <p:sp>
        <p:nvSpPr>
          <p:cNvPr id="31" name="矩形 30"/>
          <p:cNvSpPr/>
          <p:nvPr/>
        </p:nvSpPr>
        <p:spPr>
          <a:xfrm>
            <a:off x="8440257" y="1888202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55704C-2915-9D1E-9F69-CEEDDE9215FF}"/>
              </a:ext>
            </a:extLst>
          </p:cNvPr>
          <p:cNvSpPr/>
          <p:nvPr/>
        </p:nvSpPr>
        <p:spPr>
          <a:xfrm>
            <a:off x="2346619" y="2151462"/>
            <a:ext cx="4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911243" y="1844268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依請款人員的部門作填入，請採購人員不要填入自己的部門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D1909-338B-223A-AFBC-E0B02DD15C34}"/>
              </a:ext>
            </a:extLst>
          </p:cNvPr>
          <p:cNvSpPr/>
          <p:nvPr/>
        </p:nvSpPr>
        <p:spPr>
          <a:xfrm>
            <a:off x="2573141" y="3017371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727DB2-EAF6-43B8-B6B0-8A98222C396D}"/>
              </a:ext>
            </a:extLst>
          </p:cNvPr>
          <p:cNvSpPr/>
          <p:nvPr/>
        </p:nvSpPr>
        <p:spPr>
          <a:xfrm>
            <a:off x="1039091" y="2944091"/>
            <a:ext cx="1821873" cy="540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2823AC-19A3-CC84-AFA6-6E59AE60F759}"/>
              </a:ext>
            </a:extLst>
          </p:cNvPr>
          <p:cNvSpPr/>
          <p:nvPr/>
        </p:nvSpPr>
        <p:spPr>
          <a:xfrm>
            <a:off x="3186546" y="2937164"/>
            <a:ext cx="1821873" cy="540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27CE56-9A0F-3A60-1979-70A2D354D9D4}"/>
              </a:ext>
            </a:extLst>
          </p:cNvPr>
          <p:cNvSpPr/>
          <p:nvPr/>
        </p:nvSpPr>
        <p:spPr>
          <a:xfrm>
            <a:off x="4689763" y="3017371"/>
            <a:ext cx="318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7774C-87F3-DD64-EC52-F25331D1FF8C}"/>
              </a:ext>
            </a:extLst>
          </p:cNvPr>
          <p:cNvSpPr/>
          <p:nvPr/>
        </p:nvSpPr>
        <p:spPr>
          <a:xfrm>
            <a:off x="4371108" y="3429000"/>
            <a:ext cx="318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➃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6C71B0-58D6-954F-EDCC-53D23015BD1B}"/>
              </a:ext>
            </a:extLst>
          </p:cNvPr>
          <p:cNvSpPr/>
          <p:nvPr/>
        </p:nvSpPr>
        <p:spPr>
          <a:xfrm>
            <a:off x="4370266" y="3957659"/>
            <a:ext cx="318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➃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EC46C4-920C-4EC6-A1AD-86EE3ECB6789}"/>
              </a:ext>
            </a:extLst>
          </p:cNvPr>
          <p:cNvSpPr/>
          <p:nvPr/>
        </p:nvSpPr>
        <p:spPr>
          <a:xfrm>
            <a:off x="4225637" y="3682205"/>
            <a:ext cx="415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➄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1323ED-E0E6-693F-282E-F82EC8C54281}"/>
              </a:ext>
            </a:extLst>
          </p:cNvPr>
          <p:cNvSpPr/>
          <p:nvPr/>
        </p:nvSpPr>
        <p:spPr>
          <a:xfrm>
            <a:off x="1039091" y="5077691"/>
            <a:ext cx="4634345" cy="429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E2EAB0A-34CF-1A47-4116-5934B52E3846}"/>
              </a:ext>
            </a:extLst>
          </p:cNvPr>
          <p:cNvSpPr txBox="1"/>
          <p:nvPr/>
        </p:nvSpPr>
        <p:spPr>
          <a:xfrm>
            <a:off x="5338854" y="5107296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➅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E0598BB-5DFA-694E-9A45-17187427FDBA}"/>
              </a:ext>
            </a:extLst>
          </p:cNvPr>
          <p:cNvSpPr txBox="1"/>
          <p:nvPr/>
        </p:nvSpPr>
        <p:spPr>
          <a:xfrm>
            <a:off x="8900355" y="2471034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點選帳款類別後，滑鼠點選帳款名稱，系統會自動填入名稱</a:t>
            </a:r>
            <a:endParaRPr lang="en-US" altLang="zh-TW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559D579-6F65-3664-E2CD-976AEBCE597C}"/>
              </a:ext>
            </a:extLst>
          </p:cNvPr>
          <p:cNvSpPr/>
          <p:nvPr/>
        </p:nvSpPr>
        <p:spPr>
          <a:xfrm>
            <a:off x="8440257" y="2471034"/>
            <a:ext cx="404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DE447C6-DD28-4D42-C9F6-7DE0CE288633}"/>
              </a:ext>
            </a:extLst>
          </p:cNvPr>
          <p:cNvSpPr txBox="1"/>
          <p:nvPr/>
        </p:nvSpPr>
        <p:spPr>
          <a:xfrm>
            <a:off x="8924585" y="3163429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點選付款方式後，滑鼠點選類別，系統會自動填入類別</a:t>
            </a:r>
            <a:endParaRPr lang="en-US" altLang="zh-TW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ACC0937-8177-A5DF-1927-D5DD233234D6}"/>
              </a:ext>
            </a:extLst>
          </p:cNvPr>
          <p:cNvSpPr/>
          <p:nvPr/>
        </p:nvSpPr>
        <p:spPr>
          <a:xfrm>
            <a:off x="8475835" y="3163429"/>
            <a:ext cx="382247" cy="374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➌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55032B-8836-F58F-1671-97CC422E4BC2}"/>
              </a:ext>
            </a:extLst>
          </p:cNvPr>
          <p:cNvSpPr/>
          <p:nvPr/>
        </p:nvSpPr>
        <p:spPr>
          <a:xfrm>
            <a:off x="8475835" y="3792325"/>
            <a:ext cx="37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➍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0C05854-997E-B0E3-DE33-FF99F1D573D3}"/>
              </a:ext>
            </a:extLst>
          </p:cNvPr>
          <p:cNvSpPr txBox="1"/>
          <p:nvPr/>
        </p:nvSpPr>
        <p:spPr>
          <a:xfrm>
            <a:off x="8924585" y="3792325"/>
            <a:ext cx="3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應付款日及票到期日，系統會依付款方式自動計算出日期並填入</a:t>
            </a:r>
            <a:r>
              <a:rPr lang="en-US" altLang="zh-TW">
                <a:solidFill>
                  <a:srgbClr val="FF0000"/>
                </a:solidFill>
              </a:rPr>
              <a:t>(TT</a:t>
            </a:r>
            <a:r>
              <a:rPr lang="zh-TW" altLang="en-US" dirty="0">
                <a:solidFill>
                  <a:srgbClr val="FF0000"/>
                </a:solidFill>
              </a:rPr>
              <a:t>則是自定義日期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EBFD9D8-8F8A-318B-5697-E16A3FF1AE39}"/>
              </a:ext>
            </a:extLst>
          </p:cNvPr>
          <p:cNvSpPr txBox="1"/>
          <p:nvPr/>
        </p:nvSpPr>
        <p:spPr>
          <a:xfrm>
            <a:off x="8924585" y="4688209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依廠商</a:t>
            </a:r>
            <a:r>
              <a:rPr lang="en-US" altLang="zh-TW" dirty="0"/>
              <a:t>/</a:t>
            </a:r>
            <a:r>
              <a:rPr lang="zh-TW" altLang="en-US" dirty="0"/>
              <a:t>合約要求，點選付款方式</a:t>
            </a:r>
            <a:endParaRPr lang="en-US" altLang="zh-TW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E517A94-841E-C912-B151-C1AB4952E237}"/>
              </a:ext>
            </a:extLst>
          </p:cNvPr>
          <p:cNvSpPr/>
          <p:nvPr/>
        </p:nvSpPr>
        <p:spPr>
          <a:xfrm>
            <a:off x="8475835" y="4688209"/>
            <a:ext cx="448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➎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F8A712E-BCBD-A153-7BC4-623CC7A36B9B}"/>
              </a:ext>
            </a:extLst>
          </p:cNvPr>
          <p:cNvSpPr txBox="1"/>
          <p:nvPr/>
        </p:nvSpPr>
        <p:spPr>
          <a:xfrm>
            <a:off x="8924586" y="5291962"/>
            <a:ext cx="3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點選項次欄位，會依據現有產品資料數量自動填入數字，其它請依實際採購狀況輸入欄位</a:t>
            </a:r>
            <a:endParaRPr lang="en-US" altLang="zh-TW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055D58D-CF0C-C8C8-24B7-808AB6FEAE8F}"/>
              </a:ext>
            </a:extLst>
          </p:cNvPr>
          <p:cNvSpPr txBox="1"/>
          <p:nvPr/>
        </p:nvSpPr>
        <p:spPr>
          <a:xfrm>
            <a:off x="8475835" y="5291962"/>
            <a:ext cx="258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➏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6DFD25C-9837-DE8E-D1F0-F3B576ED254C}"/>
              </a:ext>
            </a:extLst>
          </p:cNvPr>
          <p:cNvSpPr txBox="1"/>
          <p:nvPr/>
        </p:nvSpPr>
        <p:spPr>
          <a:xfrm>
            <a:off x="8911243" y="6161229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填寫完所有欄位後，點選建立完成</a:t>
            </a:r>
            <a:endParaRPr lang="en-US" altLang="zh-TW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C2703FC-5223-867D-6A5A-638FFAB02EC7}"/>
              </a:ext>
            </a:extLst>
          </p:cNvPr>
          <p:cNvSpPr txBox="1"/>
          <p:nvPr/>
        </p:nvSpPr>
        <p:spPr>
          <a:xfrm>
            <a:off x="8475835" y="6139234"/>
            <a:ext cx="333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➐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D8D86A6-35EB-4DAD-3D03-ECAC31373029}"/>
              </a:ext>
            </a:extLst>
          </p:cNvPr>
          <p:cNvSpPr txBox="1"/>
          <p:nvPr/>
        </p:nvSpPr>
        <p:spPr>
          <a:xfrm>
            <a:off x="7065818" y="2221514"/>
            <a:ext cx="300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➆</a:t>
            </a:r>
          </a:p>
        </p:txBody>
      </p:sp>
    </p:spTree>
    <p:extLst>
      <p:ext uri="{BB962C8B-B14F-4D97-AF65-F5344CB8AC3E}">
        <p14:creationId xmlns:p14="http://schemas.microsoft.com/office/powerpoint/2010/main" val="31211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872" y="94775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帳款管理系統</a:t>
            </a:r>
            <a:r>
              <a:rPr lang="en-US" altLang="zh-TW" dirty="0"/>
              <a:t>-</a:t>
            </a:r>
            <a:r>
              <a:rPr lang="zh-TW" altLang="en-US" dirty="0"/>
              <a:t>查詢帳款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960120" y="1626030"/>
            <a:ext cx="6820292" cy="4941024"/>
          </a:xfrm>
        </p:spPr>
      </p:pic>
      <p:sp>
        <p:nvSpPr>
          <p:cNvPr id="31" name="矩形 30"/>
          <p:cNvSpPr/>
          <p:nvPr/>
        </p:nvSpPr>
        <p:spPr>
          <a:xfrm>
            <a:off x="8440257" y="1888202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911243" y="1844268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輸入發票號碼，查詢已建立之帳款資料</a:t>
            </a:r>
            <a:endParaRPr lang="en-US" altLang="zh-TW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911243" y="2817353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更新帳款資料之功能開啟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8462494" y="284837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43027E-1CA9-FA6C-B348-F9D9825583E8}"/>
              </a:ext>
            </a:extLst>
          </p:cNvPr>
          <p:cNvSpPr/>
          <p:nvPr/>
        </p:nvSpPr>
        <p:spPr>
          <a:xfrm>
            <a:off x="7188783" y="1906665"/>
            <a:ext cx="4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E86AEB-A521-5ABA-0877-5189D3E5E52D}"/>
              </a:ext>
            </a:extLst>
          </p:cNvPr>
          <p:cNvSpPr/>
          <p:nvPr/>
        </p:nvSpPr>
        <p:spPr>
          <a:xfrm>
            <a:off x="7149649" y="2497461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068A0B-CE8B-414B-36BE-4911522B2D13}"/>
              </a:ext>
            </a:extLst>
          </p:cNvPr>
          <p:cNvSpPr/>
          <p:nvPr/>
        </p:nvSpPr>
        <p:spPr>
          <a:xfrm flipH="1">
            <a:off x="6643255" y="5541818"/>
            <a:ext cx="423265" cy="376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solidFill>
                  <a:srgbClr val="FF0000"/>
                </a:solidFill>
              </a:rPr>
              <a:t>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5F427D-B657-E681-2D9C-13DD611B11A8}"/>
              </a:ext>
            </a:extLst>
          </p:cNvPr>
          <p:cNvSpPr txBox="1"/>
          <p:nvPr/>
        </p:nvSpPr>
        <p:spPr>
          <a:xfrm>
            <a:off x="8911244" y="3513439"/>
            <a:ext cx="3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作廢帳款功能開啟，點擊後，該筆發票號碼之帳款會全部刪除</a:t>
            </a:r>
            <a:endParaRPr lang="en-US" altLang="zh-TW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D39EEF-B37F-87FA-DE0A-7B56B3479B91}"/>
              </a:ext>
            </a:extLst>
          </p:cNvPr>
          <p:cNvSpPr/>
          <p:nvPr/>
        </p:nvSpPr>
        <p:spPr>
          <a:xfrm>
            <a:off x="8462494" y="3513440"/>
            <a:ext cx="448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➌</a:t>
            </a:r>
          </a:p>
        </p:txBody>
      </p:sp>
    </p:spTree>
    <p:extLst>
      <p:ext uri="{BB962C8B-B14F-4D97-AF65-F5344CB8AC3E}">
        <p14:creationId xmlns:p14="http://schemas.microsoft.com/office/powerpoint/2010/main" val="74300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872" y="94775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帳款管理系統</a:t>
            </a:r>
            <a:r>
              <a:rPr lang="en-US" altLang="zh-TW" dirty="0"/>
              <a:t>-</a:t>
            </a:r>
            <a:r>
              <a:rPr lang="zh-TW" altLang="en-US" dirty="0"/>
              <a:t>更新帳款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960120" y="1626030"/>
            <a:ext cx="6820292" cy="4941024"/>
          </a:xfrm>
        </p:spPr>
      </p:pic>
      <p:sp>
        <p:nvSpPr>
          <p:cNvPr id="31" name="矩形 30"/>
          <p:cNvSpPr/>
          <p:nvPr/>
        </p:nvSpPr>
        <p:spPr>
          <a:xfrm>
            <a:off x="8440257" y="1888202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911243" y="1844268"/>
            <a:ext cx="31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輸入要更動的產品資訊，並請依實際變動之狀況更新資料，且若有多個項次存在，也只會更新所選擇項次的資料</a:t>
            </a:r>
            <a:endParaRPr lang="en-US" altLang="zh-TW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912558" y="3166962"/>
            <a:ext cx="31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請依實際變動之狀況更新資料，且若有多個項次存在，會一次更新所有項次的資料，保持資料的統一性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8463809" y="31979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E06930-2F96-573B-1455-BC1C0B52A424}"/>
              </a:ext>
            </a:extLst>
          </p:cNvPr>
          <p:cNvSpPr/>
          <p:nvPr/>
        </p:nvSpPr>
        <p:spPr>
          <a:xfrm>
            <a:off x="1015538" y="1888202"/>
            <a:ext cx="3711633" cy="306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6942F5-25EE-2506-41CC-1C860CD66DC1}"/>
              </a:ext>
            </a:extLst>
          </p:cNvPr>
          <p:cNvSpPr/>
          <p:nvPr/>
        </p:nvSpPr>
        <p:spPr>
          <a:xfrm>
            <a:off x="5297829" y="5097379"/>
            <a:ext cx="4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DFFB4-5143-A723-8DA5-A5EBAD15F9BD}"/>
              </a:ext>
            </a:extLst>
          </p:cNvPr>
          <p:cNvSpPr/>
          <p:nvPr/>
        </p:nvSpPr>
        <p:spPr>
          <a:xfrm>
            <a:off x="1015538" y="1888202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BED292-3114-7D9C-28A9-FBC650E26B9E}"/>
              </a:ext>
            </a:extLst>
          </p:cNvPr>
          <p:cNvSpPr/>
          <p:nvPr/>
        </p:nvSpPr>
        <p:spPr>
          <a:xfrm>
            <a:off x="1015538" y="5084618"/>
            <a:ext cx="4533207" cy="394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061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Rectangle 419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14" name="Google Shape;414;p21" descr="一張含有 人的臉孔, 日本動畫, 油畫, 圖解 的圖片&#10;&#10;自動產生的描述"/>
          <p:cNvPicPr preferRelativeResize="0">
            <a:picLocks noGrp="1"/>
          </p:cNvPicPr>
          <p:nvPr>
            <p:ph idx="1"/>
          </p:nvPr>
        </p:nvPicPr>
        <p:blipFill rotWithShape="1">
          <a:blip r:embed="rId4">
            <a:alphaModFix amt="35000"/>
          </a:blip>
          <a:srcRect t="29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  <a:noFill/>
        </p:spPr>
      </p:pic>
      <p:sp>
        <p:nvSpPr>
          <p:cNvPr id="413" name="Google Shape;413;p2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buSzPts val="3400"/>
            </a:pPr>
            <a:r>
              <a:rPr lang="zh-TW" altLang="en-US"/>
              <a:t>我的心得</a:t>
            </a:r>
            <a:endParaRPr lang="en-US" dirty="0"/>
          </a:p>
        </p:txBody>
      </p:sp>
      <p:sp>
        <p:nvSpPr>
          <p:cNvPr id="415" name="Google Shape;415;p21"/>
          <p:cNvSpPr txBox="1"/>
          <p:nvPr/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本次實作出來的軟體</a:t>
            </a:r>
            <a:r>
              <a:rPr lang="en-US" altLang="zh-TW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:</a:t>
            </a: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採購員</a:t>
            </a:r>
            <a:r>
              <a:rPr lang="en-US" altLang="zh-TW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-TIPTOP(</a:t>
            </a: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以</a:t>
            </a:r>
            <a:r>
              <a:rPr lang="en-US" altLang="zh-TW" sz="15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Jframe</a:t>
            </a: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實作</a:t>
            </a:r>
            <a:r>
              <a:rPr lang="en-US" altLang="zh-TW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)</a:t>
            </a: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，目前鎖定的客群以小型公司等資本額較低的公司或工作室為主，後續主要以三大方向再做更新</a:t>
            </a:r>
            <a:r>
              <a:rPr lang="en-US" altLang="zh-TW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: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①貨幣系統</a:t>
            </a:r>
            <a:r>
              <a:rPr lang="en-US" altLang="zh-TW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:</a:t>
            </a: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連上網頁，並實時獲取最新的匯率資料   </a:t>
            </a:r>
            <a:endParaRPr lang="en-US" altLang="zh-TW" sz="15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sym typeface="Rockwell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②沖帳機制</a:t>
            </a:r>
            <a:r>
              <a:rPr lang="en-US" altLang="zh-TW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:</a:t>
            </a: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連上網頁，使各級主管能線上閱覽及簽核 </a:t>
            </a:r>
            <a:endParaRPr lang="en-US" altLang="zh-TW" sz="15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sym typeface="Rockwell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 ③驗收貨系統</a:t>
            </a:r>
            <a:r>
              <a:rPr lang="en-US" altLang="zh-TW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: </a:t>
            </a: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連上網頁， 使各部門及時上報最新狀況及簽核，以此加快驗收進度，且也能因擁有足夠的資訊透明度，後</a:t>
            </a:r>
            <a:r>
              <a:rPr lang="en-US" altLang="zh-TW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	</a:t>
            </a: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       續若中途發現貨物有問題，可即時性的和廠商談判付款日期以及損失賠償問題。　</a:t>
            </a:r>
            <a:endParaRPr lang="en-US" altLang="zh-TW" sz="15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sym typeface="Rockwell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endParaRPr lang="en-US" altLang="zh-TW" sz="15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sym typeface="Rockwell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altLang="zh-TW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				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altLang="zh-TW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				</a:t>
            </a: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本次的作品展示到這邊結束</a:t>
            </a:r>
            <a:endParaRPr lang="en-US" altLang="zh-TW" sz="15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sym typeface="Rockwell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endParaRPr lang="en-US" altLang="zh-TW" sz="15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sym typeface="Rockwell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altLang="zh-TW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				</a:t>
            </a:r>
            <a:r>
              <a:rPr lang="zh-TW" alt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                謝謝閱覽</a:t>
            </a:r>
            <a:r>
              <a:rPr lang="en-US" altLang="zh-TW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sym typeface="Rockwell"/>
              </a:rPr>
              <a:t>~~~</a:t>
            </a:r>
            <a:endParaRPr lang="en-US" sz="15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sym typeface="Rockwell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13" y="1030733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登入畫面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02" y="1750119"/>
            <a:ext cx="4538116" cy="3449638"/>
          </a:xfrm>
        </p:spPr>
      </p:pic>
      <p:sp>
        <p:nvSpPr>
          <p:cNvPr id="8" name="矩形 7"/>
          <p:cNvSpPr/>
          <p:nvPr/>
        </p:nvSpPr>
        <p:spPr>
          <a:xfrm>
            <a:off x="5744022" y="2694202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9" name="矩形 8"/>
          <p:cNvSpPr/>
          <p:nvPr/>
        </p:nvSpPr>
        <p:spPr>
          <a:xfrm>
            <a:off x="5773151" y="3290272"/>
            <a:ext cx="10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" name="矩形 9"/>
          <p:cNvSpPr/>
          <p:nvPr/>
        </p:nvSpPr>
        <p:spPr>
          <a:xfrm>
            <a:off x="8548323" y="1939236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019309" y="1895302"/>
            <a:ext cx="16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輸入帳號</a:t>
            </a:r>
          </a:p>
        </p:txBody>
      </p:sp>
      <p:sp>
        <p:nvSpPr>
          <p:cNvPr id="17" name="矩形 16"/>
          <p:cNvSpPr/>
          <p:nvPr/>
        </p:nvSpPr>
        <p:spPr>
          <a:xfrm>
            <a:off x="8548323" y="24255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9019309" y="2417203"/>
            <a:ext cx="160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輸入密碼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57451" y="3859741"/>
            <a:ext cx="110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➂</a:t>
            </a:r>
          </a:p>
        </p:txBody>
      </p:sp>
      <p:sp>
        <p:nvSpPr>
          <p:cNvPr id="21" name="矩形 20"/>
          <p:cNvSpPr/>
          <p:nvPr/>
        </p:nvSpPr>
        <p:spPr>
          <a:xfrm>
            <a:off x="6932953" y="3859741"/>
            <a:ext cx="58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➃</a:t>
            </a:r>
          </a:p>
        </p:txBody>
      </p:sp>
      <p:sp>
        <p:nvSpPr>
          <p:cNvPr id="22" name="矩形 21"/>
          <p:cNvSpPr/>
          <p:nvPr/>
        </p:nvSpPr>
        <p:spPr>
          <a:xfrm>
            <a:off x="8548323" y="29117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➌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9014803" y="2907486"/>
            <a:ext cx="317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輸入完帳號及密碼後點擊登入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548323" y="33980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➍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9019308" y="3398076"/>
            <a:ext cx="317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尚有帳號及密碼者，點擊註冊，並創建一組帳號及密碼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29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0390" y="102097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註冊畫面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83" y="1750119"/>
            <a:ext cx="3400953" cy="3449638"/>
          </a:xfrm>
        </p:spPr>
      </p:pic>
      <p:sp>
        <p:nvSpPr>
          <p:cNvPr id="8" name="矩形 7"/>
          <p:cNvSpPr/>
          <p:nvPr/>
        </p:nvSpPr>
        <p:spPr>
          <a:xfrm>
            <a:off x="6282687" y="2740942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9" name="矩形 8"/>
          <p:cNvSpPr/>
          <p:nvPr/>
        </p:nvSpPr>
        <p:spPr>
          <a:xfrm>
            <a:off x="6282687" y="3150161"/>
            <a:ext cx="10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" name="矩形 9"/>
          <p:cNvSpPr/>
          <p:nvPr/>
        </p:nvSpPr>
        <p:spPr>
          <a:xfrm>
            <a:off x="8548323" y="1939236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019309" y="1895302"/>
            <a:ext cx="16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輸入名字</a:t>
            </a:r>
          </a:p>
        </p:txBody>
      </p:sp>
      <p:sp>
        <p:nvSpPr>
          <p:cNvPr id="17" name="矩形 16"/>
          <p:cNvSpPr/>
          <p:nvPr/>
        </p:nvSpPr>
        <p:spPr>
          <a:xfrm>
            <a:off x="8548323" y="24255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9019309" y="2417203"/>
            <a:ext cx="160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輸入帳號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93860" y="3582742"/>
            <a:ext cx="110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➂</a:t>
            </a:r>
          </a:p>
        </p:txBody>
      </p:sp>
      <p:sp>
        <p:nvSpPr>
          <p:cNvPr id="21" name="矩形 20"/>
          <p:cNvSpPr/>
          <p:nvPr/>
        </p:nvSpPr>
        <p:spPr>
          <a:xfrm>
            <a:off x="5386787" y="4213341"/>
            <a:ext cx="58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➃</a:t>
            </a:r>
          </a:p>
        </p:txBody>
      </p:sp>
      <p:sp>
        <p:nvSpPr>
          <p:cNvPr id="22" name="矩形 21"/>
          <p:cNvSpPr/>
          <p:nvPr/>
        </p:nvSpPr>
        <p:spPr>
          <a:xfrm>
            <a:off x="8548323" y="29117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➌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9014803" y="2907486"/>
            <a:ext cx="31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輸入密碼</a:t>
            </a:r>
          </a:p>
        </p:txBody>
      </p:sp>
      <p:sp>
        <p:nvSpPr>
          <p:cNvPr id="25" name="矩形 24"/>
          <p:cNvSpPr/>
          <p:nvPr/>
        </p:nvSpPr>
        <p:spPr>
          <a:xfrm>
            <a:off x="8548323" y="33980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➍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9019308" y="3398076"/>
            <a:ext cx="317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輸入完帳號及密碼後點擊確認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2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0390" y="102097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選取系統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1020390" y="1680193"/>
            <a:ext cx="3798477" cy="3449638"/>
          </a:xfrm>
        </p:spPr>
      </p:pic>
      <p:sp>
        <p:nvSpPr>
          <p:cNvPr id="8" name="矩形 7"/>
          <p:cNvSpPr/>
          <p:nvPr/>
        </p:nvSpPr>
        <p:spPr>
          <a:xfrm>
            <a:off x="1936793" y="2884689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10" name="矩形 9"/>
          <p:cNvSpPr/>
          <p:nvPr/>
        </p:nvSpPr>
        <p:spPr>
          <a:xfrm>
            <a:off x="8548323" y="1939236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019309" y="1895302"/>
            <a:ext cx="160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選取系統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548323" y="24255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9019308" y="2417203"/>
            <a:ext cx="309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若是第一次交易的廠商，需要先建立廠商資，請點選</a:t>
            </a:r>
            <a:r>
              <a:rPr lang="en-US" altLang="zh-TW" dirty="0"/>
              <a:t>apmi600 </a:t>
            </a:r>
            <a:r>
              <a:rPr lang="zh-TW" altLang="en-US" dirty="0"/>
              <a:t>廠商基本資料</a:t>
            </a:r>
            <a:endParaRPr lang="en-US" altLang="zh-TW" dirty="0"/>
          </a:p>
        </p:txBody>
      </p:sp>
      <p:sp>
        <p:nvSpPr>
          <p:cNvPr id="22" name="矩形 21"/>
          <p:cNvSpPr/>
          <p:nvPr/>
        </p:nvSpPr>
        <p:spPr>
          <a:xfrm>
            <a:off x="8548323" y="3501573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➌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9019308" y="4059798"/>
            <a:ext cx="31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建立帳款資料</a:t>
            </a:r>
          </a:p>
        </p:txBody>
      </p:sp>
      <p:sp>
        <p:nvSpPr>
          <p:cNvPr id="25" name="矩形 24"/>
          <p:cNvSpPr/>
          <p:nvPr/>
        </p:nvSpPr>
        <p:spPr>
          <a:xfrm>
            <a:off x="8570559" y="4059798"/>
            <a:ext cx="360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➍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9019308" y="3491093"/>
            <a:ext cx="309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建立發票資料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84487" y="2982274"/>
            <a:ext cx="2886075" cy="780847"/>
          </a:xfrm>
          <a:prstGeom prst="rect">
            <a:avLst/>
          </a:prstGeom>
        </p:spPr>
      </p:pic>
      <p:cxnSp>
        <p:nvCxnSpPr>
          <p:cNvPr id="6" name="直線單箭頭接點 5"/>
          <p:cNvCxnSpPr>
            <a:endCxn id="3" idx="1"/>
          </p:cNvCxnSpPr>
          <p:nvPr/>
        </p:nvCxnSpPr>
        <p:spPr>
          <a:xfrm>
            <a:off x="4314305" y="3372698"/>
            <a:ext cx="8701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66980" y="2940560"/>
            <a:ext cx="4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➁</a:t>
            </a:r>
          </a:p>
        </p:txBody>
      </p:sp>
      <p:sp>
        <p:nvSpPr>
          <p:cNvPr id="12" name="矩形 11"/>
          <p:cNvSpPr/>
          <p:nvPr/>
        </p:nvSpPr>
        <p:spPr>
          <a:xfrm>
            <a:off x="7098019" y="31880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➂</a:t>
            </a:r>
          </a:p>
        </p:txBody>
      </p:sp>
      <p:sp>
        <p:nvSpPr>
          <p:cNvPr id="13" name="矩形 12"/>
          <p:cNvSpPr/>
          <p:nvPr/>
        </p:nvSpPr>
        <p:spPr>
          <a:xfrm>
            <a:off x="7095874" y="34317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➃</a:t>
            </a:r>
          </a:p>
        </p:txBody>
      </p:sp>
      <p:sp>
        <p:nvSpPr>
          <p:cNvPr id="14" name="矩形 13"/>
          <p:cNvSpPr/>
          <p:nvPr/>
        </p:nvSpPr>
        <p:spPr>
          <a:xfrm>
            <a:off x="2504130" y="36572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➄</a:t>
            </a:r>
          </a:p>
        </p:txBody>
      </p:sp>
      <p:sp>
        <p:nvSpPr>
          <p:cNvPr id="15" name="矩形 14"/>
          <p:cNvSpPr/>
          <p:nvPr/>
        </p:nvSpPr>
        <p:spPr>
          <a:xfrm>
            <a:off x="8572950" y="46180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➎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9019307" y="4618023"/>
            <a:ext cx="31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點選完系統後，點擊確定</a:t>
            </a:r>
          </a:p>
        </p:txBody>
      </p:sp>
    </p:spTree>
    <p:extLst>
      <p:ext uri="{BB962C8B-B14F-4D97-AF65-F5344CB8AC3E}">
        <p14:creationId xmlns:p14="http://schemas.microsoft.com/office/powerpoint/2010/main" val="46072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872" y="94775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廠商資本資料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08" y="1626030"/>
            <a:ext cx="4245804" cy="4941024"/>
          </a:xfrm>
        </p:spPr>
      </p:pic>
      <p:sp>
        <p:nvSpPr>
          <p:cNvPr id="24" name="文字方塊 23"/>
          <p:cNvSpPr txBox="1"/>
          <p:nvPr/>
        </p:nvSpPr>
        <p:spPr>
          <a:xfrm>
            <a:off x="8448568" y="1425181"/>
            <a:ext cx="31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廠商資本資料系統</a:t>
            </a:r>
            <a:r>
              <a:rPr lang="en-US" altLang="zh-TW" dirty="0"/>
              <a:t>-</a:t>
            </a:r>
            <a:r>
              <a:rPr lang="zh-TW" altLang="en-US" dirty="0"/>
              <a:t>功能介紹</a:t>
            </a:r>
            <a:endParaRPr lang="en-US" altLang="zh-TW" dirty="0"/>
          </a:p>
        </p:txBody>
      </p:sp>
      <p:sp>
        <p:nvSpPr>
          <p:cNvPr id="28" name="矩形 27"/>
          <p:cNvSpPr/>
          <p:nvPr/>
        </p:nvSpPr>
        <p:spPr>
          <a:xfrm>
            <a:off x="6741550" y="2126751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31" name="矩形 30"/>
          <p:cNvSpPr/>
          <p:nvPr/>
        </p:nvSpPr>
        <p:spPr>
          <a:xfrm>
            <a:off x="8440257" y="1888202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911243" y="1844268"/>
            <a:ext cx="3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輸入統一編號，查詢已建立之廠商資料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911243" y="2620123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輸入廠商簡稱，查詢已建立之廠商資料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741550" y="2552620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➁</a:t>
            </a:r>
          </a:p>
        </p:txBody>
      </p:sp>
      <p:sp>
        <p:nvSpPr>
          <p:cNvPr id="9" name="矩形 8"/>
          <p:cNvSpPr/>
          <p:nvPr/>
        </p:nvSpPr>
        <p:spPr>
          <a:xfrm>
            <a:off x="8462494" y="26511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sp>
        <p:nvSpPr>
          <p:cNvPr id="34" name="矩形 33"/>
          <p:cNvSpPr/>
          <p:nvPr/>
        </p:nvSpPr>
        <p:spPr>
          <a:xfrm>
            <a:off x="5061401" y="53493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➂</a:t>
            </a:r>
          </a:p>
        </p:txBody>
      </p:sp>
      <p:sp>
        <p:nvSpPr>
          <p:cNvPr id="16" name="矩形 15"/>
          <p:cNvSpPr/>
          <p:nvPr/>
        </p:nvSpPr>
        <p:spPr>
          <a:xfrm>
            <a:off x="8462494" y="33587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➌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8911243" y="3317507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更新已建立好的廠商資料</a:t>
            </a:r>
          </a:p>
        </p:txBody>
      </p:sp>
      <p:sp>
        <p:nvSpPr>
          <p:cNvPr id="20" name="矩形 19"/>
          <p:cNvSpPr/>
          <p:nvPr/>
        </p:nvSpPr>
        <p:spPr>
          <a:xfrm>
            <a:off x="6392554" y="53493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➃</a:t>
            </a:r>
          </a:p>
        </p:txBody>
      </p:sp>
      <p:sp>
        <p:nvSpPr>
          <p:cNvPr id="21" name="矩形 20"/>
          <p:cNvSpPr/>
          <p:nvPr/>
        </p:nvSpPr>
        <p:spPr>
          <a:xfrm>
            <a:off x="8479119" y="3949302"/>
            <a:ext cx="38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➍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8911243" y="3908696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建立新廠商資料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320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704" y="86182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廠商資本資料</a:t>
            </a:r>
            <a:r>
              <a:rPr lang="en-US" altLang="zh-TW" dirty="0"/>
              <a:t>-</a:t>
            </a:r>
            <a:r>
              <a:rPr lang="zh-TW" altLang="en-US" dirty="0"/>
              <a:t>新增廠商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07" y="1512459"/>
            <a:ext cx="4245804" cy="4941023"/>
          </a:xfrm>
        </p:spPr>
      </p:pic>
      <p:sp>
        <p:nvSpPr>
          <p:cNvPr id="28" name="矩形 27"/>
          <p:cNvSpPr/>
          <p:nvPr/>
        </p:nvSpPr>
        <p:spPr>
          <a:xfrm>
            <a:off x="3724102" y="1684329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31" name="矩形 30"/>
          <p:cNvSpPr/>
          <p:nvPr/>
        </p:nvSpPr>
        <p:spPr>
          <a:xfrm>
            <a:off x="8440257" y="1888202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911243" y="1844268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依廠商提供的資料，輸入欄位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8911243" y="2335040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輸入完成後，點擊新增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375790" y="5249587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➁</a:t>
            </a:r>
          </a:p>
        </p:txBody>
      </p:sp>
      <p:sp>
        <p:nvSpPr>
          <p:cNvPr id="9" name="矩形 8"/>
          <p:cNvSpPr/>
          <p:nvPr/>
        </p:nvSpPr>
        <p:spPr>
          <a:xfrm>
            <a:off x="8440257" y="23350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sp>
        <p:nvSpPr>
          <p:cNvPr id="3" name="矩形 2"/>
          <p:cNvSpPr/>
          <p:nvPr/>
        </p:nvSpPr>
        <p:spPr>
          <a:xfrm>
            <a:off x="3724102" y="1996992"/>
            <a:ext cx="3840480" cy="3211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14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872" y="94775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廠商資本資料</a:t>
            </a:r>
            <a:r>
              <a:rPr lang="en-US" altLang="zh-TW" dirty="0"/>
              <a:t>-</a:t>
            </a:r>
            <a:r>
              <a:rPr lang="zh-TW" altLang="en-US" dirty="0"/>
              <a:t>查詢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1" y="1972191"/>
            <a:ext cx="4049380" cy="4692885"/>
          </a:xfrm>
        </p:spPr>
      </p:pic>
      <p:sp>
        <p:nvSpPr>
          <p:cNvPr id="31" name="矩形 30"/>
          <p:cNvSpPr/>
          <p:nvPr/>
        </p:nvSpPr>
        <p:spPr>
          <a:xfrm>
            <a:off x="8440257" y="1888202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911243" y="1844268"/>
            <a:ext cx="3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輸入統一編號，查詢已建立之廠商資料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911243" y="2620123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更新廠商資料之功能開啟</a:t>
            </a:r>
            <a:endParaRPr lang="en-US" altLang="zh-TW" dirty="0"/>
          </a:p>
          <a:p>
            <a:pPr algn="just"/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8462494" y="26511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24" y="1984592"/>
            <a:ext cx="4041531" cy="46928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28424" y="2442342"/>
            <a:ext cx="354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98497" y="1562149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查詢前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6945" y="1562149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查詢後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80186" y="55137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➁</a:t>
            </a:r>
          </a:p>
        </p:txBody>
      </p:sp>
    </p:spTree>
    <p:extLst>
      <p:ext uri="{BB962C8B-B14F-4D97-AF65-F5344CB8AC3E}">
        <p14:creationId xmlns:p14="http://schemas.microsoft.com/office/powerpoint/2010/main" val="19914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704" y="86182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廠商資本資料</a:t>
            </a:r>
            <a:r>
              <a:rPr lang="en-US" altLang="zh-TW" dirty="0"/>
              <a:t>-</a:t>
            </a:r>
            <a:r>
              <a:rPr lang="zh-TW" altLang="en-US" dirty="0"/>
              <a:t>更新廠商資料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07" y="1516597"/>
            <a:ext cx="4245804" cy="4932746"/>
          </a:xfrm>
        </p:spPr>
      </p:pic>
      <p:sp>
        <p:nvSpPr>
          <p:cNvPr id="28" name="矩形 27"/>
          <p:cNvSpPr/>
          <p:nvPr/>
        </p:nvSpPr>
        <p:spPr>
          <a:xfrm>
            <a:off x="3724102" y="1684329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31" name="矩形 30"/>
          <p:cNvSpPr/>
          <p:nvPr/>
        </p:nvSpPr>
        <p:spPr>
          <a:xfrm>
            <a:off x="8440257" y="1888202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911243" y="1844268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依廠商提供的新資料，輸入欄位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8911243" y="2658992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輸入完成後，點擊確認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375790" y="5249587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➁</a:t>
            </a:r>
          </a:p>
        </p:txBody>
      </p:sp>
      <p:sp>
        <p:nvSpPr>
          <p:cNvPr id="9" name="矩形 8"/>
          <p:cNvSpPr/>
          <p:nvPr/>
        </p:nvSpPr>
        <p:spPr>
          <a:xfrm>
            <a:off x="8440257" y="26589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sp>
        <p:nvSpPr>
          <p:cNvPr id="3" name="矩形 2"/>
          <p:cNvSpPr/>
          <p:nvPr/>
        </p:nvSpPr>
        <p:spPr>
          <a:xfrm>
            <a:off x="3724102" y="1996992"/>
            <a:ext cx="3840480" cy="3211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94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872" y="94775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發票管理系統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68" y="1695796"/>
            <a:ext cx="4645799" cy="4416159"/>
          </a:xfrm>
        </p:spPr>
      </p:pic>
      <p:sp>
        <p:nvSpPr>
          <p:cNvPr id="24" name="文字方塊 23"/>
          <p:cNvSpPr txBox="1"/>
          <p:nvPr/>
        </p:nvSpPr>
        <p:spPr>
          <a:xfrm>
            <a:off x="8448568" y="1425181"/>
            <a:ext cx="31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發票管理系統</a:t>
            </a:r>
            <a:r>
              <a:rPr lang="en-US" altLang="zh-TW" dirty="0"/>
              <a:t>-</a:t>
            </a:r>
            <a:r>
              <a:rPr lang="zh-TW" altLang="en-US" dirty="0"/>
              <a:t>功能介紹</a:t>
            </a:r>
            <a:endParaRPr lang="en-US" altLang="zh-TW" dirty="0"/>
          </a:p>
        </p:txBody>
      </p:sp>
      <p:sp>
        <p:nvSpPr>
          <p:cNvPr id="28" name="矩形 27"/>
          <p:cNvSpPr/>
          <p:nvPr/>
        </p:nvSpPr>
        <p:spPr>
          <a:xfrm>
            <a:off x="6916117" y="2620123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31" name="矩形 30"/>
          <p:cNvSpPr/>
          <p:nvPr/>
        </p:nvSpPr>
        <p:spPr>
          <a:xfrm>
            <a:off x="8440257" y="1888202"/>
            <a:ext cx="40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➊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911243" y="1844268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輸入發票號碼，查詢已建立之發票資料</a:t>
            </a:r>
            <a:endParaRPr lang="en-US" altLang="zh-TW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911243" y="2620123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跳出月曆面版，選定發票日期後，自動輸入到欄位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916117" y="3502173"/>
            <a:ext cx="1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➁</a:t>
            </a:r>
          </a:p>
        </p:txBody>
      </p:sp>
      <p:sp>
        <p:nvSpPr>
          <p:cNvPr id="9" name="矩形 8"/>
          <p:cNvSpPr/>
          <p:nvPr/>
        </p:nvSpPr>
        <p:spPr>
          <a:xfrm>
            <a:off x="8462494" y="26511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➋</a:t>
            </a:r>
          </a:p>
        </p:txBody>
      </p:sp>
      <p:sp>
        <p:nvSpPr>
          <p:cNvPr id="34" name="矩形 33"/>
          <p:cNvSpPr/>
          <p:nvPr/>
        </p:nvSpPr>
        <p:spPr>
          <a:xfrm>
            <a:off x="4554325" y="46178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➂</a:t>
            </a:r>
          </a:p>
        </p:txBody>
      </p:sp>
      <p:sp>
        <p:nvSpPr>
          <p:cNvPr id="16" name="矩形 15"/>
          <p:cNvSpPr/>
          <p:nvPr/>
        </p:nvSpPr>
        <p:spPr>
          <a:xfrm>
            <a:off x="8462494" y="33587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➌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8911243" y="3317507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更新已建立好的發票資料</a:t>
            </a:r>
          </a:p>
        </p:txBody>
      </p:sp>
      <p:sp>
        <p:nvSpPr>
          <p:cNvPr id="20" name="矩形 19"/>
          <p:cNvSpPr/>
          <p:nvPr/>
        </p:nvSpPr>
        <p:spPr>
          <a:xfrm>
            <a:off x="5452827" y="4622076"/>
            <a:ext cx="409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➃</a:t>
            </a:r>
          </a:p>
        </p:txBody>
      </p:sp>
      <p:sp>
        <p:nvSpPr>
          <p:cNvPr id="21" name="矩形 20"/>
          <p:cNvSpPr/>
          <p:nvPr/>
        </p:nvSpPr>
        <p:spPr>
          <a:xfrm>
            <a:off x="8479119" y="3949302"/>
            <a:ext cx="38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➍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8911243" y="3908696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/>
              <a:t>新增發票資料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67895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585</TotalTime>
  <Words>1001</Words>
  <Application>Microsoft Office PowerPoint</Application>
  <PresentationFormat>寬螢幕</PresentationFormat>
  <Paragraphs>197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29" baseType="lpstr">
      <vt:lpstr>Aptos</vt:lpstr>
      <vt:lpstr>Arial</vt:lpstr>
      <vt:lpstr>Bookman Old Style</vt:lpstr>
      <vt:lpstr>Calibri</vt:lpstr>
      <vt:lpstr>Rockwell</vt:lpstr>
      <vt:lpstr>Trebuchet MS</vt:lpstr>
      <vt:lpstr>Tw Cen MT</vt:lpstr>
      <vt:lpstr>Wingdings 3</vt:lpstr>
      <vt:lpstr>小水滴</vt:lpstr>
      <vt:lpstr>Damask</vt:lpstr>
      <vt:lpstr>多面向</vt:lpstr>
      <vt:lpstr>採購員-作帳系統TIPTOP (以JFrame為例)</vt:lpstr>
      <vt:lpstr>登入畫面 </vt:lpstr>
      <vt:lpstr>註冊畫面 </vt:lpstr>
      <vt:lpstr>選取系統 </vt:lpstr>
      <vt:lpstr>廠商資本資料 </vt:lpstr>
      <vt:lpstr>廠商資本資料-新增廠商 </vt:lpstr>
      <vt:lpstr>廠商資本資料-查詢 </vt:lpstr>
      <vt:lpstr>廠商資本資料-更新廠商資料 </vt:lpstr>
      <vt:lpstr>發票管理系統 </vt:lpstr>
      <vt:lpstr>發票管理系統-新增發票資料 </vt:lpstr>
      <vt:lpstr>發票管理系統-查詢 </vt:lpstr>
      <vt:lpstr>發票管理系統-更新發票資料 </vt:lpstr>
      <vt:lpstr>帳款管理系統 </vt:lpstr>
      <vt:lpstr>帳款管理系統-快速建立帳款(一) </vt:lpstr>
      <vt:lpstr>帳款管理系統-快速建立帳款(二) </vt:lpstr>
      <vt:lpstr>帳款管理系統-查詢帳款 </vt:lpstr>
      <vt:lpstr>帳款管理系統-更新帳款 </vt:lpstr>
      <vt:lpstr>我的心得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文丞 羅</cp:lastModifiedBy>
  <cp:revision>27</cp:revision>
  <dcterms:created xsi:type="dcterms:W3CDTF">2024-09-12T05:34:50Z</dcterms:created>
  <dcterms:modified xsi:type="dcterms:W3CDTF">2024-09-12T18:49:38Z</dcterms:modified>
</cp:coreProperties>
</file>