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8C69-B9F4-45B9-8681-8FB8CE13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61FE0-40B9-499D-ADEC-50870BF13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144F-8ABC-4DD2-B7B4-E332FD42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384B-548E-444E-9F24-3596A4AA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0CE8-582E-4EDB-8131-D83CE773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4CE9-9424-4F1C-8142-2614E50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39997-C2EA-44B2-92EE-3A958ABFA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40FA-A2EC-4D4D-89A0-A155B611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0F06-5698-48D0-9D7A-4149F05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40D7-728E-4DBF-8E8F-B1960911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6479-73FF-4AC9-8666-CB18ECC96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DA2D-8A2D-464B-A625-8DE3F8278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C9A9-A1D4-4614-9461-1549A641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2504-23E4-47F3-AB29-B9A53C19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1993-6656-46E1-B60C-7BE527FD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6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A254-07FE-4462-9902-8DB76199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AA18-AC69-4B19-B24A-452C9BCC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1F84-A030-4552-8F1C-6F35AC9D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7E0E-391E-46FC-BEEE-D37227A7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D1EA-8DCD-4080-87F8-BCACFE94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584-AFAD-4462-8C92-3477657A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6DD73-4A18-4F15-908D-BE11B9BD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3758-A372-452F-805F-33B5277E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E41F-D2B3-47FF-BD6E-66840C67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5D61-A59B-4349-A4D4-840C1B4E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7AFB-B1C9-40CD-8797-15B7EF5B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01ED-4A0D-4ED9-A3E2-9BFD572CF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056D2-4147-409E-8156-BA6E0DE0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BF1F-F78A-40ED-A822-C4DC3238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122F-AFB1-4591-8532-E1B2D0A0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75B5E-FC75-4E51-8BC8-FFED4182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3E9A-7BE8-4BE9-BAB1-4371ED75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9CCE9-2739-4A6C-822C-5903CE8BD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DE74D-5A11-4E0F-9FE7-BCB7ED163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45D8A-6B67-4E58-92EB-DCA164DB9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1C78B-2566-41E0-BEFA-7B1F5D873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9B5A8-9AA2-4119-A89B-C5E27FCC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89AA8-068E-4805-9C81-91723D4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634C2-C17A-41B5-9147-3AB473D4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7989-7B83-4763-B4EC-9FB5AA92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6BB1F-0C65-4EEA-BFB7-48EAD1E9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E2137-62B3-4FD7-B15A-0C3196BB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8F12A-2F99-4B81-BF52-DE8254F5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83484-50C3-4351-9BA5-4E560BAC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4D2EA-C237-4281-8779-276BAC27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790ED-A4FA-46AB-AB92-7D2494B5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14E7-7508-4868-9A33-370228BA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55AB-5EE7-41C2-98EC-403EB86E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A1D6B-3B7A-43A6-9871-D77E10BB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12EF-CF22-477E-92E1-C45A5FDF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E218-D6B5-4310-9839-07B8B769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BB838-77EC-48F9-B36C-756BAE59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381F-B098-4DA4-AABA-D4CE999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30416-23C1-4805-8870-A3C469EA4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C7743-9A37-4520-AE1C-54FA8E2D6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9752F-C50B-4722-8731-744E08C8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1CE4-7BE1-4F34-A128-B84B108C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7797-8A87-42D5-B594-FFF7B60F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839D6-2C53-4E71-AC95-D1A9F841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1C0B-84E1-4D15-9300-C4513391F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C67F-4F64-4A26-BBA6-55DB64664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C940-41F7-4442-8257-F32FB496683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FAFB-04BC-4467-819D-0B475EFE2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82AA-956A-4B67-853E-685A1ED08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2175-6D24-442B-AED3-8EF3CCAB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2794-45F5-4FAB-80E1-C855761CA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School Admission One-Stop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CFCB1-8FEA-4EF7-A1ED-196612CCE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94228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2794-45F5-4FAB-80E1-C855761CA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820" y="1600200"/>
            <a:ext cx="9144000" cy="2387600"/>
          </a:xfrm>
        </p:spPr>
        <p:txBody>
          <a:bodyPr/>
          <a:lstStyle/>
          <a:p>
            <a:r>
              <a:rPr lang="en-US" dirty="0"/>
              <a:t>Black Box Testing</a:t>
            </a:r>
          </a:p>
        </p:txBody>
      </p:sp>
    </p:spTree>
    <p:extLst>
      <p:ext uri="{BB962C8B-B14F-4D97-AF65-F5344CB8AC3E}">
        <p14:creationId xmlns:p14="http://schemas.microsoft.com/office/powerpoint/2010/main" val="193571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AC891-2E00-4C4C-94C0-B61D44078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50456"/>
              </p:ext>
            </p:extLst>
          </p:nvPr>
        </p:nvGraphicFramePr>
        <p:xfrm>
          <a:off x="404598" y="2378026"/>
          <a:ext cx="9020755" cy="232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19405350"/>
                    </a:ext>
                  </a:extLst>
                </a:gridCol>
                <a:gridCol w="1850630">
                  <a:extLst>
                    <a:ext uri="{9D8B030D-6E8A-4147-A177-3AD203B41FA5}">
                      <a16:colId xmlns:a16="http://schemas.microsoft.com/office/drawing/2014/main" val="430196019"/>
                    </a:ext>
                  </a:extLst>
                </a:gridCol>
                <a:gridCol w="1737750">
                  <a:extLst>
                    <a:ext uri="{9D8B030D-6E8A-4147-A177-3AD203B41FA5}">
                      <a16:colId xmlns:a16="http://schemas.microsoft.com/office/drawing/2014/main" val="1128809592"/>
                    </a:ext>
                  </a:extLst>
                </a:gridCol>
                <a:gridCol w="2596441">
                  <a:extLst>
                    <a:ext uri="{9D8B030D-6E8A-4147-A177-3AD203B41FA5}">
                      <a16:colId xmlns:a16="http://schemas.microsoft.com/office/drawing/2014/main" val="2436900017"/>
                    </a:ext>
                  </a:extLst>
                </a:gridCol>
                <a:gridCol w="1795804">
                  <a:extLst>
                    <a:ext uri="{9D8B030D-6E8A-4147-A177-3AD203B41FA5}">
                      <a16:colId xmlns:a16="http://schemas.microsoft.com/office/drawing/2014/main" val="2052219084"/>
                    </a:ext>
                  </a:extLst>
                </a:gridCol>
              </a:tblGrid>
              <a:tr h="32609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93768"/>
                  </a:ext>
                </a:extLst>
              </a:tr>
              <a:tr h="9913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Search: “science”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List of courses from various schools with science in its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NTU Computer Science</a:t>
                      </a:r>
                    </a:p>
                    <a:p>
                      <a:pPr algn="ctr"/>
                      <a:r>
                        <a:rPr lang="en-US" sz="1100" dirty="0"/>
                        <a:t>NUS Bachelor of Computing (Computer Science)</a:t>
                      </a:r>
                    </a:p>
                    <a:p>
                      <a:pPr algn="ctr"/>
                      <a:r>
                        <a:rPr lang="en-US" sz="1100" dirty="0"/>
                        <a:t>SIT Bachelor of science in computer science and game design</a:t>
                      </a:r>
                    </a:p>
                    <a:p>
                      <a:pPr algn="ctr"/>
                      <a:r>
                        <a:rPr lang="en-US" sz="1100" dirty="0"/>
                        <a:t>SIT Bachelor of science in computer science in real-time interactive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96857"/>
                  </a:ext>
                </a:extLst>
              </a:tr>
              <a:tr h="73027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Search: “!@#$%^&amp;*0\][“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974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44954-8B39-41C5-97C4-D61FA7BD68E3}"/>
              </a:ext>
            </a:extLst>
          </p:cNvPr>
          <p:cNvSpPr txBox="1"/>
          <p:nvPr/>
        </p:nvSpPr>
        <p:spPr>
          <a:xfrm>
            <a:off x="787551" y="284008"/>
            <a:ext cx="93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Test cases and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B975E-E3E1-4723-87C7-29A852AA358B}"/>
              </a:ext>
            </a:extLst>
          </p:cNvPr>
          <p:cNvSpPr txBox="1"/>
          <p:nvPr/>
        </p:nvSpPr>
        <p:spPr>
          <a:xfrm>
            <a:off x="492569" y="1177697"/>
            <a:ext cx="966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test cases are based on input into the search page of the application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Tests based on equivalence classes (valid input and invalid input)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 Classes tested: </a:t>
            </a:r>
            <a:r>
              <a:rPr lang="en-US" dirty="0" err="1"/>
              <a:t>SearchSortAlgorithm</a:t>
            </a:r>
            <a:r>
              <a:rPr lang="en-US" dirty="0"/>
              <a:t>, </a:t>
            </a:r>
            <a:r>
              <a:rPr lang="en-US" dirty="0" err="1"/>
              <a:t>InstituteManager</a:t>
            </a:r>
            <a:r>
              <a:rPr lang="en-US" dirty="0"/>
              <a:t>, </a:t>
            </a:r>
            <a:r>
              <a:rPr lang="en-US" dirty="0" err="1"/>
              <a:t>SchoolManager</a:t>
            </a:r>
            <a:r>
              <a:rPr lang="en-US" dirty="0"/>
              <a:t>, </a:t>
            </a:r>
            <a:r>
              <a:rPr lang="en-US" dirty="0" err="1"/>
              <a:t>CourseManager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4BE2E-A0F0-4AA0-B080-6403C557E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505" y="193672"/>
            <a:ext cx="1892897" cy="3777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D135A4-E18E-4529-A5A5-7FA3ACC6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751" y="4169611"/>
            <a:ext cx="2342059" cy="2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9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2794-45F5-4FAB-80E1-C855761CA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820" y="1600200"/>
            <a:ext cx="9144000" cy="2387600"/>
          </a:xfrm>
        </p:spPr>
        <p:txBody>
          <a:bodyPr/>
          <a:lstStyle/>
          <a:p>
            <a:r>
              <a:rPr lang="en-US" dirty="0"/>
              <a:t>White Box Testing</a:t>
            </a:r>
          </a:p>
        </p:txBody>
      </p:sp>
    </p:spTree>
    <p:extLst>
      <p:ext uri="{BB962C8B-B14F-4D97-AF65-F5344CB8AC3E}">
        <p14:creationId xmlns:p14="http://schemas.microsoft.com/office/powerpoint/2010/main" val="330321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D9AD1F-0A5B-4CA6-8B21-CAE1193EB07D}"/>
              </a:ext>
            </a:extLst>
          </p:cNvPr>
          <p:cNvSpPr/>
          <p:nvPr/>
        </p:nvSpPr>
        <p:spPr>
          <a:xfrm>
            <a:off x="5494215" y="234462"/>
            <a:ext cx="1094154" cy="42203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3E95E8A2-3C88-40CB-9268-8AC782520D8E}"/>
              </a:ext>
            </a:extLst>
          </p:cNvPr>
          <p:cNvSpPr/>
          <p:nvPr/>
        </p:nvSpPr>
        <p:spPr>
          <a:xfrm>
            <a:off x="5294922" y="916354"/>
            <a:ext cx="1492739" cy="592016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Type of Student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4446D41-B6E8-4B0E-8D0B-E192064EE8BD}"/>
              </a:ext>
            </a:extLst>
          </p:cNvPr>
          <p:cNvSpPr/>
          <p:nvPr/>
        </p:nvSpPr>
        <p:spPr>
          <a:xfrm>
            <a:off x="3993661" y="1536212"/>
            <a:ext cx="1434123" cy="592016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Type of institute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4038B-852D-46ED-B890-74DECF6A6FBB}"/>
              </a:ext>
            </a:extLst>
          </p:cNvPr>
          <p:cNvSpPr/>
          <p:nvPr/>
        </p:nvSpPr>
        <p:spPr>
          <a:xfrm>
            <a:off x="6787661" y="1768231"/>
            <a:ext cx="1266092" cy="301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University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EC7D6-BB72-4190-9575-1DBC9F69D55E}"/>
              </a:ext>
            </a:extLst>
          </p:cNvPr>
          <p:cNvSpPr/>
          <p:nvPr/>
        </p:nvSpPr>
        <p:spPr>
          <a:xfrm>
            <a:off x="8594966" y="2637201"/>
            <a:ext cx="1266092" cy="3018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School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C4107-3D44-4EC9-A75B-45BF7B6BF8D2}"/>
              </a:ext>
            </a:extLst>
          </p:cNvPr>
          <p:cNvSpPr/>
          <p:nvPr/>
        </p:nvSpPr>
        <p:spPr>
          <a:xfrm>
            <a:off x="8594966" y="3460739"/>
            <a:ext cx="1266092" cy="301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98D84-46BC-4891-AA5D-FCC35AE80190}"/>
              </a:ext>
            </a:extLst>
          </p:cNvPr>
          <p:cNvSpPr/>
          <p:nvPr/>
        </p:nvSpPr>
        <p:spPr>
          <a:xfrm>
            <a:off x="5193811" y="2486266"/>
            <a:ext cx="1266092" cy="301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Polytechnic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DEF798-A154-483E-BF70-F8FCD553E597}"/>
              </a:ext>
            </a:extLst>
          </p:cNvPr>
          <p:cNvSpPr/>
          <p:nvPr/>
        </p:nvSpPr>
        <p:spPr>
          <a:xfrm>
            <a:off x="5193811" y="4218840"/>
            <a:ext cx="1266092" cy="3018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4FC7D9-23BF-4693-BFE2-F4C0C154BED3}"/>
              </a:ext>
            </a:extLst>
          </p:cNvPr>
          <p:cNvSpPr/>
          <p:nvPr/>
        </p:nvSpPr>
        <p:spPr>
          <a:xfrm>
            <a:off x="5193810" y="5028944"/>
            <a:ext cx="1266092" cy="301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Course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82FB5-B589-42A1-913D-BA983319B97E}"/>
              </a:ext>
            </a:extLst>
          </p:cNvPr>
          <p:cNvSpPr/>
          <p:nvPr/>
        </p:nvSpPr>
        <p:spPr>
          <a:xfrm>
            <a:off x="1919654" y="1679326"/>
            <a:ext cx="1266092" cy="301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DCF40-1E50-4295-8DA1-E29DCEC0F478}"/>
              </a:ext>
            </a:extLst>
          </p:cNvPr>
          <p:cNvSpPr/>
          <p:nvPr/>
        </p:nvSpPr>
        <p:spPr>
          <a:xfrm>
            <a:off x="1919654" y="3288807"/>
            <a:ext cx="1266092" cy="3018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School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F01D4D-1F8F-47EE-94D1-07D377AC13CB}"/>
              </a:ext>
            </a:extLst>
          </p:cNvPr>
          <p:cNvSpPr/>
          <p:nvPr/>
        </p:nvSpPr>
        <p:spPr>
          <a:xfrm>
            <a:off x="1919654" y="4089891"/>
            <a:ext cx="1266092" cy="301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Course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06EDFE42-F7AA-4FDF-89C1-E91C3465CDFD}"/>
              </a:ext>
            </a:extLst>
          </p:cNvPr>
          <p:cNvSpPr/>
          <p:nvPr/>
        </p:nvSpPr>
        <p:spPr>
          <a:xfrm>
            <a:off x="8481644" y="1625414"/>
            <a:ext cx="1492739" cy="592016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School, CCA or Intake Req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9941A906-EAA4-4B98-BB63-F66F90957C14}"/>
              </a:ext>
            </a:extLst>
          </p:cNvPr>
          <p:cNvSpPr/>
          <p:nvPr/>
        </p:nvSpPr>
        <p:spPr>
          <a:xfrm>
            <a:off x="5080487" y="3179639"/>
            <a:ext cx="1492739" cy="592016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School, CCA or Intake Req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19BE8CD-CE52-4303-834C-0DE73E57FF21}"/>
              </a:ext>
            </a:extLst>
          </p:cNvPr>
          <p:cNvSpPr/>
          <p:nvPr/>
        </p:nvSpPr>
        <p:spPr>
          <a:xfrm>
            <a:off x="1806330" y="2401284"/>
            <a:ext cx="1492739" cy="592016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School, CCA or Intake Req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72D6B8-837E-44D6-A2E8-44769C90F481}"/>
              </a:ext>
            </a:extLst>
          </p:cNvPr>
          <p:cNvSpPr/>
          <p:nvPr/>
        </p:nvSpPr>
        <p:spPr>
          <a:xfrm>
            <a:off x="7096369" y="4218839"/>
            <a:ext cx="875323" cy="301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CCA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612503-E5E1-49D4-B601-1149CDA0B9AB}"/>
              </a:ext>
            </a:extLst>
          </p:cNvPr>
          <p:cNvSpPr/>
          <p:nvPr/>
        </p:nvSpPr>
        <p:spPr>
          <a:xfrm>
            <a:off x="10402274" y="1768230"/>
            <a:ext cx="1266092" cy="301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CCA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0ADE19-03DF-4CF1-B90F-7AB1EF68D28B}"/>
              </a:ext>
            </a:extLst>
          </p:cNvPr>
          <p:cNvSpPr/>
          <p:nvPr/>
        </p:nvSpPr>
        <p:spPr>
          <a:xfrm>
            <a:off x="492369" y="2576401"/>
            <a:ext cx="953477" cy="24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CCA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2D96AE-1C72-47EE-BD61-EAB2BE06E7C8}"/>
              </a:ext>
            </a:extLst>
          </p:cNvPr>
          <p:cNvSpPr/>
          <p:nvPr/>
        </p:nvSpPr>
        <p:spPr>
          <a:xfrm>
            <a:off x="3432907" y="793395"/>
            <a:ext cx="750277" cy="301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JC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26D54FD-3067-4B5C-BA07-0EB80B936C34}"/>
              </a:ext>
            </a:extLst>
          </p:cNvPr>
          <p:cNvSpPr/>
          <p:nvPr/>
        </p:nvSpPr>
        <p:spPr>
          <a:xfrm>
            <a:off x="1578218" y="645148"/>
            <a:ext cx="1492739" cy="592016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DSA, Entry Req or CCA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BBF792-3E67-46B6-BC5C-BF2927E37350}"/>
              </a:ext>
            </a:extLst>
          </p:cNvPr>
          <p:cNvSpPr/>
          <p:nvPr/>
        </p:nvSpPr>
        <p:spPr>
          <a:xfrm>
            <a:off x="1935771" y="1413489"/>
            <a:ext cx="777631" cy="1900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CCA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79DA16-1262-4077-9DC0-EBE1D0AD413D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6041292" y="656493"/>
            <a:ext cx="0" cy="25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7F32508-C23D-48CE-A0D7-61488109495D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4710724" y="1212362"/>
            <a:ext cx="584199" cy="32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024904-5366-47F4-9A6F-D75BDFFE467A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6787661" y="1212362"/>
            <a:ext cx="633046" cy="555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2CB2A11-D54C-492F-A436-815F93E0FC9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6573226" y="3475647"/>
            <a:ext cx="960805" cy="743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A553661-6A5B-4E79-B1DA-D0AC6CFF16C8}"/>
              </a:ext>
            </a:extLst>
          </p:cNvPr>
          <p:cNvSpPr/>
          <p:nvPr/>
        </p:nvSpPr>
        <p:spPr>
          <a:xfrm>
            <a:off x="3922832" y="3380390"/>
            <a:ext cx="777631" cy="190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Intake Req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4ECB18-30EC-4E55-B5D3-F78CD232EF62}"/>
              </a:ext>
            </a:extLst>
          </p:cNvPr>
          <p:cNvSpPr/>
          <p:nvPr/>
        </p:nvSpPr>
        <p:spPr>
          <a:xfrm>
            <a:off x="3922831" y="2594566"/>
            <a:ext cx="777631" cy="190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Intake Req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45C5E3-D4B9-4255-BF12-C0DC54FFBB93}"/>
              </a:ext>
            </a:extLst>
          </p:cNvPr>
          <p:cNvSpPr/>
          <p:nvPr/>
        </p:nvSpPr>
        <p:spPr>
          <a:xfrm>
            <a:off x="1935770" y="256092"/>
            <a:ext cx="777631" cy="190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Intake Req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E6EF19-D59B-4059-A152-16ED242F4F3B}"/>
              </a:ext>
            </a:extLst>
          </p:cNvPr>
          <p:cNvSpPr/>
          <p:nvPr/>
        </p:nvSpPr>
        <p:spPr>
          <a:xfrm>
            <a:off x="8839197" y="989739"/>
            <a:ext cx="777631" cy="190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Intake Req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763785-1831-42DB-B27F-7002C1A55B7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324587" y="1237164"/>
            <a:ext cx="1" cy="1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9295A-BF15-44B8-9E21-D567D32FB8EA}"/>
              </a:ext>
            </a:extLst>
          </p:cNvPr>
          <p:cNvCxnSpPr>
            <a:stCxn id="24" idx="0"/>
            <a:endCxn id="35" idx="2"/>
          </p:cNvCxnSpPr>
          <p:nvPr/>
        </p:nvCxnSpPr>
        <p:spPr>
          <a:xfrm flipH="1" flipV="1">
            <a:off x="2324586" y="446104"/>
            <a:ext cx="2" cy="19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ED8CBA-204E-4C33-878E-BDEDF5E7CE3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2552700" y="1981197"/>
            <a:ext cx="0" cy="42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BAB6EF-1EFB-4947-B800-452E11743D91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flipH="1" flipV="1">
            <a:off x="3185746" y="1830262"/>
            <a:ext cx="807915" cy="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6D1E82-9C65-47CC-8D4D-3976BEB114C4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5826857" y="2788137"/>
            <a:ext cx="0" cy="39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6F271E-8122-4E53-A9ED-C97AEF1ADA86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8053753" y="1919167"/>
            <a:ext cx="427891" cy="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7BDEDC-D256-49CA-B660-B647F9498E86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5826857" y="3771655"/>
            <a:ext cx="0" cy="44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430F74-BCEE-432A-99BD-A06066083A6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552700" y="3590678"/>
            <a:ext cx="0" cy="49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BFB5E8-9489-438D-B64F-91CD961933B5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>
            <a:off x="2552700" y="2993300"/>
            <a:ext cx="0" cy="29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2F135E-5F51-42DC-8300-102B74FC620A}"/>
              </a:ext>
            </a:extLst>
          </p:cNvPr>
          <p:cNvCxnSpPr>
            <a:stCxn id="19" idx="3"/>
            <a:endCxn id="34" idx="1"/>
          </p:cNvCxnSpPr>
          <p:nvPr/>
        </p:nvCxnSpPr>
        <p:spPr>
          <a:xfrm flipV="1">
            <a:off x="3299069" y="2689572"/>
            <a:ext cx="623762" cy="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5ECE47-CF88-41BC-BDFF-393625EDB998}"/>
              </a:ext>
            </a:extLst>
          </p:cNvPr>
          <p:cNvCxnSpPr>
            <a:stCxn id="18" idx="1"/>
            <a:endCxn id="33" idx="3"/>
          </p:cNvCxnSpPr>
          <p:nvPr/>
        </p:nvCxnSpPr>
        <p:spPr>
          <a:xfrm flipH="1" flipV="1">
            <a:off x="4700463" y="3475396"/>
            <a:ext cx="380024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8EA7AF-A4F3-40C9-804B-A1DCF58A873D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9974383" y="1919166"/>
            <a:ext cx="427891" cy="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9719F0D-A467-4367-B8D9-E3D43E29D41C}"/>
              </a:ext>
            </a:extLst>
          </p:cNvPr>
          <p:cNvCxnSpPr>
            <a:stCxn id="17" idx="0"/>
            <a:endCxn id="36" idx="2"/>
          </p:cNvCxnSpPr>
          <p:nvPr/>
        </p:nvCxnSpPr>
        <p:spPr>
          <a:xfrm flipH="1" flipV="1">
            <a:off x="9228013" y="1179751"/>
            <a:ext cx="1" cy="44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83C4DB-820B-43EE-B993-14F6161B37CA}"/>
              </a:ext>
            </a:extLst>
          </p:cNvPr>
          <p:cNvCxnSpPr>
            <a:stCxn id="17" idx="2"/>
            <a:endCxn id="9" idx="0"/>
          </p:cNvCxnSpPr>
          <p:nvPr/>
        </p:nvCxnSpPr>
        <p:spPr>
          <a:xfrm flipH="1">
            <a:off x="9228012" y="2217430"/>
            <a:ext cx="2" cy="41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282A94-2DFC-424F-A40B-1B9AAFC1C8A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228012" y="2939072"/>
            <a:ext cx="0" cy="52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7C59CC-EECF-44DE-ACBC-846098D15C56}"/>
              </a:ext>
            </a:extLst>
          </p:cNvPr>
          <p:cNvCxnSpPr>
            <a:stCxn id="19" idx="1"/>
            <a:endCxn id="22" idx="3"/>
          </p:cNvCxnSpPr>
          <p:nvPr/>
        </p:nvCxnSpPr>
        <p:spPr>
          <a:xfrm flipH="1">
            <a:off x="1445846" y="2697292"/>
            <a:ext cx="360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F2C658E-713E-4958-9083-E60EBF2D45D0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5427784" y="1832220"/>
            <a:ext cx="399073" cy="654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52B4A44-ED6A-4443-B65B-B301A599C170}"/>
              </a:ext>
            </a:extLst>
          </p:cNvPr>
          <p:cNvCxnSpPr>
            <a:stCxn id="6" idx="0"/>
            <a:endCxn id="23" idx="2"/>
          </p:cNvCxnSpPr>
          <p:nvPr/>
        </p:nvCxnSpPr>
        <p:spPr>
          <a:xfrm rot="16200000" flipV="1">
            <a:off x="4038912" y="864400"/>
            <a:ext cx="440946" cy="902677"/>
          </a:xfrm>
          <a:prstGeom prst="bentConnector3">
            <a:avLst>
              <a:gd name="adj1" fmla="val 3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5C3E2C2-8095-4252-9E84-739131DFEF4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5826856" y="4520711"/>
            <a:ext cx="1" cy="50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E8922E1-1902-462D-B6E6-0F30DD0CA10B}"/>
              </a:ext>
            </a:extLst>
          </p:cNvPr>
          <p:cNvCxnSpPr>
            <a:stCxn id="23" idx="1"/>
            <a:endCxn id="24" idx="3"/>
          </p:cNvCxnSpPr>
          <p:nvPr/>
        </p:nvCxnSpPr>
        <p:spPr>
          <a:xfrm flipH="1" flipV="1">
            <a:off x="3070957" y="941156"/>
            <a:ext cx="36195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6A1FBA7-766D-49D6-83E3-13F8A419B28D}"/>
              </a:ext>
            </a:extLst>
          </p:cNvPr>
          <p:cNvSpPr/>
          <p:nvPr/>
        </p:nvSpPr>
        <p:spPr>
          <a:xfrm>
            <a:off x="508488" y="846150"/>
            <a:ext cx="777631" cy="190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DSA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9C47CC-2DD6-4376-A33B-AD20D35D6FE9}"/>
              </a:ext>
            </a:extLst>
          </p:cNvPr>
          <p:cNvSpPr/>
          <p:nvPr/>
        </p:nvSpPr>
        <p:spPr>
          <a:xfrm>
            <a:off x="2075960" y="5021381"/>
            <a:ext cx="953477" cy="241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 Info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AD9C7E-5251-47DF-B9E8-897EDB5B628A}"/>
              </a:ext>
            </a:extLst>
          </p:cNvPr>
          <p:cNvSpPr/>
          <p:nvPr/>
        </p:nvSpPr>
        <p:spPr>
          <a:xfrm>
            <a:off x="5350117" y="6009538"/>
            <a:ext cx="953477" cy="241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 Info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B0EC0B-BA63-4C98-AF81-BA84AF4A4A86}"/>
              </a:ext>
            </a:extLst>
          </p:cNvPr>
          <p:cNvSpPr/>
          <p:nvPr/>
        </p:nvSpPr>
        <p:spPr>
          <a:xfrm>
            <a:off x="8751273" y="4653936"/>
            <a:ext cx="953477" cy="241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 Info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1821B1-CE11-49EF-BEDB-CFBBDA5AE541}"/>
              </a:ext>
            </a:extLst>
          </p:cNvPr>
          <p:cNvCxnSpPr>
            <a:stCxn id="16" idx="2"/>
            <a:endCxn id="83" idx="0"/>
          </p:cNvCxnSpPr>
          <p:nvPr/>
        </p:nvCxnSpPr>
        <p:spPr>
          <a:xfrm flipH="1">
            <a:off x="2552699" y="4391762"/>
            <a:ext cx="1" cy="62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4C2C4B-6BF1-4B34-8AFA-7ECBAC887D33}"/>
              </a:ext>
            </a:extLst>
          </p:cNvPr>
          <p:cNvCxnSpPr>
            <a:stCxn id="13" idx="2"/>
            <a:endCxn id="84" idx="0"/>
          </p:cNvCxnSpPr>
          <p:nvPr/>
        </p:nvCxnSpPr>
        <p:spPr>
          <a:xfrm>
            <a:off x="5826856" y="5330815"/>
            <a:ext cx="0" cy="67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177614-2741-4998-9360-08E5CB2F55F1}"/>
              </a:ext>
            </a:extLst>
          </p:cNvPr>
          <p:cNvCxnSpPr>
            <a:stCxn id="10" idx="2"/>
            <a:endCxn id="85" idx="0"/>
          </p:cNvCxnSpPr>
          <p:nvPr/>
        </p:nvCxnSpPr>
        <p:spPr>
          <a:xfrm>
            <a:off x="9228012" y="3762610"/>
            <a:ext cx="0" cy="89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F0B79E-A591-4F35-9C25-562170BEFE46}"/>
              </a:ext>
            </a:extLst>
          </p:cNvPr>
          <p:cNvCxnSpPr>
            <a:stCxn id="24" idx="1"/>
            <a:endCxn id="82" idx="3"/>
          </p:cNvCxnSpPr>
          <p:nvPr/>
        </p:nvCxnSpPr>
        <p:spPr>
          <a:xfrm flipH="1">
            <a:off x="1286119" y="941156"/>
            <a:ext cx="29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074A5BE-B703-48E3-8F6E-A51DEDF5D997}"/>
              </a:ext>
            </a:extLst>
          </p:cNvPr>
          <p:cNvSpPr txBox="1"/>
          <p:nvPr/>
        </p:nvSpPr>
        <p:spPr>
          <a:xfrm>
            <a:off x="6722206" y="1014198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2. Post A Level/Diploma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BB4A6B-7776-4D57-8A12-3EDDC37766BB}"/>
              </a:ext>
            </a:extLst>
          </p:cNvPr>
          <p:cNvSpPr txBox="1"/>
          <p:nvPr/>
        </p:nvSpPr>
        <p:spPr>
          <a:xfrm>
            <a:off x="4322883" y="1014198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 Post Secondary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93B4112-4C78-43E1-B925-4CB47785EF4C}"/>
              </a:ext>
            </a:extLst>
          </p:cNvPr>
          <p:cNvSpPr txBox="1"/>
          <p:nvPr/>
        </p:nvSpPr>
        <p:spPr>
          <a:xfrm>
            <a:off x="9153771" y="1319114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23. Intake Requirement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10096FB-979D-4575-BA02-564DA8BD4986}"/>
              </a:ext>
            </a:extLst>
          </p:cNvPr>
          <p:cNvSpPr txBox="1"/>
          <p:nvPr/>
        </p:nvSpPr>
        <p:spPr>
          <a:xfrm>
            <a:off x="3428020" y="1605931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4. ITE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246D57D-2707-4C1C-991C-0886D9AD168D}"/>
              </a:ext>
            </a:extLst>
          </p:cNvPr>
          <p:cNvSpPr txBox="1"/>
          <p:nvPr/>
        </p:nvSpPr>
        <p:spPr>
          <a:xfrm>
            <a:off x="3780937" y="1306543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 JC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690B3E-07A9-46D2-B3D6-AD569CEC3A36}"/>
              </a:ext>
            </a:extLst>
          </p:cNvPr>
          <p:cNvSpPr txBox="1"/>
          <p:nvPr/>
        </p:nvSpPr>
        <p:spPr>
          <a:xfrm>
            <a:off x="5785342" y="2064891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5. Polytechnic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AE0578-53CA-403B-A815-AF14D91ED5F5}"/>
              </a:ext>
            </a:extLst>
          </p:cNvPr>
          <p:cNvSpPr txBox="1"/>
          <p:nvPr/>
        </p:nvSpPr>
        <p:spPr>
          <a:xfrm>
            <a:off x="9908928" y="1692566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24. CCA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29E08BE-A157-4DCC-B9EA-98FEB0071309}"/>
              </a:ext>
            </a:extLst>
          </p:cNvPr>
          <p:cNvSpPr txBox="1"/>
          <p:nvPr/>
        </p:nvSpPr>
        <p:spPr>
          <a:xfrm>
            <a:off x="9228011" y="2280004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26. Faculty and Schools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C8EDF31-766E-4BA8-ACE9-C07ED21F2130}"/>
              </a:ext>
            </a:extLst>
          </p:cNvPr>
          <p:cNvSpPr txBox="1"/>
          <p:nvPr/>
        </p:nvSpPr>
        <p:spPr>
          <a:xfrm>
            <a:off x="7957524" y="1502739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6. Select University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66EE661-8F46-407E-BB74-15074D3369D6}"/>
              </a:ext>
            </a:extLst>
          </p:cNvPr>
          <p:cNvSpPr txBox="1"/>
          <p:nvPr/>
        </p:nvSpPr>
        <p:spPr>
          <a:xfrm>
            <a:off x="9260738" y="3054849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27. Select School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54FED4-1920-466B-B07B-01387D66C419}"/>
              </a:ext>
            </a:extLst>
          </p:cNvPr>
          <p:cNvSpPr txBox="1"/>
          <p:nvPr/>
        </p:nvSpPr>
        <p:spPr>
          <a:xfrm>
            <a:off x="9241203" y="4092857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28. Select Course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EA708F0-6E5D-4DDD-9B72-7D111F5DCE11}"/>
              </a:ext>
            </a:extLst>
          </p:cNvPr>
          <p:cNvSpPr txBox="1"/>
          <p:nvPr/>
        </p:nvSpPr>
        <p:spPr>
          <a:xfrm>
            <a:off x="3067295" y="2391396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10. Intake Requirement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779837A-8BE0-4E52-B087-AF8A132D21A0}"/>
              </a:ext>
            </a:extLst>
          </p:cNvPr>
          <p:cNvSpPr txBox="1"/>
          <p:nvPr/>
        </p:nvSpPr>
        <p:spPr>
          <a:xfrm>
            <a:off x="1415926" y="2505478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11. CCA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170FD7-3723-48E0-8556-728FA3F56042}"/>
              </a:ext>
            </a:extLst>
          </p:cNvPr>
          <p:cNvSpPr txBox="1"/>
          <p:nvPr/>
        </p:nvSpPr>
        <p:spPr>
          <a:xfrm>
            <a:off x="2519265" y="3006025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13. Faculty and Schools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C3CBFFE-4090-4016-AD46-CD8589C21D5F}"/>
              </a:ext>
            </a:extLst>
          </p:cNvPr>
          <p:cNvSpPr txBox="1"/>
          <p:nvPr/>
        </p:nvSpPr>
        <p:spPr>
          <a:xfrm>
            <a:off x="2519265" y="3695718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14. Select School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B57A0F-CF02-4270-9FF3-DB120B708CCE}"/>
              </a:ext>
            </a:extLst>
          </p:cNvPr>
          <p:cNvSpPr txBox="1"/>
          <p:nvPr/>
        </p:nvSpPr>
        <p:spPr>
          <a:xfrm>
            <a:off x="2519961" y="4589104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15. Select Course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5F0C13B-3F16-4F4E-9F7B-736C766A26DA}"/>
              </a:ext>
            </a:extLst>
          </p:cNvPr>
          <p:cNvSpPr txBox="1"/>
          <p:nvPr/>
        </p:nvSpPr>
        <p:spPr>
          <a:xfrm>
            <a:off x="2283804" y="1165056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7. CCA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561A194-3B45-4A34-94CD-C74BDE1A2AF1}"/>
              </a:ext>
            </a:extLst>
          </p:cNvPr>
          <p:cNvSpPr/>
          <p:nvPr/>
        </p:nvSpPr>
        <p:spPr>
          <a:xfrm>
            <a:off x="492368" y="3274691"/>
            <a:ext cx="953477" cy="241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CCA Info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918BA3D-252D-4985-9CF8-06F23828FA88}"/>
              </a:ext>
            </a:extLst>
          </p:cNvPr>
          <p:cNvSpPr/>
          <p:nvPr/>
        </p:nvSpPr>
        <p:spPr>
          <a:xfrm>
            <a:off x="202707" y="1383633"/>
            <a:ext cx="953477" cy="241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CCA Info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31E8775-D8DC-4870-8156-3931988DECB7}"/>
              </a:ext>
            </a:extLst>
          </p:cNvPr>
          <p:cNvSpPr/>
          <p:nvPr/>
        </p:nvSpPr>
        <p:spPr>
          <a:xfrm>
            <a:off x="10558581" y="2784578"/>
            <a:ext cx="953477" cy="241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CCA Info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26A4223-3122-4C82-ADD7-9C98B55F2033}"/>
              </a:ext>
            </a:extLst>
          </p:cNvPr>
          <p:cNvSpPr/>
          <p:nvPr/>
        </p:nvSpPr>
        <p:spPr>
          <a:xfrm>
            <a:off x="7057291" y="5355261"/>
            <a:ext cx="953477" cy="2417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CCA Info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3DAB589-5C92-425A-AA7F-05CB1D021AD1}"/>
              </a:ext>
            </a:extLst>
          </p:cNvPr>
          <p:cNvCxnSpPr>
            <a:stCxn id="25" idx="1"/>
            <a:endCxn id="149" idx="3"/>
          </p:cNvCxnSpPr>
          <p:nvPr/>
        </p:nvCxnSpPr>
        <p:spPr>
          <a:xfrm flipH="1" flipV="1">
            <a:off x="1156184" y="1504524"/>
            <a:ext cx="779587" cy="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87B73F0-7E69-44A9-9D54-43958CF9A81C}"/>
              </a:ext>
            </a:extLst>
          </p:cNvPr>
          <p:cNvCxnSpPr>
            <a:stCxn id="22" idx="2"/>
            <a:endCxn id="148" idx="0"/>
          </p:cNvCxnSpPr>
          <p:nvPr/>
        </p:nvCxnSpPr>
        <p:spPr>
          <a:xfrm flipH="1">
            <a:off x="969107" y="2818182"/>
            <a:ext cx="1" cy="45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5741089-27DE-4EB6-A46B-4F9EBDCAF498}"/>
              </a:ext>
            </a:extLst>
          </p:cNvPr>
          <p:cNvCxnSpPr>
            <a:stCxn id="20" idx="2"/>
            <a:endCxn id="151" idx="0"/>
          </p:cNvCxnSpPr>
          <p:nvPr/>
        </p:nvCxnSpPr>
        <p:spPr>
          <a:xfrm flipH="1">
            <a:off x="7534030" y="4520710"/>
            <a:ext cx="1" cy="83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02FE144-DA15-4384-B519-84EBB5527922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11035319" y="2070101"/>
            <a:ext cx="1" cy="71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CF1C26A-CBF0-4362-AE5B-54554678FC78}"/>
              </a:ext>
            </a:extLst>
          </p:cNvPr>
          <p:cNvSpPr txBox="1"/>
          <p:nvPr/>
        </p:nvSpPr>
        <p:spPr>
          <a:xfrm>
            <a:off x="11035316" y="2311965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25. CCA Info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CE4D4FE-EBF0-4966-AB37-D67AD2B890F1}"/>
              </a:ext>
            </a:extLst>
          </p:cNvPr>
          <p:cNvSpPr txBox="1"/>
          <p:nvPr/>
        </p:nvSpPr>
        <p:spPr>
          <a:xfrm>
            <a:off x="2780811" y="710940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4. Select JC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30152F9-C1CB-4595-8B24-8B30011268DF}"/>
              </a:ext>
            </a:extLst>
          </p:cNvPr>
          <p:cNvSpPr txBox="1"/>
          <p:nvPr/>
        </p:nvSpPr>
        <p:spPr>
          <a:xfrm>
            <a:off x="2315795" y="469788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5. Intake Requirement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A2E4634-32C3-471A-A314-C58148497BEE}"/>
              </a:ext>
            </a:extLst>
          </p:cNvPr>
          <p:cNvSpPr txBox="1"/>
          <p:nvPr/>
        </p:nvSpPr>
        <p:spPr>
          <a:xfrm>
            <a:off x="1286117" y="677442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6. DSA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4E543E1-7B8C-477C-A522-2891C4A18522}"/>
              </a:ext>
            </a:extLst>
          </p:cNvPr>
          <p:cNvSpPr txBox="1"/>
          <p:nvPr/>
        </p:nvSpPr>
        <p:spPr>
          <a:xfrm>
            <a:off x="1253142" y="1311055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8. CCA Info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1DC08A0-DB0C-43C7-810A-354361FB4B92}"/>
              </a:ext>
            </a:extLst>
          </p:cNvPr>
          <p:cNvSpPr txBox="1"/>
          <p:nvPr/>
        </p:nvSpPr>
        <p:spPr>
          <a:xfrm>
            <a:off x="2569917" y="2065883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9. Select ITE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490CB44-E45B-4926-94DA-D5F8B4C1BBB6}"/>
              </a:ext>
            </a:extLst>
          </p:cNvPr>
          <p:cNvSpPr txBox="1"/>
          <p:nvPr/>
        </p:nvSpPr>
        <p:spPr>
          <a:xfrm>
            <a:off x="916423" y="2926423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12. CCA Info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B609911-0E45-4822-A491-E8D3D800A04A}"/>
              </a:ext>
            </a:extLst>
          </p:cNvPr>
          <p:cNvSpPr txBox="1"/>
          <p:nvPr/>
        </p:nvSpPr>
        <p:spPr>
          <a:xfrm>
            <a:off x="5859583" y="2845338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16. Polytechnic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7C8923B-4914-451D-A93A-4F2A18FA52D7}"/>
              </a:ext>
            </a:extLst>
          </p:cNvPr>
          <p:cNvSpPr txBox="1"/>
          <p:nvPr/>
        </p:nvSpPr>
        <p:spPr>
          <a:xfrm>
            <a:off x="4234556" y="3160357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17. Intake Requirement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B2A6A2A-B6B5-4E9B-A3E5-DBD1F2316E95}"/>
              </a:ext>
            </a:extLst>
          </p:cNvPr>
          <p:cNvSpPr txBox="1"/>
          <p:nvPr/>
        </p:nvSpPr>
        <p:spPr>
          <a:xfrm>
            <a:off x="7491186" y="3583063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18. CCA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9E35793-A04A-474F-92EB-D152B93FE780}"/>
              </a:ext>
            </a:extLst>
          </p:cNvPr>
          <p:cNvSpPr txBox="1"/>
          <p:nvPr/>
        </p:nvSpPr>
        <p:spPr>
          <a:xfrm>
            <a:off x="5762894" y="3915580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20. Faculty and Schools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E83B5CD-2DB6-43E9-A669-E3D0419BD0BA}"/>
              </a:ext>
            </a:extLst>
          </p:cNvPr>
          <p:cNvSpPr txBox="1"/>
          <p:nvPr/>
        </p:nvSpPr>
        <p:spPr>
          <a:xfrm>
            <a:off x="5762894" y="4605273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21. Select School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4DD1D96-5912-49CC-87D0-10A9F6C26281}"/>
              </a:ext>
            </a:extLst>
          </p:cNvPr>
          <p:cNvSpPr txBox="1"/>
          <p:nvPr/>
        </p:nvSpPr>
        <p:spPr>
          <a:xfrm>
            <a:off x="5763590" y="5498659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22. Select Course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BFA2EA5-D722-40A3-B778-08D645915A17}"/>
              </a:ext>
            </a:extLst>
          </p:cNvPr>
          <p:cNvSpPr txBox="1"/>
          <p:nvPr/>
        </p:nvSpPr>
        <p:spPr>
          <a:xfrm>
            <a:off x="7491186" y="4819936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19. CCA Info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DE61C94-7CCE-475E-A4B6-1BE3A3D6A615}"/>
              </a:ext>
            </a:extLst>
          </p:cNvPr>
          <p:cNvSpPr txBox="1"/>
          <p:nvPr/>
        </p:nvSpPr>
        <p:spPr>
          <a:xfrm>
            <a:off x="6074019" y="653436"/>
            <a:ext cx="142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0. Open App</a:t>
            </a:r>
          </a:p>
        </p:txBody>
      </p:sp>
    </p:spTree>
    <p:extLst>
      <p:ext uri="{BB962C8B-B14F-4D97-AF65-F5344CB8AC3E}">
        <p14:creationId xmlns:p14="http://schemas.microsoft.com/office/powerpoint/2010/main" val="352169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AC891-2E00-4C4C-94C0-B61D44078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28859"/>
              </p:ext>
            </p:extLst>
          </p:nvPr>
        </p:nvGraphicFramePr>
        <p:xfrm>
          <a:off x="787551" y="2603500"/>
          <a:ext cx="102952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81">
                  <a:extLst>
                    <a:ext uri="{9D8B030D-6E8A-4147-A177-3AD203B41FA5}">
                      <a16:colId xmlns:a16="http://schemas.microsoft.com/office/drawing/2014/main" val="19405350"/>
                    </a:ext>
                  </a:extLst>
                </a:gridCol>
                <a:gridCol w="1954677">
                  <a:extLst>
                    <a:ext uri="{9D8B030D-6E8A-4147-A177-3AD203B41FA5}">
                      <a16:colId xmlns:a16="http://schemas.microsoft.com/office/drawing/2014/main" val="430196019"/>
                    </a:ext>
                  </a:extLst>
                </a:gridCol>
                <a:gridCol w="2390755">
                  <a:extLst>
                    <a:ext uri="{9D8B030D-6E8A-4147-A177-3AD203B41FA5}">
                      <a16:colId xmlns:a16="http://schemas.microsoft.com/office/drawing/2014/main" val="1128809592"/>
                    </a:ext>
                  </a:extLst>
                </a:gridCol>
                <a:gridCol w="2713190">
                  <a:extLst>
                    <a:ext uri="{9D8B030D-6E8A-4147-A177-3AD203B41FA5}">
                      <a16:colId xmlns:a16="http://schemas.microsoft.com/office/drawing/2014/main" val="2436900017"/>
                    </a:ext>
                  </a:extLst>
                </a:gridCol>
                <a:gridCol w="2049518">
                  <a:extLst>
                    <a:ext uri="{9D8B030D-6E8A-4147-A177-3AD203B41FA5}">
                      <a16:colId xmlns:a16="http://schemas.microsoft.com/office/drawing/2014/main" val="2052219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9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0,1,3,4,6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DSA Requirements for selected JC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DSA Requirements for selected JC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9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0,2,6,26,27,28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Information for selected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Information for selected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974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EA5413-EBFB-4AAB-A92D-2A24073869FA}"/>
              </a:ext>
            </a:extLst>
          </p:cNvPr>
          <p:cNvSpPr txBox="1"/>
          <p:nvPr/>
        </p:nvSpPr>
        <p:spPr>
          <a:xfrm>
            <a:off x="787551" y="284008"/>
            <a:ext cx="93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Test cases and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F2339-34F5-42FE-98E4-3F93F329C508}"/>
              </a:ext>
            </a:extLst>
          </p:cNvPr>
          <p:cNvSpPr txBox="1"/>
          <p:nvPr/>
        </p:nvSpPr>
        <p:spPr>
          <a:xfrm>
            <a:off x="787551" y="1412159"/>
            <a:ext cx="9374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test cases are based on logical flow and decision making along the application’s flow map</a:t>
            </a:r>
          </a:p>
          <a:p>
            <a:r>
              <a:rPr lang="en-US" b="1" dirty="0"/>
              <a:t>- </a:t>
            </a:r>
            <a:r>
              <a:rPr lang="en-US" dirty="0"/>
              <a:t>Control Classes tested: </a:t>
            </a:r>
            <a:r>
              <a:rPr lang="en-US" dirty="0" err="1"/>
              <a:t>csvParse</a:t>
            </a:r>
            <a:r>
              <a:rPr lang="en-US" dirty="0"/>
              <a:t>, </a:t>
            </a:r>
            <a:r>
              <a:rPr lang="en-US" dirty="0" err="1"/>
              <a:t>InstituteManager</a:t>
            </a:r>
            <a:r>
              <a:rPr lang="en-US" dirty="0"/>
              <a:t>, </a:t>
            </a:r>
            <a:r>
              <a:rPr lang="en-US" dirty="0" err="1"/>
              <a:t>SchoolManager</a:t>
            </a:r>
            <a:r>
              <a:rPr lang="en-US" dirty="0"/>
              <a:t>, </a:t>
            </a:r>
            <a:r>
              <a:rPr lang="en-US" dirty="0" err="1"/>
              <a:t>CourseManager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8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395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School Admission One-Stop</vt:lpstr>
      <vt:lpstr>Black Box Testing</vt:lpstr>
      <vt:lpstr>PowerPoint Presentation</vt:lpstr>
      <vt:lpstr>White Box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#LIN ZIXING#</dc:creator>
  <cp:lastModifiedBy>#LIN ZIXING#</cp:lastModifiedBy>
  <cp:revision>17</cp:revision>
  <dcterms:created xsi:type="dcterms:W3CDTF">2021-11-07T02:11:32Z</dcterms:created>
  <dcterms:modified xsi:type="dcterms:W3CDTF">2021-11-07T12:07:03Z</dcterms:modified>
</cp:coreProperties>
</file>