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B9714-8866-444B-A2FF-E03E6BAD8824}">
  <a:tblStyle styleId="{DA2B9714-8866-444B-A2FF-E03E6BAD88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4.xml"/><Relationship Id="rId55" Type="http://schemas.openxmlformats.org/officeDocument/2006/relationships/font" Target="fonts/Oswald-regular.fntdata"/><Relationship Id="rId10" Type="http://schemas.openxmlformats.org/officeDocument/2006/relationships/slide" Target="slides/slide3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Oswa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94d36d74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94d36d7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a2cf53d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a2cf53d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a2cf53d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a2cf53d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fa2cf53d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fa2cf53d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fa2cf53d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fa2cf53d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fa2cf53d3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fa2cf53d3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fa2cf53d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fa2cf53d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fa2cf53d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fa2cf53d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fa2cf53d3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fa2cf53d3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fa2cf53d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fa2cf53d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007667adf8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007667adf8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794d36d74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794d36d74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007667adf8_0_3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007667adf8_0_3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f798811d36_1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f798811d36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00b09d8ca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00b09d8c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007667adf8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007667adf8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cb7cd09f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cb7cd09f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cb7cd09f1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cb7cd09f1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cb7cd09f1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cb7cd09f1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0b09d8ca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0b09d8ca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add indication of test case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00b09d8ca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00b09d8ca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007667adf8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007667adf8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07667ad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07667ad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fa208e30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fa208e30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fa208e30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fa208e30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fa208e30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fa208e30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fa208e30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fa208e30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fa208e30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fa208e30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fa208e30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fa208e30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a208e307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a208e307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fa208e30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fa208e30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007667adf8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007667adf8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01778032b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01778032b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08dd73297_0_2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008dd73297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teams focus was on how to make applying for the next step of education an easier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Seeing as there was no one stop solution for this, we decided to design an application which could be used for this purpose.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wanted to have the ability to search for courses by GPA intake requirements and institute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008dd73297_0_2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008dd73297_0_2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007667adf8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007667adf8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a2cf53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a2cf53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fa2cf53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fa2cf53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a2cf53d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a2cf53d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9" name="Google Shape;59;p1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60" name="Google Shape;60;p1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69" name="Google Shape;69;p1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0" name="Google Shape;70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6" name="Google Shape;76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1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8" name="Google Shape;88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94" name="Google Shape;94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00" name="Google Shape;100;p1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" name="Google Shape;108;p1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9" name="Google Shape;109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15" name="Google Shape;11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3" name="Google Shape;123;p19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124" name="Google Shape;124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2" name="Google Shape;132;p20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3" name="Google Shape;133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0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9" name="Google Shape;139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8" name="Google Shape;148;p21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49" name="Google Shape;149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" name="Google Shape;160;p23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61" name="Google Shape;16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67" name="Google Shape;167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5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76" name="Google Shape;176;p2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77" name="Google Shape;177;p2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83" name="Google Shape;183;p2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4" name="Google Shape;194;p26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95" name="Google Shape;195;p2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6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01" name="Google Shape;201;p2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6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207" name="Google Shape;207;p2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7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27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27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228" name="Google Shape;228;p2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7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34" name="Google Shape;234;p2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7" name="Google Shape;247;p2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48" name="Google Shape;248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54" name="Google Shape;254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29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68" name="Google Shape;268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9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74" name="Google Shape;274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6" name="Google Shape;286;p30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0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8" name="Google Shape;288;p30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9" name="Google Shape;289;p30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90" name="Google Shape;290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30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96" name="Google Shape;296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3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3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3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3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31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13" name="Google Shape;313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1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19" name="Google Shape;319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3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3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2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2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32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2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32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2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2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32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4" name="Google Shape;344;p3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45" name="Google Shape;345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51" name="Google Shape;351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33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3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3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3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3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3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3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3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3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0" name="Google Shape;370;p3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71" name="Google Shape;371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77" name="Google Shape;377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3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83" name="Google Shape;383;p3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4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91" name="Google Shape;391;p34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4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428" name="Google Shape;428;p34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4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9" name="Google Shape;509;p34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0" name="Google Shape;510;p34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13" name="Google Shape;513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19" name="Google Shape;519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5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525" name="Google Shape;525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531" name="Google Shape;531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36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538" name="Google Shape;538;p3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544" name="Google Shape;544;p3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Admission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One-Stop</a:t>
            </a:r>
            <a:endParaRPr/>
          </a:p>
        </p:txBody>
      </p:sp>
      <p:sp>
        <p:nvSpPr>
          <p:cNvPr id="554" name="Google Shape;554;p37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SSP4 Team Nugget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Lin Zixing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Terrence Ong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Fabian Wong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Russell Wong</a:t>
            </a:r>
            <a:endParaRPr sz="900"/>
          </a:p>
        </p:txBody>
      </p:sp>
      <p:sp>
        <p:nvSpPr>
          <p:cNvPr id="555" name="Google Shape;555;p37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/>
          <p:nvPr>
            <p:ph type="title"/>
          </p:nvPr>
        </p:nvSpPr>
        <p:spPr>
          <a:xfrm>
            <a:off x="1658450" y="1848425"/>
            <a:ext cx="27360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Intake Requirement</a:t>
            </a:r>
            <a:endParaRPr sz="3600"/>
          </a:p>
        </p:txBody>
      </p:sp>
      <p:pic>
        <p:nvPicPr>
          <p:cNvPr id="875" name="Google Shape;8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850" y="152400"/>
            <a:ext cx="29001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325" y="152400"/>
            <a:ext cx="29496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/>
          <p:nvPr>
            <p:ph type="title"/>
          </p:nvPr>
        </p:nvSpPr>
        <p:spPr>
          <a:xfrm>
            <a:off x="1658450" y="1848425"/>
            <a:ext cx="27360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CCA &amp; CCA Description</a:t>
            </a:r>
            <a:endParaRPr sz="3600"/>
          </a:p>
        </p:txBody>
      </p:sp>
      <p:pic>
        <p:nvPicPr>
          <p:cNvPr id="882" name="Google Shape;8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525" y="152400"/>
            <a:ext cx="29001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75" y="152400"/>
            <a:ext cx="294329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125" y="152400"/>
            <a:ext cx="2986550" cy="49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5" y="1020900"/>
            <a:ext cx="6301523" cy="40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48"/>
          <p:cNvSpPr txBox="1"/>
          <p:nvPr>
            <p:ph type="title"/>
          </p:nvPr>
        </p:nvSpPr>
        <p:spPr>
          <a:xfrm>
            <a:off x="720000" y="386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891" name="Google Shape;891;p48"/>
          <p:cNvSpPr/>
          <p:nvPr/>
        </p:nvSpPr>
        <p:spPr>
          <a:xfrm>
            <a:off x="2149400" y="2720925"/>
            <a:ext cx="1066800" cy="8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9"/>
          <p:cNvSpPr txBox="1"/>
          <p:nvPr>
            <p:ph type="title"/>
          </p:nvPr>
        </p:nvSpPr>
        <p:spPr>
          <a:xfrm>
            <a:off x="720000" y="386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Search</a:t>
            </a:r>
            <a:endParaRPr/>
          </a:p>
        </p:txBody>
      </p:sp>
      <p:pic>
        <p:nvPicPr>
          <p:cNvPr id="897" name="Google Shape;8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999" y="419667"/>
            <a:ext cx="2080626" cy="4304169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9"/>
          <p:cNvSpPr txBox="1"/>
          <p:nvPr>
            <p:ph idx="1" type="body"/>
          </p:nvPr>
        </p:nvSpPr>
        <p:spPr>
          <a:xfrm>
            <a:off x="720000" y="1104850"/>
            <a:ext cx="51015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users with a series of options to search for a list of courses in the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Based 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GPA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Course Name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Search</a:t>
            </a:r>
            <a:endParaRPr/>
          </a:p>
        </p:txBody>
      </p:sp>
      <p:pic>
        <p:nvPicPr>
          <p:cNvPr id="904" name="Google Shape;9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50" y="1112700"/>
            <a:ext cx="1812050" cy="372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399" y="1112675"/>
            <a:ext cx="1812058" cy="372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911" name="Google Shape;911;p51"/>
          <p:cNvSpPr txBox="1"/>
          <p:nvPr>
            <p:ph idx="1" type="body"/>
          </p:nvPr>
        </p:nvSpPr>
        <p:spPr>
          <a:xfrm>
            <a:off x="720000" y="1104850"/>
            <a:ext cx="4188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open ended search bar for to student to search courses across different institute.</a:t>
            </a:r>
            <a:endParaRPr sz="1700"/>
          </a:p>
        </p:txBody>
      </p:sp>
      <p:pic>
        <p:nvPicPr>
          <p:cNvPr id="912" name="Google Shape;9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877" y="345650"/>
            <a:ext cx="2427275" cy="4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918" name="Google Shape;9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5" y="1292625"/>
            <a:ext cx="8815151" cy="34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52"/>
          <p:cNvSpPr/>
          <p:nvPr/>
        </p:nvSpPr>
        <p:spPr>
          <a:xfrm>
            <a:off x="80400" y="1112700"/>
            <a:ext cx="8343600" cy="129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2"/>
          <p:cNvSpPr/>
          <p:nvPr/>
        </p:nvSpPr>
        <p:spPr>
          <a:xfrm>
            <a:off x="7390400" y="1929175"/>
            <a:ext cx="1589100" cy="2639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3"/>
          <p:cNvSpPr txBox="1"/>
          <p:nvPr>
            <p:ph type="title"/>
          </p:nvPr>
        </p:nvSpPr>
        <p:spPr>
          <a:xfrm>
            <a:off x="683825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 Intake Requirement</a:t>
            </a:r>
            <a:endParaRPr/>
          </a:p>
        </p:txBody>
      </p:sp>
      <p:pic>
        <p:nvPicPr>
          <p:cNvPr id="926" name="Google Shape;926;p53"/>
          <p:cNvPicPr preferRelativeResize="0"/>
          <p:nvPr/>
        </p:nvPicPr>
        <p:blipFill rotWithShape="1">
          <a:blip r:embed="rId3">
            <a:alphaModFix/>
          </a:blip>
          <a:srcRect b="-2792" l="-968" r="-958" t="1259"/>
          <a:stretch/>
        </p:blipFill>
        <p:spPr>
          <a:xfrm>
            <a:off x="1401150" y="826350"/>
            <a:ext cx="6616926" cy="43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4"/>
          <p:cNvSpPr txBox="1"/>
          <p:nvPr>
            <p:ph type="title"/>
          </p:nvPr>
        </p:nvSpPr>
        <p:spPr>
          <a:xfrm>
            <a:off x="720000" y="197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 Filter Search</a:t>
            </a:r>
            <a:endParaRPr/>
          </a:p>
        </p:txBody>
      </p:sp>
      <p:pic>
        <p:nvPicPr>
          <p:cNvPr id="932" name="Google Shape;9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371" y="770075"/>
            <a:ext cx="6608728" cy="43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5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8" name="Google Shape;938;p55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Design Process and Architecture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39" name="Google Shape;939;p55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940" name="Google Shape;940;p55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5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5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5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5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5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5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5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3" name="Google Shape;743;p38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4" name="Google Shape;744;p38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38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School Admission One-Stop?</a:t>
            </a:r>
            <a:endParaRPr/>
          </a:p>
        </p:txBody>
      </p:sp>
      <p:sp>
        <p:nvSpPr>
          <p:cNvPr id="746" name="Google Shape;746;p38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747" name="Google Shape;747;p38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8" name="Google Shape;748;p38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it do?</a:t>
            </a:r>
            <a:endParaRPr/>
          </a:p>
        </p:txBody>
      </p:sp>
      <p:sp>
        <p:nvSpPr>
          <p:cNvPr id="749" name="Google Shape;749;p38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and Architecture</a:t>
            </a:r>
            <a:endParaRPr/>
          </a:p>
        </p:txBody>
      </p:sp>
      <p:sp>
        <p:nvSpPr>
          <p:cNvPr id="750" name="Google Shape;750;p38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8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it done?</a:t>
            </a:r>
            <a:endParaRPr/>
          </a:p>
        </p:txBody>
      </p:sp>
      <p:sp>
        <p:nvSpPr>
          <p:cNvPr id="752" name="Google Shape;752;p38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53" name="Google Shape;753;p38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38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functionalities ensured?</a:t>
            </a:r>
            <a:endParaRPr/>
          </a:p>
        </p:txBody>
      </p:sp>
      <p:sp>
        <p:nvSpPr>
          <p:cNvPr id="755" name="Google Shape;755;p38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756" name="Google Shape;756;p38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7" name="Google Shape;757;p38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issues and potential improvements?</a:t>
            </a:r>
            <a:endParaRPr/>
          </a:p>
        </p:txBody>
      </p:sp>
      <p:sp>
        <p:nvSpPr>
          <p:cNvPr id="758" name="Google Shape;758;p38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59" name="Google Shape;759;p38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60" name="Google Shape;760;p38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of the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6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(2 weeks): </a:t>
            </a:r>
            <a:endParaRPr/>
          </a:p>
        </p:txBody>
      </p:sp>
      <p:sp>
        <p:nvSpPr>
          <p:cNvPr id="977" name="Google Shape;977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978" name="Google Shape;978;p56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Elicitation </a:t>
            </a:r>
            <a:endParaRPr/>
          </a:p>
        </p:txBody>
      </p:sp>
      <p:sp>
        <p:nvSpPr>
          <p:cNvPr id="979" name="Google Shape;979;p56"/>
          <p:cNvSpPr txBox="1"/>
          <p:nvPr>
            <p:ph idx="3" type="subTitle"/>
          </p:nvPr>
        </p:nvSpPr>
        <p:spPr>
          <a:xfrm>
            <a:off x="1411000" y="28262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(5 weeks):</a:t>
            </a:r>
            <a:endParaRPr/>
          </a:p>
        </p:txBody>
      </p:sp>
      <p:sp>
        <p:nvSpPr>
          <p:cNvPr id="980" name="Google Shape;980;p56"/>
          <p:cNvSpPr txBox="1"/>
          <p:nvPr>
            <p:ph idx="4" type="subTitle"/>
          </p:nvPr>
        </p:nvSpPr>
        <p:spPr>
          <a:xfrm>
            <a:off x="1411238" y="32023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981" name="Google Shape;981;p56"/>
          <p:cNvSpPr txBox="1"/>
          <p:nvPr>
            <p:ph idx="5" type="subTitle"/>
          </p:nvPr>
        </p:nvSpPr>
        <p:spPr>
          <a:xfrm>
            <a:off x="5339513" y="19118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(2 weeks):</a:t>
            </a:r>
            <a:endParaRPr/>
          </a:p>
        </p:txBody>
      </p:sp>
      <p:sp>
        <p:nvSpPr>
          <p:cNvPr id="982" name="Google Shape;982;p56"/>
          <p:cNvSpPr txBox="1"/>
          <p:nvPr>
            <p:ph idx="6" type="subTitle"/>
          </p:nvPr>
        </p:nvSpPr>
        <p:spPr>
          <a:xfrm>
            <a:off x="5339575" y="2287900"/>
            <a:ext cx="24102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Design and Implementation</a:t>
            </a:r>
            <a:endParaRPr/>
          </a:p>
        </p:txBody>
      </p:sp>
      <p:sp>
        <p:nvSpPr>
          <p:cNvPr id="983" name="Google Shape;983;p56"/>
          <p:cNvSpPr txBox="1"/>
          <p:nvPr>
            <p:ph idx="9" type="subTitle"/>
          </p:nvPr>
        </p:nvSpPr>
        <p:spPr>
          <a:xfrm>
            <a:off x="5365288" y="334000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 (~ 2 weeks):</a:t>
            </a:r>
            <a:endParaRPr/>
          </a:p>
        </p:txBody>
      </p:sp>
      <p:sp>
        <p:nvSpPr>
          <p:cNvPr id="984" name="Google Shape;984;p56"/>
          <p:cNvSpPr txBox="1"/>
          <p:nvPr>
            <p:ph idx="13" type="subTitle"/>
          </p:nvPr>
        </p:nvSpPr>
        <p:spPr>
          <a:xfrm>
            <a:off x="5365625" y="371610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 ups and </a:t>
            </a:r>
            <a:r>
              <a:rPr lang="en"/>
              <a:t>documentation</a:t>
            </a:r>
            <a:endParaRPr/>
          </a:p>
        </p:txBody>
      </p:sp>
      <p:sp>
        <p:nvSpPr>
          <p:cNvPr id="985" name="Google Shape;985;p56"/>
          <p:cNvSpPr/>
          <p:nvPr/>
        </p:nvSpPr>
        <p:spPr>
          <a:xfrm>
            <a:off x="4502550" y="1375825"/>
            <a:ext cx="138900" cy="66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6"/>
          <p:cNvSpPr/>
          <p:nvPr/>
        </p:nvSpPr>
        <p:spPr>
          <a:xfrm>
            <a:off x="4502550" y="2038525"/>
            <a:ext cx="138900" cy="66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56"/>
          <p:cNvSpPr/>
          <p:nvPr/>
        </p:nvSpPr>
        <p:spPr>
          <a:xfrm>
            <a:off x="4502550" y="2689750"/>
            <a:ext cx="138900" cy="1113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6"/>
          <p:cNvSpPr/>
          <p:nvPr/>
        </p:nvSpPr>
        <p:spPr>
          <a:xfrm>
            <a:off x="4502550" y="3803050"/>
            <a:ext cx="138900" cy="70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7"/>
          <p:cNvSpPr txBox="1"/>
          <p:nvPr>
            <p:ph idx="1" type="subTitle"/>
          </p:nvPr>
        </p:nvSpPr>
        <p:spPr>
          <a:xfrm>
            <a:off x="1842463" y="15289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Platform</a:t>
            </a:r>
            <a:endParaRPr/>
          </a:p>
        </p:txBody>
      </p:sp>
      <p:sp>
        <p:nvSpPr>
          <p:cNvPr id="994" name="Google Shape;994;p57"/>
          <p:cNvSpPr txBox="1"/>
          <p:nvPr>
            <p:ph idx="7" type="subTitle"/>
          </p:nvPr>
        </p:nvSpPr>
        <p:spPr>
          <a:xfrm>
            <a:off x="5619145" y="14784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System/Device</a:t>
            </a:r>
            <a:endParaRPr/>
          </a:p>
        </p:txBody>
      </p:sp>
      <p:sp>
        <p:nvSpPr>
          <p:cNvPr id="995" name="Google Shape;995;p57"/>
          <p:cNvSpPr txBox="1"/>
          <p:nvPr>
            <p:ph idx="2" type="subTitle"/>
          </p:nvPr>
        </p:nvSpPr>
        <p:spPr>
          <a:xfrm>
            <a:off x="915100" y="1958000"/>
            <a:ext cx="2610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SVN: GitHub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Tool: Visual Paradigm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Tool: Android Studio</a:t>
            </a:r>
            <a:endParaRPr/>
          </a:p>
        </p:txBody>
      </p:sp>
      <p:sp>
        <p:nvSpPr>
          <p:cNvPr id="996" name="Google Shape;996;p57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7" name="Google Shape;997;p57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Main: data.gov.sg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Alt: School Websites</a:t>
            </a:r>
            <a:endParaRPr/>
          </a:p>
        </p:txBody>
      </p:sp>
      <p:sp>
        <p:nvSpPr>
          <p:cNvPr id="998" name="Google Shape;998;p57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Device</a:t>
            </a:r>
            <a:endParaRPr/>
          </a:p>
        </p:txBody>
      </p:sp>
      <p:sp>
        <p:nvSpPr>
          <p:cNvPr id="999" name="Google Shape;999;p57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Pixel 3 XL</a:t>
            </a:r>
            <a:endParaRPr/>
          </a:p>
        </p:txBody>
      </p:sp>
      <p:sp>
        <p:nvSpPr>
          <p:cNvPr id="1000" name="Google Shape;1000;p57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devices running Android OS Nougat 7.0 and above</a:t>
            </a:r>
            <a:endParaRPr/>
          </a:p>
        </p:txBody>
      </p:sp>
      <p:sp>
        <p:nvSpPr>
          <p:cNvPr id="1001" name="Google Shape;1001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sp>
        <p:nvSpPr>
          <p:cNvPr id="1002" name="Google Shape;1002;p57"/>
          <p:cNvSpPr/>
          <p:nvPr/>
        </p:nvSpPr>
        <p:spPr>
          <a:xfrm>
            <a:off x="3672333" y="1611267"/>
            <a:ext cx="406871" cy="404753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57"/>
          <p:cNvSpPr/>
          <p:nvPr/>
        </p:nvSpPr>
        <p:spPr>
          <a:xfrm>
            <a:off x="3673922" y="2935449"/>
            <a:ext cx="403694" cy="403659"/>
          </a:xfrm>
          <a:custGeom>
            <a:rect b="b" l="l" r="r" t="t"/>
            <a:pathLst>
              <a:path extrusionOk="0" h="11815" w="11816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7"/>
          <p:cNvSpPr/>
          <p:nvPr/>
        </p:nvSpPr>
        <p:spPr>
          <a:xfrm>
            <a:off x="5058199" y="2935449"/>
            <a:ext cx="410151" cy="403659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57"/>
          <p:cNvGrpSpPr/>
          <p:nvPr/>
        </p:nvGrpSpPr>
        <p:grpSpPr>
          <a:xfrm>
            <a:off x="5064520" y="1614901"/>
            <a:ext cx="397509" cy="397484"/>
            <a:chOff x="-1700225" y="2768875"/>
            <a:chExt cx="291450" cy="292225"/>
          </a:xfrm>
        </p:grpSpPr>
        <p:sp>
          <p:nvSpPr>
            <p:cNvPr id="1006" name="Google Shape;1006;p57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8"/>
          <p:cNvSpPr/>
          <p:nvPr/>
        </p:nvSpPr>
        <p:spPr>
          <a:xfrm>
            <a:off x="3873450" y="505950"/>
            <a:ext cx="1876800" cy="60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AppUI</a:t>
            </a:r>
            <a:endParaRPr b="1"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58"/>
          <p:cNvSpPr/>
          <p:nvPr/>
        </p:nvSpPr>
        <p:spPr>
          <a:xfrm>
            <a:off x="568638" y="2143600"/>
            <a:ext cx="1491600" cy="562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csvParse</a:t>
            </a:r>
            <a:endParaRPr b="1"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58"/>
          <p:cNvSpPr/>
          <p:nvPr/>
        </p:nvSpPr>
        <p:spPr>
          <a:xfrm>
            <a:off x="2317350" y="2143600"/>
            <a:ext cx="1491600" cy="562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InstituteManager</a:t>
            </a:r>
            <a:endParaRPr b="1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4066063" y="2143600"/>
            <a:ext cx="1491600" cy="562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SchoolManager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58"/>
          <p:cNvSpPr/>
          <p:nvPr/>
        </p:nvSpPr>
        <p:spPr>
          <a:xfrm>
            <a:off x="5814763" y="2143600"/>
            <a:ext cx="1491600" cy="562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CourseManager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58"/>
          <p:cNvSpPr/>
          <p:nvPr/>
        </p:nvSpPr>
        <p:spPr>
          <a:xfrm>
            <a:off x="7563463" y="2143600"/>
            <a:ext cx="1491600" cy="562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SearchSortAlgorithm</a:t>
            </a:r>
            <a:endParaRPr b="1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8"/>
          <p:cNvSpPr/>
          <p:nvPr/>
        </p:nvSpPr>
        <p:spPr>
          <a:xfrm>
            <a:off x="3937975" y="4002500"/>
            <a:ext cx="1876800" cy="608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CSV Dataset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58"/>
          <p:cNvCxnSpPr>
            <a:stCxn id="1016" idx="2"/>
            <a:endCxn id="1019" idx="0"/>
          </p:cNvCxnSpPr>
          <p:nvPr/>
        </p:nvCxnSpPr>
        <p:spPr>
          <a:xfrm>
            <a:off x="4811850" y="1114650"/>
            <a:ext cx="0" cy="102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58"/>
          <p:cNvCxnSpPr>
            <a:stCxn id="1016" idx="2"/>
            <a:endCxn id="1018" idx="0"/>
          </p:cNvCxnSpPr>
          <p:nvPr/>
        </p:nvCxnSpPr>
        <p:spPr>
          <a:xfrm flipH="1">
            <a:off x="3063150" y="1114650"/>
            <a:ext cx="1748700" cy="102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58"/>
          <p:cNvCxnSpPr>
            <a:stCxn id="1016" idx="2"/>
            <a:endCxn id="1020" idx="0"/>
          </p:cNvCxnSpPr>
          <p:nvPr/>
        </p:nvCxnSpPr>
        <p:spPr>
          <a:xfrm>
            <a:off x="4811850" y="1114650"/>
            <a:ext cx="1748700" cy="102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58"/>
          <p:cNvCxnSpPr>
            <a:stCxn id="1016" idx="2"/>
            <a:endCxn id="1021" idx="0"/>
          </p:cNvCxnSpPr>
          <p:nvPr/>
        </p:nvCxnSpPr>
        <p:spPr>
          <a:xfrm>
            <a:off x="4811850" y="1114650"/>
            <a:ext cx="3497400" cy="102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58"/>
          <p:cNvCxnSpPr>
            <a:endCxn id="1022" idx="0"/>
          </p:cNvCxnSpPr>
          <p:nvPr/>
        </p:nvCxnSpPr>
        <p:spPr>
          <a:xfrm>
            <a:off x="987775" y="3175100"/>
            <a:ext cx="3888600" cy="827400"/>
          </a:xfrm>
          <a:prstGeom prst="straightConnector1">
            <a:avLst/>
          </a:prstGeom>
          <a:noFill/>
          <a:ln cap="flat" cmpd="sng" w="28575">
            <a:solidFill>
              <a:srgbClr val="FF3E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58"/>
          <p:cNvCxnSpPr>
            <a:stCxn id="1018" idx="1"/>
            <a:endCxn id="1017" idx="3"/>
          </p:cNvCxnSpPr>
          <p:nvPr/>
        </p:nvCxnSpPr>
        <p:spPr>
          <a:xfrm rot="10800000">
            <a:off x="2060250" y="2424700"/>
            <a:ext cx="257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8"/>
          <p:cNvCxnSpPr/>
          <p:nvPr/>
        </p:nvCxnSpPr>
        <p:spPr>
          <a:xfrm rot="10800000">
            <a:off x="7306375" y="2424700"/>
            <a:ext cx="257100" cy="0"/>
          </a:xfrm>
          <a:prstGeom prst="straightConnector1">
            <a:avLst/>
          </a:prstGeom>
          <a:noFill/>
          <a:ln cap="flat" cmpd="sng" w="28575">
            <a:solidFill>
              <a:srgbClr val="45FF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8"/>
          <p:cNvCxnSpPr>
            <a:stCxn id="1019" idx="2"/>
            <a:endCxn id="1017" idx="2"/>
          </p:cNvCxnSpPr>
          <p:nvPr/>
        </p:nvCxnSpPr>
        <p:spPr>
          <a:xfrm rot="5400000">
            <a:off x="3062863" y="957400"/>
            <a:ext cx="600" cy="34974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58"/>
          <p:cNvCxnSpPr>
            <a:stCxn id="1020" idx="2"/>
            <a:endCxn id="1017" idx="2"/>
          </p:cNvCxnSpPr>
          <p:nvPr/>
        </p:nvCxnSpPr>
        <p:spPr>
          <a:xfrm rot="5400000">
            <a:off x="3937213" y="83050"/>
            <a:ext cx="600" cy="52461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58"/>
          <p:cNvCxnSpPr/>
          <p:nvPr/>
        </p:nvCxnSpPr>
        <p:spPr>
          <a:xfrm rot="10800000">
            <a:off x="1315525" y="2657275"/>
            <a:ext cx="12000" cy="250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58"/>
          <p:cNvCxnSpPr/>
          <p:nvPr/>
        </p:nvCxnSpPr>
        <p:spPr>
          <a:xfrm flipH="1" rot="10800000">
            <a:off x="987750" y="2705800"/>
            <a:ext cx="7200" cy="486900"/>
          </a:xfrm>
          <a:prstGeom prst="straightConnector1">
            <a:avLst/>
          </a:prstGeom>
          <a:noFill/>
          <a:ln cap="flat" cmpd="sng" w="28575">
            <a:solidFill>
              <a:srgbClr val="FF3E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8"/>
          <p:cNvCxnSpPr>
            <a:stCxn id="1021" idx="2"/>
          </p:cNvCxnSpPr>
          <p:nvPr/>
        </p:nvCxnSpPr>
        <p:spPr>
          <a:xfrm flipH="1">
            <a:off x="8304463" y="2705800"/>
            <a:ext cx="4800" cy="306900"/>
          </a:xfrm>
          <a:prstGeom prst="straightConnector1">
            <a:avLst/>
          </a:prstGeom>
          <a:noFill/>
          <a:ln cap="flat" cmpd="sng" w="28575">
            <a:solidFill>
              <a:srgbClr val="1FFF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8"/>
          <p:cNvCxnSpPr/>
          <p:nvPr/>
        </p:nvCxnSpPr>
        <p:spPr>
          <a:xfrm flipH="1">
            <a:off x="6956888" y="2705800"/>
            <a:ext cx="4800" cy="306900"/>
          </a:xfrm>
          <a:prstGeom prst="straightConnector1">
            <a:avLst/>
          </a:prstGeom>
          <a:noFill/>
          <a:ln cap="flat" cmpd="sng" w="28575">
            <a:solidFill>
              <a:srgbClr val="1FFF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58"/>
          <p:cNvCxnSpPr/>
          <p:nvPr/>
        </p:nvCxnSpPr>
        <p:spPr>
          <a:xfrm rot="10800000">
            <a:off x="3104275" y="3026800"/>
            <a:ext cx="5214300" cy="0"/>
          </a:xfrm>
          <a:prstGeom prst="straightConnector1">
            <a:avLst/>
          </a:prstGeom>
          <a:noFill/>
          <a:ln cap="flat" cmpd="sng" w="28575">
            <a:solidFill>
              <a:srgbClr val="1FFF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8"/>
          <p:cNvCxnSpPr/>
          <p:nvPr/>
        </p:nvCxnSpPr>
        <p:spPr>
          <a:xfrm flipH="1">
            <a:off x="5098463" y="2705800"/>
            <a:ext cx="4800" cy="306900"/>
          </a:xfrm>
          <a:prstGeom prst="straightConnector1">
            <a:avLst/>
          </a:prstGeom>
          <a:noFill/>
          <a:ln cap="flat" cmpd="sng" w="28575">
            <a:solidFill>
              <a:srgbClr val="1FFF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8"/>
          <p:cNvCxnSpPr/>
          <p:nvPr/>
        </p:nvCxnSpPr>
        <p:spPr>
          <a:xfrm flipH="1">
            <a:off x="3104263" y="2712850"/>
            <a:ext cx="4800" cy="306900"/>
          </a:xfrm>
          <a:prstGeom prst="straightConnector1">
            <a:avLst/>
          </a:prstGeom>
          <a:noFill/>
          <a:ln cap="flat" cmpd="sng" w="28575">
            <a:solidFill>
              <a:srgbClr val="1FFF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58"/>
          <p:cNvCxnSpPr/>
          <p:nvPr/>
        </p:nvCxnSpPr>
        <p:spPr>
          <a:xfrm flipH="1" rot="10800000">
            <a:off x="6956750" y="2712850"/>
            <a:ext cx="5100" cy="292800"/>
          </a:xfrm>
          <a:prstGeom prst="straightConnector1">
            <a:avLst/>
          </a:prstGeom>
          <a:noFill/>
          <a:ln cap="flat" cmpd="sng" w="28575">
            <a:solidFill>
              <a:srgbClr val="45FF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58"/>
          <p:cNvCxnSpPr/>
          <p:nvPr/>
        </p:nvCxnSpPr>
        <p:spPr>
          <a:xfrm flipH="1" rot="10800000">
            <a:off x="5098475" y="2712850"/>
            <a:ext cx="5100" cy="292800"/>
          </a:xfrm>
          <a:prstGeom prst="straightConnector1">
            <a:avLst/>
          </a:prstGeom>
          <a:noFill/>
          <a:ln cap="flat" cmpd="sng" w="28575">
            <a:solidFill>
              <a:srgbClr val="45FF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58"/>
          <p:cNvCxnSpPr/>
          <p:nvPr/>
        </p:nvCxnSpPr>
        <p:spPr>
          <a:xfrm flipH="1" rot="10800000">
            <a:off x="3104275" y="2678450"/>
            <a:ext cx="5100" cy="292800"/>
          </a:xfrm>
          <a:prstGeom prst="straightConnector1">
            <a:avLst/>
          </a:prstGeom>
          <a:noFill/>
          <a:ln cap="flat" cmpd="sng" w="28575">
            <a:solidFill>
              <a:srgbClr val="45FF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58"/>
          <p:cNvSpPr txBox="1"/>
          <p:nvPr/>
        </p:nvSpPr>
        <p:spPr>
          <a:xfrm rot="-5400000">
            <a:off x="-899625" y="304475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Presentation Layer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58"/>
          <p:cNvSpPr txBox="1"/>
          <p:nvPr/>
        </p:nvSpPr>
        <p:spPr>
          <a:xfrm rot="-5400000">
            <a:off x="-899625" y="1582225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 Logic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4" name="Google Shape;10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8400" y="4099275"/>
            <a:ext cx="1690425" cy="10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58"/>
          <p:cNvSpPr txBox="1"/>
          <p:nvPr/>
        </p:nvSpPr>
        <p:spPr>
          <a:xfrm rot="-5400000">
            <a:off x="-899625" y="3740350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Persistent Data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9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51" name="Google Shape;1051;p59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Testing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052" name="Google Shape;1052;p59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053" name="Google Shape;1053;p59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0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</a:t>
            </a:r>
            <a:endParaRPr/>
          </a:p>
        </p:txBody>
      </p:sp>
      <p:sp>
        <p:nvSpPr>
          <p:cNvPr id="1080" name="Google Shape;1080;p60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</a:t>
            </a:r>
            <a:endParaRPr/>
          </a:p>
        </p:txBody>
      </p:sp>
      <p:sp>
        <p:nvSpPr>
          <p:cNvPr id="1081" name="Google Shape;1081;p6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Methods</a:t>
            </a:r>
            <a:endParaRPr/>
          </a:p>
        </p:txBody>
      </p:sp>
      <p:sp>
        <p:nvSpPr>
          <p:cNvPr id="1082" name="Google Shape;1082;p60"/>
          <p:cNvSpPr txBox="1"/>
          <p:nvPr>
            <p:ph idx="1" type="body"/>
          </p:nvPr>
        </p:nvSpPr>
        <p:spPr>
          <a:xfrm>
            <a:off x="500429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Flow Testing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csvParse</a:t>
            </a:r>
            <a:endParaRPr/>
          </a:p>
        </p:txBody>
      </p:sp>
      <p:sp>
        <p:nvSpPr>
          <p:cNvPr id="1083" name="Google Shape;1083;p60"/>
          <p:cNvSpPr txBox="1"/>
          <p:nvPr>
            <p:ph idx="2" type="body"/>
          </p:nvPr>
        </p:nvSpPr>
        <p:spPr>
          <a:xfrm>
            <a:off x="1593526" y="2821325"/>
            <a:ext cx="23538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Equivalent Classes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SearchSortAlgorithm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1"/>
          <p:cNvSpPr txBox="1"/>
          <p:nvPr>
            <p:ph idx="1" type="body"/>
          </p:nvPr>
        </p:nvSpPr>
        <p:spPr>
          <a:xfrm>
            <a:off x="92050" y="1083700"/>
            <a:ext cx="7164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Test cases designed based on input into the </a:t>
            </a:r>
            <a:r>
              <a:rPr b="1" lang="en"/>
              <a:t>Search</a:t>
            </a:r>
            <a:r>
              <a:rPr lang="en"/>
              <a:t> page of the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Equivalent Classes {Valid Input, Invalid Input}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Control Classes tested: </a:t>
            </a:r>
            <a:r>
              <a:rPr b="1" lang="en"/>
              <a:t>SearchSortAlgorithm</a:t>
            </a:r>
            <a:r>
              <a:rPr lang="en"/>
              <a:t>, </a:t>
            </a:r>
            <a:r>
              <a:rPr b="1" lang="en"/>
              <a:t>InstituteManager</a:t>
            </a:r>
            <a:r>
              <a:rPr lang="en"/>
              <a:t>, </a:t>
            </a:r>
            <a:r>
              <a:rPr b="1" lang="en"/>
              <a:t>SchoolManager</a:t>
            </a:r>
            <a:r>
              <a:rPr lang="en"/>
              <a:t>, </a:t>
            </a:r>
            <a:r>
              <a:rPr b="1" lang="en"/>
              <a:t>CourseManager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0" name="Google Shape;1090;p61"/>
          <p:cNvGraphicFramePr/>
          <p:nvPr/>
        </p:nvGraphicFramePr>
        <p:xfrm>
          <a:off x="162588" y="210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{DA2B9714-8866-444B-A2FF-E03E6BAD8824}</a:tableStyleId>
              </a:tblPr>
              <a:tblGrid>
                <a:gridCol w="1038225"/>
                <a:gridCol w="1060075"/>
                <a:gridCol w="1707800"/>
                <a:gridCol w="2308575"/>
                <a:gridCol w="979375"/>
              </a:tblGrid>
              <a:tr h="34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Case</a:t>
                      </a:r>
                      <a:endParaRPr b="1"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Input</a:t>
                      </a:r>
                      <a:endParaRPr b="1"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Expected Output</a:t>
                      </a:r>
                      <a:endParaRPr b="1"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 Output</a:t>
                      </a:r>
                      <a:endParaRPr b="1"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Successful</a:t>
                      </a:r>
                      <a:endParaRPr b="1"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computer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science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of courses from various schools with “computer science” in its name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NTU Computer Science</a:t>
                      </a:r>
                      <a:endParaRPr sz="9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NUS Bachelor of Computing (Computer Science)</a:t>
                      </a:r>
                      <a:endParaRPr sz="9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SIT Bachelor of science in computer science and game design</a:t>
                      </a:r>
                      <a:endParaRPr sz="9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SIT Bachelor of science in computer science in real-time interactive simulation</a:t>
                      </a:r>
                      <a:endParaRPr sz="9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!@#$%^&amp;*0\][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results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results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91" name="Google Shape;10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2970395"/>
            <a:ext cx="1413675" cy="14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050" y="818450"/>
            <a:ext cx="1602424" cy="19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r>
              <a:rPr lang="en"/>
              <a:t> Box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2"/>
          <p:cNvSpPr txBox="1"/>
          <p:nvPr>
            <p:ph idx="1" type="body"/>
          </p:nvPr>
        </p:nvSpPr>
        <p:spPr>
          <a:xfrm>
            <a:off x="592975" y="1387850"/>
            <a:ext cx="7164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 Cases designed based on logical flow and decision making within the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Control Classes tested: </a:t>
            </a:r>
            <a:r>
              <a:rPr b="1" lang="en" sz="1600"/>
              <a:t>csvParse, InstituteManager, SchoolManager, CourseManager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3"/>
          <p:cNvSpPr txBox="1"/>
          <p:nvPr>
            <p:ph type="title"/>
          </p:nvPr>
        </p:nvSpPr>
        <p:spPr>
          <a:xfrm>
            <a:off x="5287715" y="1853821"/>
            <a:ext cx="2400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63"/>
          <p:cNvSpPr txBox="1"/>
          <p:nvPr>
            <p:ph idx="1" type="body"/>
          </p:nvPr>
        </p:nvSpPr>
        <p:spPr>
          <a:xfrm>
            <a:off x="5287720" y="2472610"/>
            <a:ext cx="24006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63"/>
          <p:cNvSpPr txBox="1"/>
          <p:nvPr>
            <p:ph idx="2" type="body"/>
          </p:nvPr>
        </p:nvSpPr>
        <p:spPr>
          <a:xfrm>
            <a:off x="1566761" y="2472610"/>
            <a:ext cx="24006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63"/>
          <p:cNvSpPr txBox="1"/>
          <p:nvPr>
            <p:ph idx="3" type="title"/>
          </p:nvPr>
        </p:nvSpPr>
        <p:spPr>
          <a:xfrm>
            <a:off x="1566756" y="1853821"/>
            <a:ext cx="2400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465675"/>
            <a:ext cx="8311451" cy="4570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63"/>
          <p:cNvCxnSpPr/>
          <p:nvPr/>
        </p:nvCxnSpPr>
        <p:spPr>
          <a:xfrm flipH="1">
            <a:off x="4717550" y="873704"/>
            <a:ext cx="5700" cy="219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63"/>
          <p:cNvCxnSpPr/>
          <p:nvPr/>
        </p:nvCxnSpPr>
        <p:spPr>
          <a:xfrm rot="10800000">
            <a:off x="3798050" y="1303487"/>
            <a:ext cx="4167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63"/>
          <p:cNvCxnSpPr/>
          <p:nvPr/>
        </p:nvCxnSpPr>
        <p:spPr>
          <a:xfrm>
            <a:off x="3812238" y="1318101"/>
            <a:ext cx="6900" cy="204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3"/>
          <p:cNvCxnSpPr/>
          <p:nvPr/>
        </p:nvCxnSpPr>
        <p:spPr>
          <a:xfrm rot="10800000">
            <a:off x="3163789" y="1522540"/>
            <a:ext cx="641400" cy="14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63"/>
          <p:cNvCxnSpPr/>
          <p:nvPr/>
        </p:nvCxnSpPr>
        <p:spPr>
          <a:xfrm flipH="1">
            <a:off x="1375831" y="1098932"/>
            <a:ext cx="204900" cy="1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63"/>
          <p:cNvCxnSpPr/>
          <p:nvPr/>
        </p:nvCxnSpPr>
        <p:spPr>
          <a:xfrm flipH="1">
            <a:off x="2631625" y="1093600"/>
            <a:ext cx="268200" cy="7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63"/>
          <p:cNvCxnSpPr/>
          <p:nvPr/>
        </p:nvCxnSpPr>
        <p:spPr>
          <a:xfrm>
            <a:off x="3163699" y="1206086"/>
            <a:ext cx="6000" cy="316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63"/>
          <p:cNvCxnSpPr/>
          <p:nvPr/>
        </p:nvCxnSpPr>
        <p:spPr>
          <a:xfrm flipH="1">
            <a:off x="4753888" y="873704"/>
            <a:ext cx="5700" cy="21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63"/>
          <p:cNvCxnSpPr/>
          <p:nvPr/>
        </p:nvCxnSpPr>
        <p:spPr>
          <a:xfrm flipH="1">
            <a:off x="5726235" y="1310288"/>
            <a:ext cx="1800" cy="40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63"/>
          <p:cNvCxnSpPr/>
          <p:nvPr/>
        </p:nvCxnSpPr>
        <p:spPr>
          <a:xfrm>
            <a:off x="5289718" y="1310288"/>
            <a:ext cx="457500" cy="15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63"/>
          <p:cNvCxnSpPr/>
          <p:nvPr/>
        </p:nvCxnSpPr>
        <p:spPr>
          <a:xfrm>
            <a:off x="6993140" y="2062852"/>
            <a:ext cx="4200" cy="263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63"/>
          <p:cNvCxnSpPr/>
          <p:nvPr/>
        </p:nvCxnSpPr>
        <p:spPr>
          <a:xfrm flipH="1">
            <a:off x="6990140" y="2560684"/>
            <a:ext cx="3000" cy="372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63"/>
          <p:cNvCxnSpPr/>
          <p:nvPr/>
        </p:nvCxnSpPr>
        <p:spPr>
          <a:xfrm>
            <a:off x="6993140" y="3175392"/>
            <a:ext cx="11100" cy="655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63"/>
          <p:cNvCxnSpPr/>
          <p:nvPr/>
        </p:nvCxnSpPr>
        <p:spPr>
          <a:xfrm>
            <a:off x="6167360" y="1838532"/>
            <a:ext cx="272100" cy="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4"/>
          <p:cNvSpPr txBox="1"/>
          <p:nvPr>
            <p:ph idx="1" type="body"/>
          </p:nvPr>
        </p:nvSpPr>
        <p:spPr>
          <a:xfrm>
            <a:off x="423650" y="1112700"/>
            <a:ext cx="7164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Test Cases designed based on logical flow and decision making within the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Control Classes tested: </a:t>
            </a:r>
            <a:r>
              <a:rPr b="1" lang="en"/>
              <a:t>csvParse, InstituteManager, SchoolManager, CourseManager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8" name="Google Shape;1128;p64"/>
          <p:cNvGraphicFramePr/>
          <p:nvPr/>
        </p:nvGraphicFramePr>
        <p:xfrm>
          <a:off x="868163" y="24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{DA2B9714-8866-444B-A2FF-E03E6BAD8824}</a:tableStyleId>
              </a:tblPr>
              <a:tblGrid>
                <a:gridCol w="1038225"/>
                <a:gridCol w="1314075"/>
                <a:gridCol w="1453800"/>
                <a:gridCol w="2308575"/>
                <a:gridCol w="979375"/>
              </a:tblGrid>
              <a:tr h="34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Output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Output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0,1,3,4,6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DSA Requirements for selected JC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DSA Requirements for selected JC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0,2,6,26,27,28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Information for selected University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Information for selected University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64"/>
          <p:cNvSpPr txBox="1"/>
          <p:nvPr>
            <p:ph idx="1" type="body"/>
          </p:nvPr>
        </p:nvSpPr>
        <p:spPr>
          <a:xfrm>
            <a:off x="423650" y="1523850"/>
            <a:ext cx="7164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Some examples will be shown in the demo later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5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5" name="Google Shape;1135;p65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Challenges Faced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36" name="Google Shape;1136;p65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137" name="Google Shape;1137;p65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5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5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5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5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5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5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5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5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5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5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5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5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5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5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5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9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6" name="Google Shape;766;p39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767" name="Google Shape;767;p39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768" name="Google Shape;768;p39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6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#1 User interface </a:t>
            </a:r>
            <a:endParaRPr/>
          </a:p>
        </p:txBody>
      </p:sp>
      <p:sp>
        <p:nvSpPr>
          <p:cNvPr id="1173" name="Google Shape;1173;p66"/>
          <p:cNvSpPr txBox="1"/>
          <p:nvPr>
            <p:ph idx="3" type="title"/>
          </p:nvPr>
        </p:nvSpPr>
        <p:spPr>
          <a:xfrm>
            <a:off x="1086360" y="1590709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UI a serious issue ?</a:t>
            </a:r>
            <a:endParaRPr/>
          </a:p>
        </p:txBody>
      </p:sp>
      <p:sp>
        <p:nvSpPr>
          <p:cNvPr id="1174" name="Google Shape;1174;p66"/>
          <p:cNvSpPr txBox="1"/>
          <p:nvPr>
            <p:ph type="title"/>
          </p:nvPr>
        </p:nvSpPr>
        <p:spPr>
          <a:xfrm>
            <a:off x="973875" y="1628250"/>
            <a:ext cx="74502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now </a:t>
            </a:r>
            <a:r>
              <a:rPr b="1" lang="en" sz="4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than 24,000 different Android devices</a:t>
            </a:r>
            <a:endParaRPr sz="5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7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#1 User interface </a:t>
            </a:r>
            <a:endParaRPr/>
          </a:p>
        </p:txBody>
      </p:sp>
      <p:pic>
        <p:nvPicPr>
          <p:cNvPr id="1180" name="Google Shape;11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0" y="577500"/>
            <a:ext cx="4422701" cy="44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8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#1 User interface </a:t>
            </a:r>
            <a:endParaRPr/>
          </a:p>
        </p:txBody>
      </p:sp>
      <p:sp>
        <p:nvSpPr>
          <p:cNvPr id="1186" name="Google Shape;1186;p68"/>
          <p:cNvSpPr txBox="1"/>
          <p:nvPr>
            <p:ph idx="3" type="title"/>
          </p:nvPr>
        </p:nvSpPr>
        <p:spPr>
          <a:xfrm>
            <a:off x="1077335" y="1482409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</a:t>
            </a:r>
            <a:r>
              <a:rPr lang="en"/>
              <a:t> initially hardcoded the </a:t>
            </a:r>
            <a:r>
              <a:rPr lang="en"/>
              <a:t>absolute</a:t>
            </a:r>
            <a:r>
              <a:rPr lang="en"/>
              <a:t> distance of the buttons and widgets.</a:t>
            </a:r>
            <a:endParaRPr/>
          </a:p>
        </p:txBody>
      </p:sp>
      <p:pic>
        <p:nvPicPr>
          <p:cNvPr id="1187" name="Google Shape;11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" y="1202648"/>
            <a:ext cx="6038851" cy="2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68"/>
          <p:cNvSpPr/>
          <p:nvPr/>
        </p:nvSpPr>
        <p:spPr>
          <a:xfrm>
            <a:off x="2355175" y="1564700"/>
            <a:ext cx="983700" cy="84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69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#1 User interface </a:t>
            </a:r>
            <a:endParaRPr/>
          </a:p>
        </p:txBody>
      </p:sp>
      <p:sp>
        <p:nvSpPr>
          <p:cNvPr id="1194" name="Google Shape;1194;p69"/>
          <p:cNvSpPr txBox="1"/>
          <p:nvPr>
            <p:ph idx="3" type="title"/>
          </p:nvPr>
        </p:nvSpPr>
        <p:spPr>
          <a:xfrm>
            <a:off x="1086350" y="850726"/>
            <a:ext cx="21453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distancing &amp; Apply constraint</a:t>
            </a:r>
            <a:endParaRPr/>
          </a:p>
        </p:txBody>
      </p:sp>
      <p:pic>
        <p:nvPicPr>
          <p:cNvPr id="1195" name="Google Shape;11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00" y="332175"/>
            <a:ext cx="6164974" cy="4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0"/>
          <p:cNvSpPr txBox="1"/>
          <p:nvPr>
            <p:ph type="title"/>
          </p:nvPr>
        </p:nvSpPr>
        <p:spPr>
          <a:xfrm>
            <a:off x="5162050" y="2286727"/>
            <a:ext cx="21453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#2 Reading data </a:t>
            </a:r>
            <a:r>
              <a:rPr lang="en"/>
              <a:t>efficiently</a:t>
            </a:r>
            <a:r>
              <a:rPr lang="en"/>
              <a:t> </a:t>
            </a:r>
            <a:endParaRPr/>
          </a:p>
        </p:txBody>
      </p:sp>
      <p:sp>
        <p:nvSpPr>
          <p:cNvPr id="1201" name="Google Shape;1201;p70"/>
          <p:cNvSpPr txBox="1"/>
          <p:nvPr>
            <p:ph idx="3" type="title"/>
          </p:nvPr>
        </p:nvSpPr>
        <p:spPr>
          <a:xfrm>
            <a:off x="324850" y="1906475"/>
            <a:ext cx="40425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multiple data set we need to read.(Institute/Courses/CCA)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Reader</a:t>
            </a:r>
            <a:endParaRPr/>
          </a:p>
        </p:txBody>
      </p:sp>
      <p:pic>
        <p:nvPicPr>
          <p:cNvPr id="1207" name="Google Shape;12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75" y="594300"/>
            <a:ext cx="4359426" cy="41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2"/>
          <p:cNvSpPr txBox="1"/>
          <p:nvPr>
            <p:ph type="title"/>
          </p:nvPr>
        </p:nvSpPr>
        <p:spPr>
          <a:xfrm>
            <a:off x="5162050" y="2286727"/>
            <a:ext cx="21453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#2 Reading data efficiently </a:t>
            </a:r>
            <a:endParaRPr/>
          </a:p>
        </p:txBody>
      </p:sp>
      <p:sp>
        <p:nvSpPr>
          <p:cNvPr id="1213" name="Google Shape;1213;p72"/>
          <p:cNvSpPr txBox="1"/>
          <p:nvPr>
            <p:ph idx="3" type="title"/>
          </p:nvPr>
        </p:nvSpPr>
        <p:spPr>
          <a:xfrm>
            <a:off x="409375" y="1442975"/>
            <a:ext cx="40425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CSV Parse</a:t>
            </a:r>
            <a:endParaRPr/>
          </a:p>
        </p:txBody>
      </p:sp>
      <p:pic>
        <p:nvPicPr>
          <p:cNvPr id="1214" name="Google Shape;121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00" y="2286725"/>
            <a:ext cx="2102236" cy="198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75" y="1209176"/>
            <a:ext cx="8014302" cy="28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72"/>
          <p:cNvSpPr/>
          <p:nvPr/>
        </p:nvSpPr>
        <p:spPr>
          <a:xfrm>
            <a:off x="3302675" y="777900"/>
            <a:ext cx="5558700" cy="358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</a:t>
            </a:r>
            <a:endParaRPr/>
          </a:p>
        </p:txBody>
      </p:sp>
      <p:sp>
        <p:nvSpPr>
          <p:cNvPr id="1222" name="Google Shape;1222;p73"/>
          <p:cNvSpPr txBox="1"/>
          <p:nvPr>
            <p:ph idx="1" type="body"/>
          </p:nvPr>
        </p:nvSpPr>
        <p:spPr>
          <a:xfrm>
            <a:off x="720000" y="15560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Have a proper database system to query our data </a:t>
            </a:r>
            <a:r>
              <a:rPr lang="en" sz="1800"/>
              <a:t>efficiently. Having a database also allows expandability.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Improve filter search algorithm.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Have a online chat system. This allows students to connect with respective institute via a chat.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Have more visuals and statistics. Eg (probability distribution of entry requirement).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74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28" name="Google Shape;1228;p74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Demo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229" name="Google Shape;1229;p74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230" name="Google Shape;1230;p74"/>
            <p:cNvSpPr/>
            <p:nvPr/>
          </p:nvSpPr>
          <p:spPr>
            <a:xfrm>
              <a:off x="1809575" y="238125"/>
              <a:ext cx="3981275" cy="5219200"/>
            </a:xfrm>
            <a:custGeom>
              <a:rect b="b" l="l" r="r" t="t"/>
              <a:pathLst>
                <a:path extrusionOk="0" h="208768" w="159251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4"/>
            <p:cNvSpPr/>
            <p:nvPr/>
          </p:nvSpPr>
          <p:spPr>
            <a:xfrm>
              <a:off x="3805900" y="238125"/>
              <a:ext cx="1984950" cy="5219200"/>
            </a:xfrm>
            <a:custGeom>
              <a:rect b="b" l="l" r="r" t="t"/>
              <a:pathLst>
                <a:path extrusionOk="0" h="208768" w="79398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4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4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4"/>
            <p:cNvSpPr/>
            <p:nvPr/>
          </p:nvSpPr>
          <p:spPr>
            <a:xfrm>
              <a:off x="2479925" y="1950650"/>
              <a:ext cx="2654450" cy="1450800"/>
            </a:xfrm>
            <a:custGeom>
              <a:rect b="b" l="l" r="r" t="t"/>
              <a:pathLst>
                <a:path extrusionOk="0" h="58032" w="106178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2483175" y="3714575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2483175" y="4326200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4"/>
            <p:cNvSpPr/>
            <p:nvPr/>
          </p:nvSpPr>
          <p:spPr>
            <a:xfrm>
              <a:off x="3815700" y="1950650"/>
              <a:ext cx="1318675" cy="1450800"/>
            </a:xfrm>
            <a:custGeom>
              <a:rect b="b" l="l" r="r" t="t"/>
              <a:pathLst>
                <a:path extrusionOk="0" h="58032" w="52747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4"/>
            <p:cNvSpPr/>
            <p:nvPr/>
          </p:nvSpPr>
          <p:spPr>
            <a:xfrm>
              <a:off x="3815700" y="3714575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4"/>
            <p:cNvSpPr/>
            <p:nvPr/>
          </p:nvSpPr>
          <p:spPr>
            <a:xfrm>
              <a:off x="3815700" y="4326200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75"/>
          <p:cNvSpPr txBox="1"/>
          <p:nvPr>
            <p:ph idx="1" type="body"/>
          </p:nvPr>
        </p:nvSpPr>
        <p:spPr>
          <a:xfrm>
            <a:off x="626700" y="1213325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"/>
              <a:t>Q &amp; A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0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05" name="Google Shape;805;p40"/>
          <p:cNvSpPr txBox="1"/>
          <p:nvPr>
            <p:ph idx="2" type="body"/>
          </p:nvPr>
        </p:nvSpPr>
        <p:spPr>
          <a:xfrm>
            <a:off x="1725951" y="2821325"/>
            <a:ext cx="23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hard to find and keep track of all institution</a:t>
            </a:r>
            <a:r>
              <a:rPr lang="en"/>
              <a:t>'</a:t>
            </a:r>
            <a:r>
              <a:rPr lang="en"/>
              <a:t>s requirements on the internet</a:t>
            </a:r>
            <a:endParaRPr/>
          </a:p>
        </p:txBody>
      </p:sp>
      <p:sp>
        <p:nvSpPr>
          <p:cNvPr id="806" name="Google Shape;806;p40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07" name="Google Shape;807;p4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808" name="Google Shape;808;p40"/>
          <p:cNvGrpSpPr/>
          <p:nvPr/>
        </p:nvGrpSpPr>
        <p:grpSpPr>
          <a:xfrm>
            <a:off x="5999604" y="1751566"/>
            <a:ext cx="469887" cy="469887"/>
            <a:chOff x="1487200" y="4993750"/>
            <a:chExt cx="483125" cy="483125"/>
          </a:xfrm>
        </p:grpSpPr>
        <p:sp>
          <p:nvSpPr>
            <p:cNvPr id="809" name="Google Shape;809;p4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11" name="Google Shape;811;p40"/>
          <p:cNvGrpSpPr/>
          <p:nvPr/>
        </p:nvGrpSpPr>
        <p:grpSpPr>
          <a:xfrm>
            <a:off x="2674509" y="1751566"/>
            <a:ext cx="469887" cy="469887"/>
            <a:chOff x="2081650" y="4993750"/>
            <a:chExt cx="483125" cy="483125"/>
          </a:xfrm>
        </p:grpSpPr>
        <p:sp>
          <p:nvSpPr>
            <p:cNvPr id="812" name="Google Shape;812;p4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4" name="Google Shape;814;p40"/>
          <p:cNvSpPr txBox="1"/>
          <p:nvPr>
            <p:ph idx="2" type="body"/>
          </p:nvPr>
        </p:nvSpPr>
        <p:spPr>
          <a:xfrm>
            <a:off x="5051051" y="2821325"/>
            <a:ext cx="23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an app that collates all information in one location with value added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Admission One-Stop</a:t>
            </a:r>
            <a:endParaRPr/>
          </a:p>
        </p:txBody>
      </p:sp>
      <p:sp>
        <p:nvSpPr>
          <p:cNvPr id="820" name="Google Shape;820;p41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Nugget</a:t>
            </a:r>
            <a:endParaRPr/>
          </a:p>
        </p:txBody>
      </p:sp>
      <p:sp>
        <p:nvSpPr>
          <p:cNvPr id="821" name="Google Shape;821;p41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Institute’s entry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Course descriptions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CCAs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Filtered</a:t>
            </a:r>
            <a:r>
              <a:rPr lang="en"/>
              <a:t> Search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2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42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grpSp>
        <p:nvGrpSpPr>
          <p:cNvPr id="828" name="Google Shape;828;p42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829" name="Google Shape;829;p42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5" y="1020900"/>
            <a:ext cx="6301523" cy="40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3"/>
          <p:cNvSpPr txBox="1"/>
          <p:nvPr>
            <p:ph type="title"/>
          </p:nvPr>
        </p:nvSpPr>
        <p:spPr>
          <a:xfrm>
            <a:off x="720000" y="386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853" name="Google Shape;853;p43"/>
          <p:cNvSpPr/>
          <p:nvPr/>
        </p:nvSpPr>
        <p:spPr>
          <a:xfrm>
            <a:off x="4709575" y="1383050"/>
            <a:ext cx="1066800" cy="8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Information</a:t>
            </a:r>
            <a:endParaRPr/>
          </a:p>
        </p:txBody>
      </p:sp>
      <p:sp>
        <p:nvSpPr>
          <p:cNvPr id="859" name="Google Shape;859;p44"/>
          <p:cNvSpPr txBox="1"/>
          <p:nvPr>
            <p:ph idx="1" type="body"/>
          </p:nvPr>
        </p:nvSpPr>
        <p:spPr>
          <a:xfrm>
            <a:off x="720000" y="1104850"/>
            <a:ext cx="51015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One stop institute </a:t>
            </a:r>
            <a:r>
              <a:rPr lang="en" sz="1700"/>
              <a:t>page </a:t>
            </a:r>
            <a:r>
              <a:rPr lang="en" sz="1700"/>
              <a:t>to find out information about faculties &amp; courses.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Student may access a list of entry requirement of a particular institute.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list of cca offered by the school can be accessed .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700" y="339838"/>
            <a:ext cx="2782150" cy="46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5"/>
          <p:cNvSpPr txBox="1"/>
          <p:nvPr>
            <p:ph type="title"/>
          </p:nvPr>
        </p:nvSpPr>
        <p:spPr>
          <a:xfrm>
            <a:off x="1658450" y="1848425"/>
            <a:ext cx="27360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Faculties &amp; School</a:t>
            </a:r>
            <a:endParaRPr sz="3600"/>
          </a:p>
        </p:txBody>
      </p:sp>
      <p:pic>
        <p:nvPicPr>
          <p:cNvPr id="866" name="Google Shape;8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950" y="198888"/>
            <a:ext cx="2782150" cy="46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888"/>
            <a:ext cx="2824025" cy="46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6013"/>
            <a:ext cx="2824025" cy="4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1" y="226025"/>
            <a:ext cx="2782150" cy="48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