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3" r:id="rId2"/>
    <p:sldId id="312" r:id="rId3"/>
    <p:sldId id="311" r:id="rId4"/>
    <p:sldId id="310" r:id="rId5"/>
    <p:sldId id="277" r:id="rId6"/>
    <p:sldId id="278" r:id="rId7"/>
    <p:sldId id="302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E82440"/>
    <a:srgbClr val="28F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12A76-32A4-4022-8D78-AF551252D51F}" v="319" dt="2020-10-17T00:57:09.782"/>
    <p1510:client id="{6EFCF3AF-54B8-4BAE-A551-816E8D03CDFE}" v="637" dt="2020-10-27T03:20:59.429"/>
    <p1510:client id="{97C1358D-979D-42F2-928C-7F3EBDBEAF40}" v="427" dt="2020-10-27T03:29:35.957"/>
    <p1510:client id="{FF999D69-5DD1-4A4A-9E6A-B0CF7DA1E16C}" v="50" dt="2020-10-17T05:21:41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6" autoAdjust="0"/>
    <p:restoredTop sz="94660"/>
  </p:normalViewPr>
  <p:slideViewPr>
    <p:cSldViewPr>
      <p:cViewPr varScale="1">
        <p:scale>
          <a:sx n="64" d="100"/>
          <a:sy n="64" d="100"/>
        </p:scale>
        <p:origin x="88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5539297-4665-4F7B-836F-59A3B7F005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99D405F-37DB-49BB-9F3C-306DD3FB51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D56CB3-4F00-4F41-B7FD-BB2297E37803}" type="datetimeFigureOut">
              <a:rPr lang="ru-RU" altLang="en-US"/>
              <a:pPr>
                <a:defRPr/>
              </a:pPr>
              <a:t>26.10.2020</a:t>
            </a:fld>
            <a:endParaRPr lang="ru-RU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AF2CFB5-DA14-4864-8B9D-45B411FE47F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9BB2126C-2D7E-4196-9209-2264A5A21B5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noProof="0"/>
              <a:t>Click to edit Master text styles</a:t>
            </a:r>
          </a:p>
          <a:p>
            <a:pPr lvl="1"/>
            <a:r>
              <a:rPr lang="ru-RU" altLang="en-US" noProof="0"/>
              <a:t>Second level</a:t>
            </a:r>
          </a:p>
          <a:p>
            <a:pPr lvl="2"/>
            <a:r>
              <a:rPr lang="ru-RU" altLang="en-US" noProof="0"/>
              <a:t>Third level</a:t>
            </a:r>
          </a:p>
          <a:p>
            <a:pPr lvl="3"/>
            <a:r>
              <a:rPr lang="ru-RU" altLang="en-US" noProof="0"/>
              <a:t>Fourth level</a:t>
            </a:r>
          </a:p>
          <a:p>
            <a:pPr lvl="4"/>
            <a:r>
              <a:rPr lang="ru-RU" altLang="en-US" noProof="0"/>
              <a:t>Fifth level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0499ADB8-76FD-4E0E-8908-F2F06AE40F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58A5FC10-22F9-431D-B48F-172B07FE41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001D461-8042-4F34-BF29-9AC4ED50777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1C45A-0959-4D01-BAF6-7F673505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9A066-2997-4FEC-94D7-A568837723D7}" type="datetime1">
              <a:rPr lang="en-US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1F45-232C-432A-A1CE-404DB0A5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0CB4-75D8-4046-953C-D17D5074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A88B4-3E42-491E-A78C-571C1215C6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61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C8A0-F4EE-4E6E-9F3D-AC5409EF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151F7-98B9-4063-B659-C0F178B4CCAE}" type="datetime1">
              <a:rPr lang="en-US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CB452-71B8-4CB9-B72E-2A302B03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46DE6-2E13-4CCA-BB30-DFEC9D76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BA931-5564-4FE6-BC96-12E74202C7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70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629D-9577-4F48-8D73-BF36A3D2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3BE69-9125-4EDA-9DD8-C35317D4AFCE}" type="datetime1">
              <a:rPr lang="en-US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F7D78-EA67-455C-B3DA-1C8BE5EA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F6BF-D0BE-4BB1-B460-CF359A8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E428C-0029-401C-AED4-ADD9B574A5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35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9D4C3-31F7-41A8-A0C7-7C9AF419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A39F2-02CC-40BB-BFE5-188B79108DC1}" type="datetime1">
              <a:rPr lang="en-US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67AA-BBE5-4BEC-8E5D-4F413990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E8F3D-A72A-417E-A1E8-6F29086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13945-85FD-4C21-87F7-B985954537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91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7DDB-89B5-4A1D-86BC-5439F8FF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F80F2-A34A-42D0-87C3-DB9DFD10218A}" type="datetime1">
              <a:rPr lang="en-US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9F143-369E-4C9B-B72C-957D397B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55684-B2D1-4364-8B31-0B549EFB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D6882-1F7D-4163-8D70-1D3208C471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80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5D46C0-04D2-4C31-83A6-44536FFA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FBAF5-B4D2-4323-BB82-9D0F803B43A7}" type="datetime1">
              <a:rPr lang="en-US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36BDB1-26B9-4C25-A98F-91FD7AAD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F42D937-5B39-4A6D-8C0E-F68076D6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F9AF3-9C8D-4F4C-AAAE-AA9942643A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33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28BCDF-A621-4C4C-B57C-ABB5EBC3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674FA-B912-4260-A91E-E3DE9AA07634}" type="datetime1">
              <a:rPr lang="en-US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AC1B4D2-C96B-49FA-931B-D3D97527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86B85CD-97EC-4B94-A539-D7131D37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FFA87-9C79-4449-B2A4-2C7C804C9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51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DD8A652-84C2-41FE-B0A1-0DF8231D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B9D02-0492-4E8E-B173-AB5FB9FD2202}" type="datetime1">
              <a:rPr lang="en-US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8C8D962-7D17-4010-BC48-3609CC32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654F3D8-4612-4F87-A33E-B8DF0679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81F0A-84AB-455D-82E5-CF44484F4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93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3D5CF54-E429-44D8-B3AE-AFA0AD08610D}"/>
              </a:ext>
            </a:extLst>
          </p:cNvPr>
          <p:cNvSpPr/>
          <p:nvPr userDrawn="1"/>
        </p:nvSpPr>
        <p:spPr>
          <a:xfrm>
            <a:off x="8382000" y="762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DBF7B9-8D40-4AAD-9411-487F8513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9F2A9-8B71-43F5-A501-4221F14C1CB5}" type="datetime1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B3DC521-B313-40DC-B86C-C6D05CDA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A69D4E0-0BA6-46DA-A822-C149C80A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228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8132BB3C-42E1-467A-BA15-3E1651F39C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82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8305B-2743-4E22-8C17-98F3BD9D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35715-9197-43A1-A8C8-EA609EA453CD}" type="datetime1">
              <a:rPr lang="en-US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1FB9CD-5F78-4E5D-A7EC-4098E923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F7B145-CEAB-41DD-9293-3D0FE339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BB138-B883-4F9C-B346-1B1BA59889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42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B29F498-F058-47AB-BA6F-C8C59121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7A5AB-FDD5-40F7-BAC4-38C16961E080}" type="datetime1">
              <a:rPr lang="en-US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698CE8-4371-484A-A3D6-1941C06D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2533E3-D72A-4F7D-A57A-D1EAE30C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7DA93-0126-4BF7-8886-93AB78F71B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13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967311F-79F9-4A2E-BF9F-952E94E5DA1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CA4C1E6-AECB-4A64-8ECC-B9DCF1E85A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685B-EF58-4231-8B29-5D230E1B5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F8240ED-8F98-4302-8893-4F521A49F8F5}" type="datetime1">
              <a:rPr lang="en-US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9354-35BE-4908-BDBE-7BF0AB8CA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D383-795E-424C-A450-4BB1DE4D1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920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b="1" smtClean="0">
                <a:solidFill>
                  <a:srgbClr val="3333FF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85CC899-D712-4582-B8E1-2E8EEB98C3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MSIPCMContentMarking" descr="{&quot;HashCode&quot;:135238423,&quot;Placement&quot;:&quot;Footer&quot;,&quot;Top&quot;:519.343,&quot;Left&quot;:0.0,&quot;SlideWidth&quot;:720,&quot;SlideHeight&quot;:540}">
            <a:extLst>
              <a:ext uri="{FF2B5EF4-FFF2-40B4-BE49-F238E27FC236}">
                <a16:creationId xmlns:a16="http://schemas.microsoft.com/office/drawing/2014/main" id="{2232BF9E-66F2-49A0-84F5-B28FFDB2F6C8}"/>
              </a:ext>
            </a:extLst>
          </p:cNvPr>
          <p:cNvSpPr txBox="1"/>
          <p:nvPr userDrawn="1"/>
        </p:nvSpPr>
        <p:spPr>
          <a:xfrm>
            <a:off x="0" y="6595656"/>
            <a:ext cx="18822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737373"/>
                </a:solidFill>
                <a:latin typeface="Calibri" panose="020F0502020204030204" pitchFamily="34" charset="0"/>
              </a:rPr>
              <a:t>Caterpillar: Confidential Green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nclair.edu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provost.georgetown.edu/a-follow-up-to-examining-academic-analytics-data-for-georgetown-faculty-curricula-vitae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1">
            <a:extLst>
              <a:ext uri="{FF2B5EF4-FFF2-40B4-BE49-F238E27FC236}">
                <a16:creationId xmlns:a16="http://schemas.microsoft.com/office/drawing/2014/main" id="{8B72A6E2-A4B4-4C03-8E24-83D3D22F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26193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B37F6D-9154-4D63-BD01-C0D6979764F7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Title 1">
            <a:extLst>
              <a:ext uri="{FF2B5EF4-FFF2-40B4-BE49-F238E27FC236}">
                <a16:creationId xmlns:a16="http://schemas.microsoft.com/office/drawing/2014/main" id="{79C7B073-8F18-4610-9D66-70D2B24329D1}"/>
              </a:ext>
            </a:extLst>
          </p:cNvPr>
          <p:cNvSpPr txBox="1">
            <a:spLocks/>
          </p:cNvSpPr>
          <p:nvPr/>
        </p:nvSpPr>
        <p:spPr bwMode="auto">
          <a:xfrm>
            <a:off x="609600" y="627063"/>
            <a:ext cx="8001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CIS 475 Course</a:t>
            </a: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Course Project Team  # ___________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b="1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Step 0.1. Report</a:t>
            </a: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Team members: Suraj Swaroop (475)</a:t>
            </a:r>
            <a:b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			      Terrence Pledger (11)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>
            <a:extLst>
              <a:ext uri="{FF2B5EF4-FFF2-40B4-BE49-F238E27FC236}">
                <a16:creationId xmlns:a16="http://schemas.microsoft.com/office/drawing/2014/main" id="{AA4A1B71-A7D1-4C14-B41D-4106EAB7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B6F5CE-D31C-4674-BDA7-BEF1A90C18C1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itle 1">
            <a:extLst>
              <a:ext uri="{FF2B5EF4-FFF2-40B4-BE49-F238E27FC236}">
                <a16:creationId xmlns:a16="http://schemas.microsoft.com/office/drawing/2014/main" id="{97DFFCE3-8F45-4899-BFBB-163FA82D856E}"/>
              </a:ext>
            </a:extLst>
          </p:cNvPr>
          <p:cNvSpPr txBox="1">
            <a:spLocks/>
          </p:cNvSpPr>
          <p:nvPr/>
        </p:nvSpPr>
        <p:spPr bwMode="auto">
          <a:xfrm>
            <a:off x="609600" y="6858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CIS 475/575 Course Project: </a:t>
            </a:r>
            <a:b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Type of Selected Client (company, organization) and Client’s Main Business Functions</a:t>
            </a:r>
            <a:b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</a:br>
            <a:endParaRPr lang="en-US" altLang="en-US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BAE9EED6-6FD8-4FED-9688-636D2967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232025"/>
            <a:ext cx="7772400" cy="75104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Provide below details on selected client (company, organization</a:t>
            </a:r>
            <a:r>
              <a:rPr lang="en-US" altLang="en-US" sz="1600" dirty="0"/>
              <a:t>):</a:t>
            </a:r>
          </a:p>
          <a:p>
            <a:pPr eaLnBrk="1" hangingPunct="1"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Sinclair Community College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Dayton, Ohio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hlinkClick r:id="rId2"/>
              </a:rPr>
              <a:t>https://www.sinclair.edu/</a:t>
            </a:r>
            <a:endParaRPr lang="en-US" altLang="en-US" sz="1600" dirty="0">
              <a:solidFill>
                <a:srgbClr val="3333FF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Education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Client’s Main Business Functions (at least 10):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Profit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Commitment to affordable services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Educating individuals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Athletic training (Baseball, Football, Track, </a:t>
            </a:r>
            <a:r>
              <a:rPr lang="en-US" altLang="en-US" sz="1600" dirty="0" err="1">
                <a:solidFill>
                  <a:srgbClr val="3333FF"/>
                </a:solidFill>
              </a:rPr>
              <a:t>etc</a:t>
            </a:r>
            <a:r>
              <a:rPr lang="en-US" altLang="en-US" sz="1600" dirty="0">
                <a:solidFill>
                  <a:srgbClr val="3333FF"/>
                </a:solidFill>
              </a:rPr>
              <a:t>)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Research and Development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Provide facilities to encourage pursuit of education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Provide facilities for wellbeing of students and staff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Improve student retention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Sponsored Research (grants, contract, </a:t>
            </a:r>
            <a:r>
              <a:rPr lang="en-US" altLang="en-US" sz="1600" dirty="0" err="1">
                <a:solidFill>
                  <a:srgbClr val="3333FF"/>
                </a:solidFill>
              </a:rPr>
              <a:t>etc</a:t>
            </a:r>
            <a:r>
              <a:rPr lang="en-US" altLang="en-US" sz="1600" dirty="0">
                <a:solidFill>
                  <a:srgbClr val="3333FF"/>
                </a:solidFill>
              </a:rPr>
              <a:t>)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Business Expansion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marL="1085850" lvl="1" indent="-342900" eaLnBrk="1" hangingPunct="1">
              <a:buFontTx/>
              <a:buAutoNum type="arabicPeriod"/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marL="1085850" lvl="1" indent="-342900" eaLnBrk="1" hangingPunct="1">
              <a:buFontTx/>
              <a:buAutoNum type="arabicPeriod"/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  <a:endParaRPr lang="en-US" altLang="en-US" sz="1600" dirty="0"/>
          </a:p>
          <a:p>
            <a:pPr eaLnBrk="1" hangingPunct="1">
              <a:defRPr/>
            </a:pP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>
            <a:extLst>
              <a:ext uri="{FF2B5EF4-FFF2-40B4-BE49-F238E27FC236}">
                <a16:creationId xmlns:a16="http://schemas.microsoft.com/office/drawing/2014/main" id="{3DD8CCB3-10FB-415C-97AA-C1F607B3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A05FC9-1A7B-43DA-8744-38BF76D71F50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Title 1">
            <a:extLst>
              <a:ext uri="{FF2B5EF4-FFF2-40B4-BE49-F238E27FC236}">
                <a16:creationId xmlns:a16="http://schemas.microsoft.com/office/drawing/2014/main" id="{6E0FF610-F371-4904-9ED6-8EF39908D013}"/>
              </a:ext>
            </a:extLst>
          </p:cNvPr>
          <p:cNvSpPr txBox="1">
            <a:spLocks/>
          </p:cNvSpPr>
          <p:nvPr/>
        </p:nvSpPr>
        <p:spPr bwMode="auto">
          <a:xfrm>
            <a:off x="609600" y="6096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CIS 475/575 Course Project: </a:t>
            </a:r>
            <a:b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10 Identified CIS systems to support </a:t>
            </a:r>
            <a:b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Client’s Main Business Functions</a:t>
            </a:r>
            <a:b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</a:br>
            <a:endParaRPr lang="en-US" altLang="en-US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0EB3D2-8235-4D6E-B60F-279FA4041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4038"/>
            <a:ext cx="7772400" cy="5016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Provide below details about identified CIS systems:</a:t>
            </a:r>
            <a:endParaRPr lang="en-US" altLang="en-US" sz="1600" dirty="0"/>
          </a:p>
          <a:p>
            <a:pPr eaLnBrk="1" hangingPunct="1"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CIS # 1: Academic Analysis – This system can help the college make decisions based on their various academic statistics</a:t>
            </a:r>
            <a:endParaRPr lang="en-US" altLang="en-US" sz="1600" dirty="0">
              <a:solidFill>
                <a:srgbClr val="3333FF"/>
              </a:solidFill>
              <a:cs typeface="Arial"/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CIS # 2: Student and Faculty Database – These databases keep track of enrolled students and the professors in order to show grades, schedules, etc.</a:t>
            </a:r>
            <a:endParaRPr lang="en-US" altLang="en-US" sz="1600" dirty="0">
              <a:solidFill>
                <a:srgbClr val="3333FF"/>
              </a:solidFill>
              <a:cs typeface="Arial"/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CIS # 3: Class Database – The class database stores the various classes to display them in an organized fashion</a:t>
            </a:r>
            <a:endParaRPr lang="en-US" sz="1600" dirty="0">
              <a:solidFill>
                <a:srgbClr val="3333FF"/>
              </a:solidFill>
              <a:cs typeface="Arial"/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CIS # 4: Payroll CIS – System to organize and manage payments to the different staff members or students that work on campus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CIS # 5: Large Scale Website– Website to promote the college and increase engagement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CIS # 6: ERP System – System for tracking and managing college resources or supplies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CIS # 7: HR System – A system specifically for maintaining staff information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C</a:t>
            </a: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IS # 8: Learning Management System – System for students to interact with college functions (signing up for classes, looking at grades, etc.)</a:t>
            </a:r>
            <a:endParaRPr lang="en-US" sz="1600" dirty="0">
              <a:solidFill>
                <a:srgbClr val="3333FF"/>
              </a:solidFill>
              <a:cs typeface="Arial"/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CIS # 9: Online Library – System for students to view available college books</a:t>
            </a:r>
            <a:endParaRPr lang="en-US" altLang="en-US" sz="1600" dirty="0">
              <a:solidFill>
                <a:srgbClr val="3333FF"/>
              </a:solidFill>
              <a:cs typeface="Arial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C</a:t>
            </a: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IS # 10: B2B System – System to expedite business transactions for college supplies/resources (such as library books)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>
            <a:extLst>
              <a:ext uri="{FF2B5EF4-FFF2-40B4-BE49-F238E27FC236}">
                <a16:creationId xmlns:a16="http://schemas.microsoft.com/office/drawing/2014/main" id="{18308DFB-BE63-4B56-A7EB-2EAE4DDC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E7280A-88D1-4AAE-BA37-741CAFAD8467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Title 1">
            <a:extLst>
              <a:ext uri="{FF2B5EF4-FFF2-40B4-BE49-F238E27FC236}">
                <a16:creationId xmlns:a16="http://schemas.microsoft.com/office/drawing/2014/main" id="{88C8C31C-71DA-4E62-A85C-C863D20D0DA9}"/>
              </a:ext>
            </a:extLst>
          </p:cNvPr>
          <p:cNvSpPr txBox="1">
            <a:spLocks/>
          </p:cNvSpPr>
          <p:nvPr/>
        </p:nvSpPr>
        <p:spPr bwMode="auto">
          <a:xfrm>
            <a:off x="590550" y="533400"/>
            <a:ext cx="800100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CIS 475/575 Course Project: </a:t>
            </a:r>
            <a:b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Selected type of CIS system (XYZ domain) </a:t>
            </a:r>
            <a:b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for further in-depth analysis, design and development</a:t>
            </a:r>
            <a:b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</a:br>
            <a:endParaRPr lang="en-US" altLang="en-US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3D0CF6D-286A-49C8-9751-825B69E4D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1676400"/>
            <a:ext cx="7772400" cy="55086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Provide below a justification of your selection of one CIS system for in-depth analysis, design and development: 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FF0000"/>
                </a:solidFill>
              </a:rPr>
              <a:t>(A hint: this selected one CIS must be from lists of Advanced, Regular or Traditional CIS systems – see CP assignment).</a:t>
            </a:r>
          </a:p>
          <a:p>
            <a:pPr eaLnBrk="1" hangingPunct="1"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It is interesting to view the different factors that would go into making decisions based off of academic statistics in a college</a:t>
            </a:r>
            <a:endParaRPr lang="en-US" altLang="en-US" sz="1600" dirty="0">
              <a:solidFill>
                <a:srgbClr val="3333FF"/>
              </a:solidFill>
              <a:cs typeface="Arial"/>
            </a:endParaRPr>
          </a:p>
          <a:p>
            <a:pPr eaLnBrk="1" hangingPunct="1"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2. What kind of tangible and intangible benefits will be provided </a:t>
            </a:r>
            <a:r>
              <a:rPr lang="en-US" altLang="en-US" sz="1600" dirty="0">
                <a:solidFill>
                  <a:srgbClr val="FF0000"/>
                </a:solidFill>
              </a:rPr>
              <a:t>by that selected CIS for your clien</a:t>
            </a:r>
            <a:r>
              <a:rPr lang="en-US" altLang="en-US" sz="1600" dirty="0">
                <a:solidFill>
                  <a:srgbClr val="3333FF"/>
                </a:solidFill>
              </a:rPr>
              <a:t>t?</a:t>
            </a:r>
          </a:p>
          <a:p>
            <a:pPr eaLnBrk="1" hangingPunct="1"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Expected Tangible Benefits: 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Increased student academic success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Increased student retention rates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Increase in overall profit</a:t>
            </a:r>
          </a:p>
          <a:p>
            <a:pPr>
              <a:defRPr/>
            </a:pPr>
            <a:endParaRPr lang="en-US" altLang="en-US" sz="1600" dirty="0">
              <a:solidFill>
                <a:srgbClr val="3333FF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Expected Intangible Benefits:</a:t>
            </a:r>
            <a:endParaRPr 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Better student morale</a:t>
            </a:r>
            <a:endParaRPr lang="en-US" altLang="en-US" sz="1600" dirty="0">
              <a:solidFill>
                <a:srgbClr val="3333FF"/>
              </a:solidFill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Informed decision making</a:t>
            </a:r>
            <a:endParaRPr lang="en-US" altLang="en-US" sz="1600" dirty="0">
              <a:solidFill>
                <a:srgbClr val="3333FF"/>
              </a:solidFill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More demographics and statistics for the college</a:t>
            </a:r>
            <a:endParaRPr lang="en-US" altLang="en-US" sz="1600" dirty="0">
              <a:solidFill>
                <a:srgbClr val="3333FF"/>
              </a:solidFill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en-US" sz="1600" dirty="0">
              <a:solidFill>
                <a:srgbClr val="3333FF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9EF2B99-34F5-4D66-B521-6A47D2E359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2400" b="1">
                <a:solidFill>
                  <a:schemeClr val="hlink"/>
                </a:solidFill>
                <a:latin typeface="Arial"/>
                <a:cs typeface="Arial"/>
              </a:rPr>
              <a:t>Project Analysis Phase: </a:t>
            </a:r>
            <a:br>
              <a:rPr lang="en-US" altLang="en-US" sz="2400" b="1" dirty="0"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FF0000"/>
                </a:solidFill>
                <a:latin typeface="Arial"/>
                <a:cs typeface="Arial"/>
              </a:rPr>
              <a:t>Analysis of 10 U.S. Top Systems in Academic Analytics </a:t>
            </a:r>
            <a:br>
              <a:rPr lang="en-US" altLang="en-US" sz="2400" b="1" dirty="0">
                <a:latin typeface="Arial" panose="020B0604020202020204" pitchFamily="34" charset="0"/>
              </a:rPr>
            </a:br>
            <a:endParaRPr lang="en-US" altLang="en-US" sz="1400" b="1">
              <a:solidFill>
                <a:schemeClr val="hlink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9220" name="Text Box 7">
            <a:extLst>
              <a:ext uri="{FF2B5EF4-FFF2-40B4-BE49-F238E27FC236}">
                <a16:creationId xmlns:a16="http://schemas.microsoft.com/office/drawing/2014/main" id="{0EC992ED-1B5B-4FDE-A466-902919977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324600"/>
            <a:ext cx="7543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ru-RU" altLang="en-US" sz="1200" dirty="0">
              <a:latin typeface="Arial" panose="020B0604020202020204" pitchFamily="34" charset="0"/>
              <a:cs typeface="Arial"/>
            </a:endParaRPr>
          </a:p>
        </p:txBody>
      </p:sp>
      <p:sp>
        <p:nvSpPr>
          <p:cNvPr id="9221" name="Slide Number Placeholder 1">
            <a:extLst>
              <a:ext uri="{FF2B5EF4-FFF2-40B4-BE49-F238E27FC236}">
                <a16:creationId xmlns:a16="http://schemas.microsoft.com/office/drawing/2014/main" id="{F360F1BC-819F-489E-AD07-F0B4C5B0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39BD6F-E7ED-428F-8FAE-796402886045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222" name="TextBox 2">
            <a:extLst>
              <a:ext uri="{FF2B5EF4-FFF2-40B4-BE49-F238E27FC236}">
                <a16:creationId xmlns:a16="http://schemas.microsoft.com/office/drawing/2014/main" id="{E560367A-542C-4F95-8E09-D9F37869D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398621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3333FF"/>
                </a:solidFill>
                <a:latin typeface="Arial"/>
                <a:cs typeface="Arial"/>
              </a:rPr>
              <a:t>1) </a:t>
            </a:r>
            <a:r>
              <a:rPr lang="en-US" sz="1600" b="1" dirty="0">
                <a:solidFill>
                  <a:srgbClr val="3333FF"/>
                </a:solidFill>
                <a:latin typeface="Arial"/>
                <a:cs typeface="Arial"/>
              </a:rPr>
              <a:t>Georgetown University</a:t>
            </a:r>
            <a:endParaRPr lang="en-US" altLang="en-US" sz="1600" b="1">
              <a:solidFill>
                <a:srgbClr val="3333FF"/>
              </a:solidFill>
              <a:latin typeface="Arial" panose="020B0604020202020204" pitchFamily="34" charset="0"/>
              <a:cs typeface="Arial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3333FF"/>
                </a:solidFill>
                <a:latin typeface="Arial"/>
                <a:cs typeface="Arial"/>
              </a:rPr>
              <a:t>2) Baylor University Benchmarking System</a:t>
            </a:r>
            <a:endParaRPr lang="en-US" altLang="en-US" sz="1600" b="1" dirty="0">
              <a:solidFill>
                <a:srgbClr val="3333FF"/>
              </a:solidFill>
              <a:latin typeface="Arial" panose="020B0604020202020204" pitchFamily="34" charset="0"/>
              <a:cs typeface="Arial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3333FF"/>
                </a:solidFill>
                <a:latin typeface="Arial"/>
                <a:cs typeface="Arial"/>
              </a:rPr>
              <a:t>3) ECU (East Carolina University) Data Portal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3333FF"/>
                </a:solidFill>
                <a:latin typeface="Arial"/>
                <a:cs typeface="Arial"/>
              </a:rPr>
              <a:t>4) DataDoubles.org</a:t>
            </a:r>
            <a:endParaRPr lang="en-US" altLang="en-US" sz="1600" b="1" dirty="0">
              <a:solidFill>
                <a:srgbClr val="3333FF"/>
              </a:solidFill>
              <a:latin typeface="Arial" panose="020B0604020202020204" pitchFamily="34" charset="0"/>
              <a:cs typeface="Arial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3333FF"/>
                </a:solidFill>
                <a:latin typeface="Arial"/>
                <a:cs typeface="Arial"/>
              </a:rPr>
              <a:t>5) OklahomaAnalytics.com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3333FF"/>
                </a:solidFill>
                <a:latin typeface="Arial"/>
                <a:cs typeface="Arial"/>
              </a:rPr>
              <a:t>6) TheTableau.com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3333FF"/>
                </a:solidFill>
                <a:latin typeface="Arial"/>
                <a:cs typeface="Arial"/>
              </a:rPr>
              <a:t>7) HivePacific.com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3333FF"/>
                </a:solidFill>
                <a:latin typeface="Arial"/>
                <a:cs typeface="Arial"/>
              </a:rPr>
              <a:t>8) Insight-centre.org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3333FF"/>
                </a:solidFill>
                <a:latin typeface="Arial"/>
                <a:cs typeface="Arial"/>
              </a:rPr>
              <a:t>9) Reedtech.com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3333FF"/>
                </a:solidFill>
                <a:latin typeface="Arial"/>
                <a:cs typeface="Arial"/>
              </a:rPr>
              <a:t>10) Thoughtspot.com</a:t>
            </a:r>
            <a:endParaRPr lang="en-US" altLang="en-US" sz="1600" b="1" dirty="0">
              <a:solidFill>
                <a:srgbClr val="3333FF"/>
              </a:solidFill>
              <a:latin typeface="Arial" panose="020B060402020202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BAA8B25-495B-4F63-8D21-C07C6CEF66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7230" y="368958"/>
            <a:ext cx="8229600" cy="1006743"/>
          </a:xfrm>
        </p:spPr>
        <p:txBody>
          <a:bodyPr/>
          <a:lstStyle/>
          <a:p>
            <a:r>
              <a:rPr lang="en-US" sz="2200" b="1" u="sng" dirty="0">
                <a:solidFill>
                  <a:schemeClr val="tx2"/>
                </a:solidFill>
                <a:latin typeface="Arial"/>
                <a:ea typeface="+mj-lt"/>
                <a:cs typeface="+mj-lt"/>
              </a:rPr>
              <a:t>Sinclair Community College</a:t>
            </a:r>
            <a:r>
              <a:rPr lang="en-US" sz="2200" b="1" u="sng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en-US" altLang="en-US" sz="2200" b="1" u="sng" dirty="0">
                <a:solidFill>
                  <a:schemeClr val="tx2"/>
                </a:solidFill>
                <a:latin typeface="Arial"/>
                <a:cs typeface="Arial"/>
              </a:rPr>
              <a:t>Academics Analytics System</a:t>
            </a:r>
            <a:endParaRPr lang="en-US" altLang="en-US" sz="22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81368539-3CBE-4299-82A9-B993886D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324600"/>
            <a:ext cx="7543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altLang="en-US" sz="1200" dirty="0">
                <a:latin typeface="Arial"/>
                <a:cs typeface="Arial"/>
              </a:rPr>
              <a:t>Source: </a:t>
            </a:r>
            <a:r>
              <a:rPr lang="ru-RU" altLang="en-US" sz="1200" dirty="0">
                <a:latin typeface="Arial"/>
                <a:cs typeface="Arial"/>
                <a:hlinkClick r:id="rId2"/>
              </a:rPr>
              <a:t>georgetownuniversity.com</a:t>
            </a:r>
            <a:r>
              <a:rPr lang="ru-RU" altLang="en-US" sz="1200" dirty="0">
                <a:latin typeface="Arial"/>
                <a:cs typeface="Arial"/>
              </a:rPr>
              <a:t> </a:t>
            </a:r>
            <a:endParaRPr lang="ru-RU" altLang="en-US" sz="1200" dirty="0">
              <a:latin typeface="Arial" panose="020B0604020202020204" pitchFamily="34" charset="0"/>
              <a:cs typeface="Arial"/>
            </a:endParaRPr>
          </a:p>
        </p:txBody>
      </p:sp>
      <p:sp>
        <p:nvSpPr>
          <p:cNvPr id="10245" name="Slide Number Placeholder 1">
            <a:extLst>
              <a:ext uri="{FF2B5EF4-FFF2-40B4-BE49-F238E27FC236}">
                <a16:creationId xmlns:a16="http://schemas.microsoft.com/office/drawing/2014/main" id="{C06D1A05-49BF-47F8-BF92-F227CC06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9008B3-9D58-45B6-855B-267391CA94CD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246" name="TextBox 6">
            <a:extLst>
              <a:ext uri="{FF2B5EF4-FFF2-40B4-BE49-F238E27FC236}">
                <a16:creationId xmlns:a16="http://schemas.microsoft.com/office/drawing/2014/main" id="{4E197AE2-98ED-485B-9497-D09BB3EB6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031" y="1115577"/>
            <a:ext cx="35052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3333FF"/>
                </a:solidFill>
                <a:latin typeface="Arial" panose="020B0604020202020204" pitchFamily="34" charset="0"/>
              </a:rPr>
              <a:t>7-10 main functions of this CIS:</a:t>
            </a:r>
          </a:p>
          <a:p>
            <a:pPr marL="285750" indent="-285750">
              <a:spcBef>
                <a:spcPct val="0"/>
              </a:spcBef>
              <a:buFont typeface="Arial"/>
              <a:buChar char="•"/>
            </a:pPr>
            <a:endParaRPr lang="en-US" altLang="en-US" sz="16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Identify patterns in academic outcomes based on student profiles</a:t>
            </a:r>
          </a:p>
          <a:p>
            <a:pPr marL="342900" indent="-342900">
              <a:spcBef>
                <a:spcPct val="0"/>
              </a:spcBef>
            </a:pP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Identification of common student academic trouble areas</a:t>
            </a:r>
            <a:endParaRPr lang="en-US" sz="1600">
              <a:cs typeface="Calibri" panose="020F0502020204030204" pitchFamily="34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Predict student outcomes or results based on patterns</a:t>
            </a:r>
          </a:p>
          <a:p>
            <a:pPr marL="342900" indent="-342900">
              <a:spcBef>
                <a:spcPct val="0"/>
              </a:spcBef>
            </a:pP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Predict possible future academic issues based on patterns</a:t>
            </a:r>
          </a:p>
          <a:p>
            <a:pPr marL="342900" indent="-342900">
              <a:spcBef>
                <a:spcPct val="0"/>
              </a:spcBef>
            </a:pP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Provide tools to assist in deciding where to allocate academic resources and how much should be allocated</a:t>
            </a:r>
          </a:p>
          <a:p>
            <a:pPr marL="342900" indent="-342900">
              <a:spcBef>
                <a:spcPct val="0"/>
              </a:spcBef>
            </a:pP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Provide advanced demographic statistics such as how the student actually performed compared to predicted performance</a:t>
            </a: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sz="1600" dirty="0">
              <a:solidFill>
                <a:srgbClr val="3333FF"/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sz="1600" dirty="0">
              <a:solidFill>
                <a:srgbClr val="3333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473EC91-6EF3-4A1C-A3A7-46C55D8CF74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3333FF"/>
                </a:solidFill>
                <a:latin typeface="Arial" panose="020B0604020202020204" pitchFamily="34" charset="0"/>
              </a:rPr>
              <a:t>Thank you!</a:t>
            </a:r>
          </a:p>
        </p:txBody>
      </p:sp>
      <p:sp>
        <p:nvSpPr>
          <p:cNvPr id="16387" name="Slide Number Placeholder 1">
            <a:extLst>
              <a:ext uri="{FF2B5EF4-FFF2-40B4-BE49-F238E27FC236}">
                <a16:creationId xmlns:a16="http://schemas.microsoft.com/office/drawing/2014/main" id="{90F08084-D176-483B-BE6F-A445A607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DAA8A2-6FF6-44E3-8EA8-94F4F14DA5A9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696</Words>
  <Application>Microsoft Office PowerPoint</Application>
  <PresentationFormat>On-screen Show (4:3)</PresentationFormat>
  <Paragraphs>99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Project Analysis Phase:  Analysis of 10 U.S. Top Systems in Academic Analytics  </vt:lpstr>
      <vt:lpstr>Sinclair Community College Academics Analytics System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AByerly</dc:creator>
  <cp:lastModifiedBy>Govind Swaroop</cp:lastModifiedBy>
  <cp:revision>410</cp:revision>
  <dcterms:created xsi:type="dcterms:W3CDTF">2013-11-30T15:40:24Z</dcterms:created>
  <dcterms:modified xsi:type="dcterms:W3CDTF">2020-10-27T03:30:00Z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5e2db6-eecf-4aa2-8fc3-174bf94bce19_Enabled">
    <vt:lpwstr>true</vt:lpwstr>
  </property>
  <property fmtid="{D5CDD505-2E9C-101B-9397-08002B2CF9AE}" pid="3" name="MSIP_Label_fb5e2db6-eecf-4aa2-8fc3-174bf94bce19_SetDate">
    <vt:lpwstr>2020-10-17T05:01:57Z</vt:lpwstr>
  </property>
  <property fmtid="{D5CDD505-2E9C-101B-9397-08002B2CF9AE}" pid="4" name="MSIP_Label_fb5e2db6-eecf-4aa2-8fc3-174bf94bce19_Method">
    <vt:lpwstr>Standard</vt:lpwstr>
  </property>
  <property fmtid="{D5CDD505-2E9C-101B-9397-08002B2CF9AE}" pid="5" name="MSIP_Label_fb5e2db6-eecf-4aa2-8fc3-174bf94bce19_Name">
    <vt:lpwstr>fb5e2db6-eecf-4aa2-8fc3-174bf94bce19</vt:lpwstr>
  </property>
  <property fmtid="{D5CDD505-2E9C-101B-9397-08002B2CF9AE}" pid="6" name="MSIP_Label_fb5e2db6-eecf-4aa2-8fc3-174bf94bce19_SiteId">
    <vt:lpwstr>ceb177bf-013b-49ab-8a9c-4abce32afc1e</vt:lpwstr>
  </property>
  <property fmtid="{D5CDD505-2E9C-101B-9397-08002B2CF9AE}" pid="7" name="MSIP_Label_fb5e2db6-eecf-4aa2-8fc3-174bf94bce19_ActionId">
    <vt:lpwstr>199a843f-eb0d-40c5-8801-000017c5c07d</vt:lpwstr>
  </property>
  <property fmtid="{D5CDD505-2E9C-101B-9397-08002B2CF9AE}" pid="8" name="MSIP_Label_fb5e2db6-eecf-4aa2-8fc3-174bf94bce19_ContentBits">
    <vt:lpwstr>2</vt:lpwstr>
  </property>
</Properties>
</file>