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312" r:id="rId3"/>
    <p:sldId id="311" r:id="rId4"/>
    <p:sldId id="310" r:id="rId5"/>
    <p:sldId id="309" r:id="rId6"/>
    <p:sldId id="277" r:id="rId7"/>
    <p:sldId id="278" r:id="rId8"/>
    <p:sldId id="302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82440"/>
    <a:srgbClr val="28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12A76-32A4-4022-8D78-AF551252D51F}" v="319" dt="2020-10-17T00:57:09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 autoAdjust="0"/>
    <p:restoredTop sz="94660"/>
  </p:normalViewPr>
  <p:slideViewPr>
    <p:cSldViewPr>
      <p:cViewPr varScale="1">
        <p:scale>
          <a:sx n="49" d="100"/>
          <a:sy n="49" d="100"/>
        </p:scale>
        <p:origin x="52" y="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5539297-4665-4F7B-836F-59A3B7F00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99D405F-37DB-49BB-9F3C-306DD3FB51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D56CB3-4F00-4F41-B7FD-BB2297E37803}" type="datetimeFigureOut">
              <a:rPr lang="ru-RU" altLang="en-US"/>
              <a:pPr>
                <a:defRPr/>
              </a:pPr>
              <a:t>16.10.2020</a:t>
            </a:fld>
            <a:endParaRPr lang="ru-RU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F2CFB5-DA14-4864-8B9D-45B411FE47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BB2126C-2D7E-4196-9209-2264A5A21B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noProof="0"/>
              <a:t>Click to edit Master text styles</a:t>
            </a:r>
          </a:p>
          <a:p>
            <a:pPr lvl="1"/>
            <a:r>
              <a:rPr lang="ru-RU" altLang="en-US" noProof="0"/>
              <a:t>Second level</a:t>
            </a:r>
          </a:p>
          <a:p>
            <a:pPr lvl="2"/>
            <a:r>
              <a:rPr lang="ru-RU" altLang="en-US" noProof="0"/>
              <a:t>Third level</a:t>
            </a:r>
          </a:p>
          <a:p>
            <a:pPr lvl="3"/>
            <a:r>
              <a:rPr lang="ru-RU" altLang="en-US" noProof="0"/>
              <a:t>Fourth level</a:t>
            </a:r>
          </a:p>
          <a:p>
            <a:pPr lvl="4"/>
            <a:r>
              <a:rPr lang="ru-RU" alt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0499ADB8-76FD-4E0E-8908-F2F06AE40F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58A5FC10-22F9-431D-B48F-172B07FE4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01D461-8042-4F34-BF29-9AC4ED5077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C45A-0959-4D01-BAF6-7F67350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9A066-2997-4FEC-94D7-A568837723D7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1F45-232C-432A-A1CE-404DB0A5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0CB4-75D8-4046-953C-D17D507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88B4-3E42-491E-A78C-571C1215C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6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C8A0-F4EE-4E6E-9F3D-AC5409EF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51F7-98B9-4063-B659-C0F178B4CCAE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B452-71B8-4CB9-B72E-2A302B0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6DE6-2E13-4CCA-BB30-DFEC9D7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BA931-5564-4FE6-BC96-12E74202C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629D-9577-4F48-8D73-BF36A3D2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3BE69-9125-4EDA-9DD8-C35317D4AFCE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7D78-EA67-455C-B3DA-1C8BE5E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F6BF-D0BE-4BB1-B460-CF359A8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428C-0029-401C-AED4-ADD9B574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3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4C3-31F7-41A8-A0C7-7C9AF419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39F2-02CC-40BB-BFE5-188B79108DC1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67AA-BBE5-4BEC-8E5D-4F41399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8F3D-A72A-417E-A1E8-6F29086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13945-85FD-4C21-87F7-B98595453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9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7DDB-89B5-4A1D-86BC-5439F8F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F80F2-A34A-42D0-87C3-DB9DFD10218A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F143-369E-4C9B-B72C-957D397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5684-B2D1-4364-8B31-0B549EFB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6882-1F7D-4163-8D70-1D3208C47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8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5D46C0-04D2-4C31-83A6-44536FF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BAF5-B4D2-4323-BB82-9D0F803B43A7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6BDB1-26B9-4C25-A98F-91FD7AAD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42D937-5B39-4A6D-8C0E-F68076D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9AF3-9C8D-4F4C-AAAE-AA9942643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28BCDF-A621-4C4C-B57C-ABB5EBC3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74FA-B912-4260-A91E-E3DE9AA07634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C1B4D2-C96B-49FA-931B-D3D9752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6B85CD-97EC-4B94-A539-D7131D3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FA87-9C79-4449-B2A4-2C7C804C9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5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8A652-84C2-41FE-B0A1-0DF8231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9D02-0492-4E8E-B173-AB5FB9FD2202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C8D962-7D17-4010-BC48-3609CC3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54F3D8-4612-4F87-A33E-B8DF0679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1F0A-84AB-455D-82E5-CF44484F4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D5CF54-E429-44D8-B3AE-AFA0AD08610D}"/>
              </a:ext>
            </a:extLst>
          </p:cNvPr>
          <p:cNvSpPr/>
          <p:nvPr userDrawn="1"/>
        </p:nvSpPr>
        <p:spPr>
          <a:xfrm>
            <a:off x="8382000" y="76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DBF7B9-8D40-4AAD-9411-487F8513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F2A9-8B71-43F5-A501-4221F14C1CB5}" type="datetime1">
              <a:rPr lang="en-US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3DC521-B313-40DC-B86C-C6D05CDA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69D4E0-0BA6-46DA-A822-C149C80A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228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8132BB3C-42E1-467A-BA15-3E1651F39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8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8305B-2743-4E22-8C17-98F3BD9D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5715-9197-43A1-A8C8-EA609EA453CD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B9CD-5F78-4E5D-A7EC-4098E92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F7B145-CEAB-41DD-9293-3D0FE33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B138-B883-4F9C-B346-1B1BA5988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2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29F498-F058-47AB-BA6F-C8C59121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7A5AB-FDD5-40F7-BAC4-38C16961E080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698CE8-4371-484A-A3D6-1941C06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2533E3-D72A-4F7D-A57A-D1EAE30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DA93-0126-4BF7-8886-93AB78F71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13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967311F-79F9-4A2E-BF9F-952E94E5DA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A4C1E6-AECB-4A64-8ECC-B9DCF1E85A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685B-EF58-4231-8B29-5D230E1B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8240ED-8F98-4302-8893-4F521A49F8F5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9354-35BE-4908-BDBE-7BF0AB8C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D383-795E-424C-A450-4BB1DE4D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920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>
                <a:solidFill>
                  <a:srgbClr val="3333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5CC899-D712-4582-B8E1-2E8EEB98C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clair.ed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icanalytics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>
            <a:extLst>
              <a:ext uri="{FF2B5EF4-FFF2-40B4-BE49-F238E27FC236}">
                <a16:creationId xmlns:a16="http://schemas.microsoft.com/office/drawing/2014/main" id="{8B72A6E2-A4B4-4C03-8E24-83D3D22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2619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37F6D-9154-4D63-BD01-C0D6979764F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79C7B073-8F18-4610-9D66-70D2B24329D1}"/>
              </a:ext>
            </a:extLst>
          </p:cNvPr>
          <p:cNvSpPr txBox="1">
            <a:spLocks/>
          </p:cNvSpPr>
          <p:nvPr/>
        </p:nvSpPr>
        <p:spPr bwMode="auto">
          <a:xfrm>
            <a:off x="609600" y="627063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CIS 475 Course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Course Project Team  # ___________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Step 0.1. Report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Team members: Suraj Swaroop (475)</a:t>
            </a:r>
            <a:b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			      Terrence Pledger (11)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AA4A1B71-A7D1-4C14-B41D-4106EAB7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6F5CE-D31C-4674-BDA7-BEF1A90C18C1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7DFFCE3-8F45-4899-BFBB-163FA82D856E}"/>
              </a:ext>
            </a:extLst>
          </p:cNvPr>
          <p:cNvSpPr txBox="1">
            <a:spLocks/>
          </p:cNvSpPr>
          <p:nvPr/>
        </p:nvSpPr>
        <p:spPr bwMode="auto">
          <a:xfrm>
            <a:off x="609600" y="685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Type of Selected Client (company, organization) and 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E9EED6-6FD8-4FED-9688-636D2967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32025"/>
            <a:ext cx="7772400" cy="7510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on selected client (company, organization</a:t>
            </a:r>
            <a:r>
              <a:rPr lang="en-US" altLang="en-US" sz="1600" dirty="0"/>
              <a:t>):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Sinclair Community College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Dayton, Ohio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hlinkClick r:id="rId2"/>
              </a:rPr>
              <a:t>https://www.sinclair.edu/</a:t>
            </a: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Client’s Main Business Functions (at least 10):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Profit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Commitment to affordable services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Educating individuals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Athletic training (Baseball, Football, Track,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Research and Development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to encourage pursuit of education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for wellbeing of students and staff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Improve student retention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Sponsored Research (grants, contract,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Business Expansion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  <a:endParaRPr lang="en-US" altLang="en-US" sz="1600" dirty="0"/>
          </a:p>
          <a:p>
            <a:pPr eaLnBrk="1" hangingPunct="1">
              <a:defRPr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3DD8CCB3-10FB-415C-97AA-C1F607B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05FC9-1A7B-43DA-8744-38BF76D71F50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6E0FF610-F371-4904-9ED6-8EF39908D013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10 Identified CIS systems to support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0EB3D2-8235-4D6E-B60F-279FA404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4038"/>
            <a:ext cx="7772400" cy="5016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about identified CIS systems:</a:t>
            </a:r>
            <a:endParaRPr lang="en-US" altLang="en-US" sz="1600" dirty="0"/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1: Academic Analysis – This system can help the university make decisions based on their various academic statistics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2: Student and Faculty Database – These databases keep track of enrolled students and the professors in order to show grades, schedules, etc.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3: Class Database – The class database stores the various classes to display them in an organized fashion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4: Payroll CIS – System to organize and manage payments to the different staff members or students that work on campus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5: Large Scale Website– Website to promote the university and increase engagement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6: ERP System – System for tracking and managing university resources or supplies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7: HR System – A system specifically for maintaining staff information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8: Learning Management System – System for students to interact with university functions (signing up for classes, looking at grades, etc.)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9: Online Library – System for students to view available university books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10: B2B System – System to expedite business transactions for university supplies/resources (such as library books)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18308DFB-BE63-4B56-A7EB-2EAE4DD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280A-88D1-4AAE-BA37-741CAFAD846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88C8C31C-71DA-4E62-A85C-C863D20D0DA9}"/>
              </a:ext>
            </a:extLst>
          </p:cNvPr>
          <p:cNvSpPr txBox="1">
            <a:spLocks/>
          </p:cNvSpPr>
          <p:nvPr/>
        </p:nvSpPr>
        <p:spPr bwMode="auto">
          <a:xfrm>
            <a:off x="590550" y="533400"/>
            <a:ext cx="80010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Selected type of CIS system (XYZ domain)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for further in-depth analysis, design and development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3D0CF6D-286A-49C8-9751-825B69E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676400"/>
            <a:ext cx="7772400" cy="5508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a justification of your selection of one CIS system for in-depth analysis, design and development: 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(A hint: this selected one CIS must be from lists of Advanced, Regular or Traditional CIS systems – see CP assignment).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It is interesting to view the different factors that would go into making decisions based off of academic statistics in a university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2. What kind of tangible and intangible benefits will be provided </a:t>
            </a:r>
            <a:r>
              <a:rPr lang="en-US" altLang="en-US" sz="1600" dirty="0">
                <a:solidFill>
                  <a:srgbClr val="FF0000"/>
                </a:solidFill>
              </a:rPr>
              <a:t>by that selected CIS for your clien</a:t>
            </a:r>
            <a:r>
              <a:rPr lang="en-US" altLang="en-US" sz="1600" dirty="0">
                <a:solidFill>
                  <a:srgbClr val="3333FF"/>
                </a:solidFill>
              </a:rPr>
              <a:t>t?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Tangible Benefits: 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academic success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retention rates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 in overall profit</a:t>
            </a:r>
          </a:p>
          <a:p>
            <a:pPr>
              <a:defRPr/>
            </a:pPr>
            <a:endParaRPr lang="en-US" altLang="en-US" sz="1600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Intangible Benefits: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Better student morale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Informed decision making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More demographics and statistics for the university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B2B0238-5A1B-45DD-BB3C-453F906C0F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3333FF"/>
                </a:solidFill>
                <a:latin typeface="Arial" panose="020B0604020202020204" pitchFamily="34" charset="0"/>
              </a:rPr>
              <a:t>(If needed, add here the additional slides to increase quality of your course project outcomes)</a:t>
            </a:r>
          </a:p>
        </p:txBody>
      </p:sp>
      <p:sp>
        <p:nvSpPr>
          <p:cNvPr id="8195" name="Slide Number Placeholder 1">
            <a:extLst>
              <a:ext uri="{FF2B5EF4-FFF2-40B4-BE49-F238E27FC236}">
                <a16:creationId xmlns:a16="http://schemas.microsoft.com/office/drawing/2014/main" id="{E5C14F13-D1A2-4220-90E6-188A4FE3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75CB4-E431-45C9-A13B-4BC687567F5E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EF2B99-34F5-4D66-B521-6A47D2E35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hlink"/>
                </a:solidFill>
                <a:latin typeface="Arial"/>
                <a:cs typeface="Arial"/>
              </a:rPr>
              <a:t>Project Analysis Phase: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/>
                <a:cs typeface="Arial"/>
              </a:rPr>
              <a:t>Analysis of 10 U.S. Top Systems in Academic Analytics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endParaRPr lang="en-US" altLang="en-US" sz="1400" b="1">
              <a:solidFill>
                <a:schemeClr val="hlink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9220" name="Text Box 7">
            <a:extLst>
              <a:ext uri="{FF2B5EF4-FFF2-40B4-BE49-F238E27FC236}">
                <a16:creationId xmlns:a16="http://schemas.microsoft.com/office/drawing/2014/main" id="{0EC992ED-1B5B-4FDE-A466-902919977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3246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F360F1BC-819F-489E-AD07-F0B4C5B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39BD6F-E7ED-428F-8FAE-796402886045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E560367A-542C-4F95-8E09-D9F37869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986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7-10 main functions of this CIS: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1) AcademicAnalytics.com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2) Baylor University Benchmarking System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3) ECU (East Carolina University) Data Portal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4) DataDoubles.org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5) OklahomaAnalytics.com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6) TheTableau.com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7) HivePacific.com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8) Insight-centre.org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9) Reedtech.com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10) Thoughtspot.com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BAA8B25-495B-4F63-8D21-C07C6CEF66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hlink"/>
                </a:solidFill>
                <a:latin typeface="Arial"/>
                <a:cs typeface="Arial"/>
              </a:rPr>
              <a:t>AcaedmicAnalytics.com in domain:  Academic Analytics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368539-3CBE-4299-82A9-B993886D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3246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Source: </a:t>
            </a:r>
            <a:r>
              <a:rPr lang="ru-RU" altLang="en-US" sz="1200" dirty="0">
                <a:latin typeface="Arial"/>
                <a:cs typeface="Arial"/>
                <a:hlinkClick r:id="rId3"/>
              </a:rPr>
              <a:t>AcademicAnalytics.com</a:t>
            </a:r>
            <a:r>
              <a:rPr lang="ru-RU" altLang="en-US" sz="1200" dirty="0">
                <a:latin typeface="Arial"/>
                <a:cs typeface="Arial"/>
              </a:rPr>
              <a:t> </a:t>
            </a: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4DD060BC-E05D-4B43-86B7-45E523963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03325"/>
          <a:ext cx="46482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Bitmap Image" r:id="rId4" imgW="6416596" imgH="6774767" progId="Paint.Picture">
                  <p:embed/>
                </p:oleObj>
              </mc:Choice>
              <mc:Fallback>
                <p:oleObj name="Bitmap Image" r:id="rId4" imgW="6416596" imgH="6774767" progId="Paint.Picture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4DD060BC-E05D-4B43-86B7-45E523963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03325"/>
                        <a:ext cx="4648200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Slide Number Placeholder 1">
            <a:extLst>
              <a:ext uri="{FF2B5EF4-FFF2-40B4-BE49-F238E27FC236}">
                <a16:creationId xmlns:a16="http://schemas.microsoft.com/office/drawing/2014/main" id="{C06D1A05-49BF-47F8-BF92-F227CC0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008B3-9D58-45B6-855B-267391CA94CD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Box 6">
            <a:extLst>
              <a:ext uri="{FF2B5EF4-FFF2-40B4-BE49-F238E27FC236}">
                <a16:creationId xmlns:a16="http://schemas.microsoft.com/office/drawing/2014/main" id="{4E197AE2-98ED-485B-9497-D09BB3E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3325"/>
            <a:ext cx="35052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7-10 main functions of this CIS: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1)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2)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473EC91-6EF3-4A1C-A3A7-46C55D8CF7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3333FF"/>
                </a:solidFill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90F08084-D176-483B-BE6F-A445A607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AA8A2-6FF6-44E3-8EA8-94F4F14DA5A9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1073</Words>
  <Application>Microsoft Office PowerPoint</Application>
  <PresentationFormat>On-screen Show (4:3)</PresentationFormat>
  <Paragraphs>170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(If needed, add here the additional slides to increase quality of your course project outcomes)</vt:lpstr>
      <vt:lpstr>Project Analysis Phase:  Analysis of 10 U.S. Top Systems in Academic Analytics  </vt:lpstr>
      <vt:lpstr>AcaedmicAnalytics.com in domain:  Academic Analytics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AByerly</dc:creator>
  <cp:lastModifiedBy>suraj</cp:lastModifiedBy>
  <cp:revision>162</cp:revision>
  <dcterms:created xsi:type="dcterms:W3CDTF">2013-11-30T15:40:24Z</dcterms:created>
  <dcterms:modified xsi:type="dcterms:W3CDTF">2020-10-17T00:57:22Z</dcterms:modified>
</cp:coreProperties>
</file>