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12"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9" r:id="rId13"/>
    <p:sldId id="270" r:id="rId14"/>
    <p:sldId id="271" r:id="rId15"/>
    <p:sldId id="273" r:id="rId16"/>
    <p:sldId id="275" r:id="rId17"/>
    <p:sldId id="274" r:id="rId18"/>
    <p:sldId id="276" r:id="rId19"/>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83"/>
  </p:normalViewPr>
  <p:slideViewPr>
    <p:cSldViewPr snapToGrid="0" snapToObjects="1">
      <p:cViewPr varScale="1">
        <p:scale>
          <a:sx n="52" d="100"/>
          <a:sy n="52" d="100"/>
        </p:scale>
        <p:origin x="136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C39D051-DB48-D945-8FCA-B54E06EC6697}" type="datetimeFigureOut">
              <a:rPr lang="en-US" smtClean="0"/>
              <a:t>4/10/2017</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612091FE-DE4C-3A40-9521-6CF3F7020F88}" type="slidenum">
              <a:rPr lang="en-US" smtClean="0"/>
              <a:t>‹#›</a:t>
            </a:fld>
            <a:endParaRPr lang="en-US"/>
          </a:p>
        </p:txBody>
      </p:sp>
    </p:spTree>
    <p:extLst>
      <p:ext uri="{BB962C8B-B14F-4D97-AF65-F5344CB8AC3E}">
        <p14:creationId xmlns:p14="http://schemas.microsoft.com/office/powerpoint/2010/main" val="2119039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pic>
        <p:nvPicPr>
          <p:cNvPr id="34" name="Picture 33"/>
          <p:cNvPicPr/>
          <p:nvPr/>
        </p:nvPicPr>
        <p:blipFill>
          <a:blip r:embed="rId2"/>
          <a:stretch/>
        </p:blipFill>
        <p:spPr>
          <a:xfrm>
            <a:off x="2079000" y="1604520"/>
            <a:ext cx="4984920" cy="3977280"/>
          </a:xfrm>
          <a:prstGeom prst="rect">
            <a:avLst/>
          </a:prstGeom>
          <a:ln>
            <a:noFill/>
          </a:ln>
        </p:spPr>
      </p:pic>
      <p:pic>
        <p:nvPicPr>
          <p:cNvPr id="35" name="Picture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48A87A34-81AB-432B-8DAE-1953F412C126}" type="datetimeFigureOut">
              <a:rPr lang="en-US" smtClean="0"/>
              <a:t>4/10/2017</a:t>
            </a:fld>
            <a:endParaRPr lang="en-US" dirty="0"/>
          </a:p>
        </p:txBody>
      </p:sp>
      <p:sp>
        <p:nvSpPr>
          <p:cNvPr id="5" name="Footer Placeholder 4"/>
          <p:cNvSpPr>
            <a:spLocks noGrp="1"/>
          </p:cNvSpPr>
          <p:nvPr>
            <p:ph type="ftr" sz="quarter" idx="11"/>
          </p:nvPr>
        </p:nvSpPr>
        <p:spPr>
          <a:xfrm>
            <a:off x="914400" y="4323846"/>
            <a:ext cx="4880610" cy="365125"/>
          </a:xfrm>
        </p:spPr>
        <p:txBody>
          <a:bodyPr/>
          <a:lstStyle/>
          <a:p>
            <a:endParaRPr lang="en-US" dirty="0"/>
          </a:p>
        </p:txBody>
      </p:sp>
      <p:sp>
        <p:nvSpPr>
          <p:cNvPr id="6" name="Slide Number Placeholder 5"/>
          <p:cNvSpPr>
            <a:spLocks noGrp="1"/>
          </p:cNvSpPr>
          <p:nvPr>
            <p:ph type="sldNum" sz="quarter" idx="12"/>
          </p:nvPr>
        </p:nvSpPr>
        <p:spPr>
          <a:xfrm>
            <a:off x="6057900" y="1430867"/>
            <a:ext cx="2171700" cy="365125"/>
          </a:xfrm>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smtClean="0"/>
              <a:pPr/>
              <a:t>4/10/2017</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3" cy="365125"/>
          </a:xfrm>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9FFFB4-400D-1240-AB24-6F86C96D4DFB}" type="datetimeFigureOut">
              <a:rPr lang="en-US" smtClean="0"/>
              <a:t>4/10/2017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E28077EF-3DB9-4852-A8C8-9AA18A70A9F8}" type="datetimeFigureOut">
              <a:rPr lang="en-US" smtClean="0"/>
              <a:t>4/10/2017</a:t>
            </a:fld>
            <a:endParaRPr lang="en-US" dirty="0"/>
          </a:p>
        </p:txBody>
      </p:sp>
      <p:sp>
        <p:nvSpPr>
          <p:cNvPr id="6" name="Footer Placeholder 5"/>
          <p:cNvSpPr>
            <a:spLocks noGrp="1"/>
          </p:cNvSpPr>
          <p:nvPr>
            <p:ph type="ftr" sz="quarter" idx="11"/>
          </p:nvPr>
        </p:nvSpPr>
        <p:spPr>
          <a:xfrm>
            <a:off x="594360" y="381001"/>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4FAB73BC-B049-4115-A692-8D63A059BFB8}"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E28077EF-3DB9-4852-A8C8-9AA18A70A9F8}" type="datetimeFigureOut">
              <a:rPr lang="en-US" smtClean="0"/>
              <a:t>4/10/2017</a:t>
            </a:fld>
            <a:endParaRPr lang="en-US" dirty="0"/>
          </a:p>
        </p:txBody>
      </p:sp>
      <p:sp>
        <p:nvSpPr>
          <p:cNvPr id="6" name="Footer Placeholder 5"/>
          <p:cNvSpPr>
            <a:spLocks noGrp="1"/>
          </p:cNvSpPr>
          <p:nvPr>
            <p:ph type="ftr" sz="quarter" idx="11"/>
          </p:nvPr>
        </p:nvSpPr>
        <p:spPr>
          <a:xfrm>
            <a:off x="594360" y="379438"/>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4FAB73BC-B049-4115-A692-8D63A059BFB8}" type="slidenum">
              <a:rPr lang="en-US" smtClean="0"/>
              <a:pPr/>
              <a:t>‹#›</a:t>
            </a:fld>
            <a:endParaRPr lang="en-US"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E28077EF-3DB9-4852-A8C8-9AA18A70A9F8}" type="datetimeFigureOut">
              <a:rPr lang="en-US" smtClean="0"/>
              <a:t>4/10/2017</a:t>
            </a:fld>
            <a:endParaRPr lang="en-US" dirty="0"/>
          </a:p>
        </p:txBody>
      </p:sp>
      <p:sp>
        <p:nvSpPr>
          <p:cNvPr id="6" name="Footer Placeholder 5"/>
          <p:cNvSpPr>
            <a:spLocks noGrp="1"/>
          </p:cNvSpPr>
          <p:nvPr>
            <p:ph type="ftr" sz="quarter" idx="11"/>
          </p:nvPr>
        </p:nvSpPr>
        <p:spPr>
          <a:xfrm>
            <a:off x="594360" y="378884"/>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4FAB73BC-B049-4115-A692-8D63A059BFB8}"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9FFFB4-400D-1240-AB24-6F86C96D4DFB}" type="datetimeFigureOut">
              <a:rPr lang="en-US" smtClean="0"/>
              <a:t>4/10/2017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9FFFB4-400D-1240-AB24-6F86C96D4DFB}" type="datetimeFigureOut">
              <a:rPr lang="en-US" smtClean="0"/>
              <a:t>4/10/2017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smtClean="0"/>
              <a:pPr/>
              <a:t>4/10/2017</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4" cy="365125"/>
          </a:xfrm>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CA" sz="4400" b="0" strike="noStrike" spc="-1">
                <a:solidFill>
                  <a:srgbClr val="FFFFFF"/>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FFFFFF"/>
              </a:buClr>
              <a:buSzPct val="45000"/>
              <a:buFont typeface="Wingdings" charset="2"/>
              <a:buChar char=""/>
            </a:pPr>
            <a:r>
              <a:rPr lang="en-CA" sz="3200" b="0" strike="noStrike" spc="-1">
                <a:solidFill>
                  <a:srgbClr val="FFFFFF"/>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CA" sz="2800" b="0" strike="noStrike" spc="-1">
                <a:solidFill>
                  <a:srgbClr val="FFFFFF"/>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CA" sz="2400" b="0" strike="noStrike" spc="-1">
                <a:solidFill>
                  <a:srgbClr val="FFFFFF"/>
                </a:solidFill>
                <a:uFill>
                  <a:solidFill>
                    <a:srgbClr val="FFFFFF"/>
                  </a:solidFill>
                </a:uFill>
                <a:latin typeface="Arial"/>
              </a:rPr>
              <a:t>Third Outline Level</a:t>
            </a:r>
          </a:p>
          <a:p>
            <a:pPr marL="1728000" lvl="3" indent="-216000">
              <a:buClr>
                <a:srgbClr val="FFFFFF"/>
              </a:buClr>
              <a:buSzPct val="75000"/>
              <a:buFont typeface="Symbol" charset="2"/>
              <a:buChar char=""/>
            </a:pPr>
            <a:r>
              <a:rPr lang="en-CA" sz="2000" b="0" strike="noStrike" spc="-1">
                <a:solidFill>
                  <a:srgbClr val="FFFFFF"/>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Fifth Outline Level</a:t>
            </a:r>
          </a:p>
          <a:p>
            <a:pPr marL="2592000" lvl="5"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Sixth Outline Level</a:t>
            </a:r>
          </a:p>
          <a:p>
            <a:pPr marL="3024000" lvl="6"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4/10/2017</a:t>
            </a:fld>
            <a:endParaRPr lang="en-US" dirty="0"/>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356897742"/>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685800" y="2130480"/>
            <a:ext cx="7769160" cy="146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LazerBlast</a:t>
            </a:r>
            <a:endParaRPr lang="en-CA" sz="1800" b="0" strike="noStrike" spc="-1">
              <a:solidFill>
                <a:srgbClr val="FFFFFF"/>
              </a:solidFill>
              <a:uFill>
                <a:solidFill>
                  <a:srgbClr val="FFFFFF"/>
                </a:solidFill>
              </a:uFill>
              <a:latin typeface="Arial"/>
            </a:endParaRPr>
          </a:p>
        </p:txBody>
      </p:sp>
      <p:sp>
        <p:nvSpPr>
          <p:cNvPr id="73" name="CustomShape 2"/>
          <p:cNvSpPr/>
          <p:nvPr/>
        </p:nvSpPr>
        <p:spPr>
          <a:xfrm>
            <a:off x="1371600" y="3886200"/>
            <a:ext cx="6397560" cy="17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CA" sz="3200" b="0" strike="noStrike" spc="-1">
                <a:solidFill>
                  <a:srgbClr val="FFFFFF"/>
                </a:solidFill>
                <a:uFill>
                  <a:solidFill>
                    <a:srgbClr val="FFFFFF"/>
                  </a:solidFill>
                </a:uFill>
                <a:latin typeface="Calibri"/>
                <a:ea typeface="DejaVu Sans"/>
              </a:rPr>
              <a:t>An Improvement on Pylaga</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spc="-1" dirty="0">
                <a:solidFill>
                  <a:srgbClr val="FFFFFF"/>
                </a:solidFill>
                <a:uFill>
                  <a:solidFill>
                    <a:srgbClr val="FFFFFF"/>
                  </a:solidFill>
                </a:uFill>
                <a:latin typeface="Calibri"/>
              </a:rPr>
              <a:t>Sprites</a:t>
            </a:r>
            <a:endParaRPr lang="en-CA" sz="1800" b="0" strike="noStrike" spc="-1" dirty="0">
              <a:solidFill>
                <a:srgbClr val="FFFFFF"/>
              </a:solidFill>
              <a:uFill>
                <a:solidFill>
                  <a:srgbClr val="FFFFFF"/>
                </a:solidFill>
              </a:uFill>
              <a:latin typeface="Arial"/>
            </a:endParaRPr>
          </a:p>
        </p:txBody>
      </p:sp>
      <p:sp>
        <p:nvSpPr>
          <p:cNvPr id="91"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
        <p:nvSpPr>
          <p:cNvPr id="4" name="CustomShape 2"/>
          <p:cNvSpPr/>
          <p:nvPr/>
        </p:nvSpPr>
        <p:spPr>
          <a:xfrm>
            <a:off x="609600" y="17526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a:rPr>
              <a:t>Player and enemy sprites designed to be easily distinguishable</a:t>
            </a:r>
            <a:endParaRPr lang="en-CA" sz="1800" b="0" strike="noStrike" spc="-1" dirty="0">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Enemy sprites in 3 different colors</a:t>
            </a:r>
            <a:endParaRPr lang="en-CA" sz="1800" b="0" strike="noStrike" spc="-1" dirty="0">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a:rPr>
              <a:t>Multiple types for future development of enemy types.</a:t>
            </a:r>
            <a:endParaRPr lang="en-CA"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dirty="0">
                <a:solidFill>
                  <a:srgbClr val="FFFFFF"/>
                </a:solidFill>
                <a:uFill>
                  <a:solidFill>
                    <a:srgbClr val="FFFFFF"/>
                  </a:solidFill>
                </a:uFill>
                <a:latin typeface="Calibri"/>
                <a:ea typeface="DejaVu Sans"/>
              </a:rPr>
              <a:t>Menu</a:t>
            </a:r>
            <a:endParaRPr lang="en-CA" sz="1800" b="0" strike="noStrike" spc="-1" dirty="0">
              <a:solidFill>
                <a:srgbClr val="FFFFFF"/>
              </a:solidFill>
              <a:uFill>
                <a:solidFill>
                  <a:srgbClr val="FFFFFF"/>
                </a:solidFill>
              </a:uFill>
              <a:latin typeface="Arial"/>
            </a:endParaRPr>
          </a:p>
        </p:txBody>
      </p:sp>
      <p:sp>
        <p:nvSpPr>
          <p:cNvPr id="99"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
        <p:nvSpPr>
          <p:cNvPr id="4" name="CustomShape 2"/>
          <p:cNvSpPr/>
          <p:nvPr/>
        </p:nvSpPr>
        <p:spPr>
          <a:xfrm>
            <a:off x="609600" y="17526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a:rPr>
              <a:t>The menu was implemented as part of the scenes subsections.</a:t>
            </a:r>
            <a:endParaRPr lang="en-CA" spc="-1" dirty="0">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panose="020F0502020204030204" pitchFamily="34" charset="0"/>
              </a:rPr>
              <a:t>Two menus were implemented for the sake of the game: the main menu to start the game as well as a high score menu.</a:t>
            </a: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panose="020F0502020204030204" pitchFamily="34" charset="0"/>
              </a:rPr>
              <a:t>When a game ends, it returns the player to the main menu with altered options to start the game again should they choose to do so.</a:t>
            </a:r>
          </a:p>
          <a:p>
            <a:pPr marL="432000" indent="-321120">
              <a:lnSpc>
                <a:spcPct val="100000"/>
              </a:lnSpc>
              <a:buClr>
                <a:srgbClr val="FFFFFF"/>
              </a:buClr>
              <a:buSzPct val="45000"/>
              <a:buFont typeface="Wingdings" charset="2"/>
              <a:buChar char=""/>
            </a:pPr>
            <a:endParaRPr lang="en-CA" sz="3200" spc="-1" dirty="0">
              <a:solidFill>
                <a:srgbClr val="FFFFFF"/>
              </a:solidFill>
              <a:uFill>
                <a:solidFill>
                  <a:srgbClr val="FFFFFF"/>
                </a:solidFill>
              </a:uFill>
              <a:latin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101"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
        <p:nvSpPr>
          <p:cNvPr id="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dirty="0">
                <a:solidFill>
                  <a:srgbClr val="FFFFFF"/>
                </a:solidFill>
                <a:uFill>
                  <a:solidFill>
                    <a:srgbClr val="FFFFFF"/>
                  </a:solidFill>
                </a:uFill>
                <a:latin typeface="Calibri"/>
                <a:ea typeface="DejaVu Sans"/>
              </a:rPr>
              <a:t>Menu (Continued)</a:t>
            </a:r>
            <a:endParaRPr lang="en-CA" sz="1800" b="0" strike="noStrike" spc="-1" dirty="0">
              <a:solidFill>
                <a:srgbClr val="FFFFFF"/>
              </a:solidFill>
              <a:uFill>
                <a:solidFill>
                  <a:srgbClr val="FFFFFF"/>
                </a:solidFill>
              </a:uFill>
              <a:latin typeface="Arial"/>
            </a:endParaRPr>
          </a:p>
        </p:txBody>
      </p:sp>
      <p:sp>
        <p:nvSpPr>
          <p:cNvPr id="5" name="CustomShape 2"/>
          <p:cNvSpPr/>
          <p:nvPr/>
        </p:nvSpPr>
        <p:spPr>
          <a:xfrm>
            <a:off x="609600" y="159218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buClr>
                <a:srgbClr val="FFFFFF"/>
              </a:buClr>
              <a:buSzPct val="45000"/>
              <a:buFont typeface="Wingdings" charset="2"/>
              <a:buChar char=""/>
            </a:pPr>
            <a:r>
              <a:rPr lang="en-CA" sz="3200" spc="-1" dirty="0">
                <a:solidFill>
                  <a:srgbClr val="FFFFFF"/>
                </a:solidFill>
                <a:uFill>
                  <a:solidFill>
                    <a:srgbClr val="FFFFFF"/>
                  </a:solidFill>
                </a:uFill>
                <a:latin typeface="Calibri" panose="020F0502020204030204" pitchFamily="34" charset="0"/>
              </a:rPr>
              <a:t>Though it is not a very complicated scene, multiple menus can be created fairly easily through use of the settings file.</a:t>
            </a:r>
            <a:endParaRPr lang="en-CA" sz="3200" spc="-1" dirty="0">
              <a:solidFill>
                <a:srgbClr val="FFFFFF"/>
              </a:solidFill>
              <a:uFill>
                <a:solidFill>
                  <a:srgbClr val="FFFFFF"/>
                </a:solidFill>
              </a:uFill>
              <a:latin typeface="Calibri"/>
            </a:endParaRP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a:rPr>
              <a:t>To create a new menu list, all that needs to be done is to input a list of options into the settings file.</a:t>
            </a: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a:rPr>
              <a:t>Locations of items on the menu within the list are determined through a calculation to determine center screen and then stacked on top of one another.</a:t>
            </a:r>
            <a:endParaRPr lang="en-CA" sz="3200" spc="-1" dirty="0">
              <a:solidFill>
                <a:srgbClr val="FFFFFF"/>
              </a:solidFill>
              <a:uFill>
                <a:solidFill>
                  <a:srgbClr val="FFFFFF"/>
                </a:solidFill>
              </a:uFill>
              <a:latin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103"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
        <p:nvSpPr>
          <p:cNvPr id="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dirty="0">
                <a:solidFill>
                  <a:srgbClr val="FFFFFF"/>
                </a:solidFill>
                <a:uFill>
                  <a:solidFill>
                    <a:srgbClr val="FFFFFF"/>
                  </a:solidFill>
                </a:uFill>
                <a:latin typeface="Calibri"/>
                <a:ea typeface="DejaVu Sans"/>
              </a:rPr>
              <a:t>Rendering</a:t>
            </a:r>
            <a:endParaRPr lang="en-CA" sz="1800" b="0" strike="noStrike" spc="-1" dirty="0">
              <a:solidFill>
                <a:srgbClr val="FFFFFF"/>
              </a:solidFill>
              <a:uFill>
                <a:solidFill>
                  <a:srgbClr val="FFFFFF"/>
                </a:solidFill>
              </a:uFill>
              <a:latin typeface="Arial"/>
            </a:endParaRPr>
          </a:p>
        </p:txBody>
      </p:sp>
      <p:sp>
        <p:nvSpPr>
          <p:cNvPr id="6" name="CustomShape 2"/>
          <p:cNvSpPr/>
          <p:nvPr/>
        </p:nvSpPr>
        <p:spPr>
          <a:xfrm>
            <a:off x="609600" y="17526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panose="020F0502020204030204" pitchFamily="34" charset="0"/>
              </a:rPr>
              <a:t>Rendering is done in </a:t>
            </a:r>
            <a:r>
              <a:rPr lang="en-CA" sz="3200" spc="-1" dirty="0" err="1">
                <a:solidFill>
                  <a:srgbClr val="FFFFFF"/>
                </a:solidFill>
                <a:uFill>
                  <a:solidFill>
                    <a:srgbClr val="FFFFFF"/>
                  </a:solidFill>
                </a:uFill>
                <a:latin typeface="Calibri" panose="020F0502020204030204" pitchFamily="34" charset="0"/>
              </a:rPr>
              <a:t>Lazer</a:t>
            </a:r>
            <a:r>
              <a:rPr lang="en-CA" sz="3200" spc="-1" dirty="0">
                <a:solidFill>
                  <a:srgbClr val="FFFFFF"/>
                </a:solidFill>
                <a:uFill>
                  <a:solidFill>
                    <a:srgbClr val="FFFFFF"/>
                  </a:solidFill>
                </a:uFill>
                <a:latin typeface="Calibri" panose="020F0502020204030204" pitchFamily="34" charset="0"/>
              </a:rPr>
              <a:t> Blast by making use of the </a:t>
            </a:r>
            <a:r>
              <a:rPr lang="en-CA" sz="3200" spc="-1" dirty="0" err="1">
                <a:solidFill>
                  <a:srgbClr val="FFFFFF"/>
                </a:solidFill>
                <a:uFill>
                  <a:solidFill>
                    <a:srgbClr val="FFFFFF"/>
                  </a:solidFill>
                </a:uFill>
                <a:latin typeface="Calibri" panose="020F0502020204030204" pitchFamily="34" charset="0"/>
              </a:rPr>
              <a:t>Blit</a:t>
            </a:r>
            <a:r>
              <a:rPr lang="en-CA" sz="3200" spc="-1" dirty="0">
                <a:solidFill>
                  <a:srgbClr val="FFFFFF"/>
                </a:solidFill>
                <a:uFill>
                  <a:solidFill>
                    <a:srgbClr val="FFFFFF"/>
                  </a:solidFill>
                </a:uFill>
                <a:latin typeface="Calibri" panose="020F0502020204030204" pitchFamily="34" charset="0"/>
              </a:rPr>
              <a:t> and Draw functions in </a:t>
            </a:r>
            <a:r>
              <a:rPr lang="en-CA" sz="3200" spc="-1" dirty="0" err="1">
                <a:solidFill>
                  <a:srgbClr val="FFFFFF"/>
                </a:solidFill>
                <a:uFill>
                  <a:solidFill>
                    <a:srgbClr val="FFFFFF"/>
                  </a:solidFill>
                </a:uFill>
                <a:latin typeface="Calibri" panose="020F0502020204030204" pitchFamily="34" charset="0"/>
              </a:rPr>
              <a:t>Pygame</a:t>
            </a:r>
            <a:r>
              <a:rPr lang="en-CA" sz="3200" spc="-1" dirty="0">
                <a:solidFill>
                  <a:srgbClr val="FFFFFF"/>
                </a:solidFill>
                <a:uFill>
                  <a:solidFill>
                    <a:srgbClr val="FFFFFF"/>
                  </a:solidFill>
                </a:uFill>
                <a:latin typeface="Calibri" panose="020F0502020204030204" pitchFamily="34" charset="0"/>
              </a:rPr>
              <a:t>.</a:t>
            </a: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panose="020F0502020204030204" pitchFamily="34" charset="0"/>
              </a:rPr>
              <a:t>Though similar, Draw is mainly basic shapes whereas </a:t>
            </a:r>
            <a:r>
              <a:rPr lang="en-CA" sz="3200" spc="-1" dirty="0" err="1">
                <a:solidFill>
                  <a:srgbClr val="FFFFFF"/>
                </a:solidFill>
                <a:uFill>
                  <a:solidFill>
                    <a:srgbClr val="FFFFFF"/>
                  </a:solidFill>
                </a:uFill>
                <a:latin typeface="Calibri" panose="020F0502020204030204" pitchFamily="34" charset="0"/>
              </a:rPr>
              <a:t>Blit</a:t>
            </a:r>
            <a:r>
              <a:rPr lang="en-CA" sz="3200" spc="-1" dirty="0">
                <a:solidFill>
                  <a:srgbClr val="FFFFFF"/>
                </a:solidFill>
                <a:uFill>
                  <a:solidFill>
                    <a:srgbClr val="FFFFFF"/>
                  </a:solidFill>
                </a:uFill>
                <a:latin typeface="Calibri" panose="020F0502020204030204" pitchFamily="34" charset="0"/>
              </a:rPr>
              <a:t> can be used for text and sprites.</a:t>
            </a: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panose="020F0502020204030204" pitchFamily="34" charset="0"/>
              </a:rPr>
              <a:t>Draw was used throughout the testing process as sprites were not yet made up, and it was an easy way to visualize the different actors within the game.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95534"/>
            <a:ext cx="8226360" cy="11464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spc="-1" dirty="0">
                <a:solidFill>
                  <a:srgbClr val="FFFFFF"/>
                </a:solidFill>
                <a:uFill>
                  <a:solidFill>
                    <a:srgbClr val="FFFFFF"/>
                  </a:solidFill>
                </a:uFill>
                <a:latin typeface="Calibri"/>
                <a:ea typeface="DejaVu Sans"/>
              </a:rPr>
              <a:t>Sound</a:t>
            </a:r>
            <a:endParaRPr lang="en-CA" sz="1800" b="0" strike="noStrike" spc="-1" dirty="0">
              <a:solidFill>
                <a:srgbClr val="FFFFFF"/>
              </a:solidFill>
              <a:uFill>
                <a:solidFill>
                  <a:srgbClr val="FFFFFF"/>
                </a:solidFill>
              </a:uFill>
              <a:latin typeface="Arial"/>
            </a:endParaRPr>
          </a:p>
        </p:txBody>
      </p:sp>
      <p:sp>
        <p:nvSpPr>
          <p:cNvPr id="3" name="Rectangle 2"/>
          <p:cNvSpPr/>
          <p:nvPr/>
        </p:nvSpPr>
        <p:spPr>
          <a:xfrm>
            <a:off x="457200" y="1136177"/>
            <a:ext cx="8226360" cy="5509200"/>
          </a:xfrm>
          <a:prstGeom prst="rect">
            <a:avLst/>
          </a:prstGeom>
        </p:spPr>
        <p:txBody>
          <a:bodyPr wrap="square">
            <a:spAutoFit/>
          </a:bodyPr>
          <a:lstStyle/>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charset="0"/>
                <a:ea typeface="Calibri" charset="0"/>
                <a:cs typeface="Calibri" charset="0"/>
              </a:rPr>
              <a:t>Our sound is loaded in through the </a:t>
            </a:r>
            <a:r>
              <a:rPr lang="en-CA" sz="3200" b="0" strike="noStrike" spc="-1" dirty="0" err="1">
                <a:solidFill>
                  <a:srgbClr val="FFFFFF"/>
                </a:solidFill>
                <a:uFill>
                  <a:solidFill>
                    <a:srgbClr val="FFFFFF"/>
                  </a:solidFill>
                </a:uFill>
                <a:latin typeface="Calibri" charset="0"/>
                <a:ea typeface="Calibri" charset="0"/>
                <a:cs typeface="Calibri" charset="0"/>
              </a:rPr>
              <a:t>pygame.mixer</a:t>
            </a:r>
            <a:r>
              <a:rPr lang="en-CA" sz="3200" b="0" strike="noStrike" spc="-1" dirty="0">
                <a:solidFill>
                  <a:srgbClr val="FFFFFF"/>
                </a:solidFill>
                <a:uFill>
                  <a:solidFill>
                    <a:srgbClr val="FFFFFF"/>
                  </a:solidFill>
                </a:uFill>
                <a:latin typeface="Calibri" charset="0"/>
                <a:ea typeface="Calibri" charset="0"/>
                <a:cs typeface="Calibri" charset="0"/>
              </a:rPr>
              <a:t> module.</a:t>
            </a:r>
          </a:p>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charset="0"/>
                <a:ea typeface="Calibri" charset="0"/>
                <a:cs typeface="Calibri" charset="0"/>
              </a:rPr>
              <a:t>The sounds are only played after being referenced through calling the </a:t>
            </a:r>
            <a:r>
              <a:rPr lang="en-CA" sz="3200" b="0" strike="noStrike" spc="-1" dirty="0" err="1">
                <a:solidFill>
                  <a:srgbClr val="FFFFFF"/>
                </a:solidFill>
                <a:uFill>
                  <a:solidFill>
                    <a:srgbClr val="FFFFFF"/>
                  </a:solidFill>
                </a:uFill>
                <a:latin typeface="Calibri" charset="0"/>
                <a:ea typeface="Calibri" charset="0"/>
                <a:cs typeface="Calibri" charset="0"/>
              </a:rPr>
              <a:t>PlaySound</a:t>
            </a:r>
            <a:r>
              <a:rPr lang="en-CA" sz="3200" b="0" strike="noStrike" spc="-1" dirty="0">
                <a:solidFill>
                  <a:srgbClr val="FFFFFF"/>
                </a:solidFill>
                <a:uFill>
                  <a:solidFill>
                    <a:srgbClr val="FFFFFF"/>
                  </a:solidFill>
                </a:uFill>
                <a:latin typeface="Calibri" charset="0"/>
                <a:ea typeface="Calibri" charset="0"/>
                <a:cs typeface="Calibri" charset="0"/>
              </a:rPr>
              <a:t> function located in the Player() class.</a:t>
            </a:r>
          </a:p>
          <a:p>
            <a:pPr marL="432000" indent="-321120">
              <a:lnSpc>
                <a:spcPct val="100000"/>
              </a:lnSpc>
              <a:buClr>
                <a:srgbClr val="FFFFFF"/>
              </a:buClr>
              <a:buSzPct val="45000"/>
              <a:buFont typeface="Wingdings" charset="2"/>
              <a:buChar char=""/>
            </a:pPr>
            <a:endParaRPr lang="en-CA" sz="3200" spc="-1" dirty="0">
              <a:solidFill>
                <a:srgbClr val="FFFFFF"/>
              </a:solidFill>
              <a:uFill>
                <a:solidFill>
                  <a:srgbClr val="FFFFFF"/>
                </a:solidFill>
              </a:uFill>
              <a:latin typeface="Calibri" charset="0"/>
              <a:ea typeface="Calibri" charset="0"/>
              <a:cs typeface="Calibri" charset="0"/>
            </a:endParaRPr>
          </a:p>
          <a:p>
            <a:pPr marL="432000" indent="-321120">
              <a:lnSpc>
                <a:spcPct val="100000"/>
              </a:lnSpc>
              <a:buClr>
                <a:srgbClr val="FFFFFF"/>
              </a:buClr>
              <a:buSzPct val="45000"/>
              <a:buFont typeface="Wingdings" charset="2"/>
              <a:buChar char=""/>
            </a:pPr>
            <a:endParaRPr lang="en-CA" sz="3200" spc="-1" dirty="0">
              <a:solidFill>
                <a:srgbClr val="FFFFFF"/>
              </a:solidFill>
              <a:uFill>
                <a:solidFill>
                  <a:srgbClr val="FFFFFF"/>
                </a:solidFill>
              </a:uFill>
              <a:latin typeface="Calibri" charset="0"/>
              <a:ea typeface="Calibri" charset="0"/>
              <a:cs typeface="Calibri" charset="0"/>
            </a:endParaRPr>
          </a:p>
          <a:p>
            <a:pPr marL="432000" indent="-321120">
              <a:lnSpc>
                <a:spcPct val="100000"/>
              </a:lnSpc>
              <a:buClr>
                <a:srgbClr val="FFFFFF"/>
              </a:buClr>
              <a:buSzPct val="45000"/>
              <a:buFont typeface="Wingdings" charset="2"/>
              <a:buChar char=""/>
            </a:pPr>
            <a:endParaRPr lang="en-CA" sz="3200" b="0" strike="noStrike" spc="-1" dirty="0">
              <a:solidFill>
                <a:srgbClr val="FFFFFF"/>
              </a:solidFill>
              <a:uFill>
                <a:solidFill>
                  <a:srgbClr val="FFFFFF"/>
                </a:solidFill>
              </a:uFill>
              <a:latin typeface="Calibri" charset="0"/>
              <a:ea typeface="Calibri" charset="0"/>
              <a:cs typeface="Calibri" charset="0"/>
            </a:endParaRP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charset="0"/>
                <a:ea typeface="Calibri" charset="0"/>
                <a:cs typeface="Calibri" charset="0"/>
              </a:rPr>
              <a:t>After some research it became apparent that the .wav files tend to work best within </a:t>
            </a:r>
            <a:r>
              <a:rPr lang="en-CA" sz="3200" spc="-1" dirty="0" err="1">
                <a:solidFill>
                  <a:srgbClr val="FFFFFF"/>
                </a:solidFill>
                <a:uFill>
                  <a:solidFill>
                    <a:srgbClr val="FFFFFF"/>
                  </a:solidFill>
                </a:uFill>
                <a:latin typeface="Calibri" charset="0"/>
                <a:ea typeface="Calibri" charset="0"/>
                <a:cs typeface="Calibri" charset="0"/>
              </a:rPr>
              <a:t>pygame</a:t>
            </a:r>
            <a:r>
              <a:rPr lang="en-CA" sz="3200" spc="-1" dirty="0">
                <a:solidFill>
                  <a:srgbClr val="FFFFFF"/>
                </a:solidFill>
                <a:uFill>
                  <a:solidFill>
                    <a:srgbClr val="FFFFFF"/>
                  </a:solidFill>
                </a:uFill>
                <a:latin typeface="Calibri" charset="0"/>
                <a:ea typeface="Calibri" charset="0"/>
                <a:cs typeface="Calibri" charset="0"/>
              </a:rPr>
              <a:t> programs</a:t>
            </a:r>
            <a:r>
              <a:rPr lang="en-CA" sz="3200" b="0" strike="noStrike" spc="-1" dirty="0">
                <a:solidFill>
                  <a:srgbClr val="FFFFFF"/>
                </a:solidFill>
                <a:uFill>
                  <a:solidFill>
                    <a:srgbClr val="FFFFFF"/>
                  </a:solidFill>
                </a:uFill>
                <a:latin typeface="Calibri" charset="0"/>
                <a:ea typeface="Calibri" charset="0"/>
                <a:cs typeface="Calibri" charset="0"/>
              </a:rPr>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161" t="28259" r="2613" b="53632"/>
          <a:stretch/>
        </p:blipFill>
        <p:spPr>
          <a:xfrm>
            <a:off x="1409700" y="3712193"/>
            <a:ext cx="5946443" cy="124194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473" y="1225569"/>
            <a:ext cx="7955280" cy="5325356"/>
          </a:xfrm>
        </p:spPr>
        <p:txBody>
          <a:bodyPr>
            <a:noAutofit/>
          </a:bodyPr>
          <a:lstStyle/>
          <a:p>
            <a:r>
              <a:rPr lang="en-US" sz="3200" dirty="0">
                <a:latin typeface="Calibri" charset="0"/>
                <a:ea typeface="Calibri" charset="0"/>
                <a:cs typeface="Calibri" charset="0"/>
              </a:rPr>
              <a:t>Since we chose to program our game using Python, our team decided to use the cross-platform know as </a:t>
            </a:r>
            <a:r>
              <a:rPr lang="en-US" sz="3200" dirty="0" err="1">
                <a:latin typeface="Calibri" charset="0"/>
                <a:ea typeface="Calibri" charset="0"/>
                <a:cs typeface="Calibri" charset="0"/>
              </a:rPr>
              <a:t>Pygame</a:t>
            </a:r>
            <a:r>
              <a:rPr lang="en-US" sz="3200" dirty="0">
                <a:latin typeface="Calibri" charset="0"/>
                <a:ea typeface="Calibri" charset="0"/>
                <a:cs typeface="Calibri" charset="0"/>
              </a:rPr>
              <a:t>.</a:t>
            </a:r>
          </a:p>
          <a:p>
            <a:r>
              <a:rPr lang="en-US" sz="3200" dirty="0" err="1">
                <a:latin typeface="Calibri" charset="0"/>
                <a:ea typeface="Calibri" charset="0"/>
                <a:cs typeface="Calibri" charset="0"/>
              </a:rPr>
              <a:t>Pygame</a:t>
            </a:r>
            <a:r>
              <a:rPr lang="en-US" sz="3200" dirty="0">
                <a:latin typeface="Calibri" charset="0"/>
                <a:ea typeface="Calibri" charset="0"/>
                <a:cs typeface="Calibri" charset="0"/>
              </a:rPr>
              <a:t> is a open source library which uses the Python programming language. </a:t>
            </a:r>
          </a:p>
          <a:p>
            <a:r>
              <a:rPr lang="en-US" sz="3200" dirty="0">
                <a:latin typeface="Calibri" charset="0"/>
                <a:ea typeface="Calibri" charset="0"/>
                <a:cs typeface="Calibri" charset="0"/>
              </a:rPr>
              <a:t>The </a:t>
            </a:r>
            <a:r>
              <a:rPr lang="en-US" sz="3200" dirty="0" err="1">
                <a:latin typeface="Calibri" charset="0"/>
                <a:ea typeface="Calibri" charset="0"/>
                <a:cs typeface="Calibri" charset="0"/>
              </a:rPr>
              <a:t>Pygame</a:t>
            </a:r>
            <a:r>
              <a:rPr lang="en-US" sz="3200">
                <a:latin typeface="Calibri" charset="0"/>
                <a:ea typeface="Calibri" charset="0"/>
                <a:cs typeface="Calibri" charset="0"/>
              </a:rPr>
              <a:t> library has </a:t>
            </a:r>
            <a:r>
              <a:rPr lang="en-US" sz="3200" dirty="0">
                <a:latin typeface="Calibri" charset="0"/>
                <a:ea typeface="Calibri" charset="0"/>
                <a:cs typeface="Calibri" charset="0"/>
              </a:rPr>
              <a:t>all sorts of built in modules available for users such as the sound module and the draw module which we used in order to draw images to our scenes, as well as load and play sound files.</a:t>
            </a:r>
          </a:p>
        </p:txBody>
      </p:sp>
      <p:sp>
        <p:nvSpPr>
          <p:cNvPr id="5" name="CustomShape 1"/>
          <p:cNvSpPr/>
          <p:nvPr/>
        </p:nvSpPr>
        <p:spPr>
          <a:xfrm>
            <a:off x="457200" y="95534"/>
            <a:ext cx="8226360" cy="11464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spc="-1" dirty="0" err="1">
                <a:solidFill>
                  <a:srgbClr val="FFFFFF"/>
                </a:solidFill>
                <a:uFill>
                  <a:solidFill>
                    <a:srgbClr val="FFFFFF"/>
                  </a:solidFill>
                </a:uFill>
                <a:latin typeface="Calibri"/>
                <a:ea typeface="DejaVu Sans"/>
              </a:rPr>
              <a:t>Pygame</a:t>
            </a:r>
            <a:endParaRPr lang="en-CA" sz="1800" b="0" strike="noStrike" spc="-1" dirty="0">
              <a:solidFill>
                <a:srgbClr val="FFFFFF"/>
              </a:solidFill>
              <a:uFill>
                <a:solidFill>
                  <a:srgbClr val="FFFFFF"/>
                </a:solidFill>
              </a:uFill>
              <a:latin typeface="Arial"/>
            </a:endParaRPr>
          </a:p>
        </p:txBody>
      </p:sp>
    </p:spTree>
    <p:extLst>
      <p:ext uri="{BB962C8B-B14F-4D97-AF65-F5344CB8AC3E}">
        <p14:creationId xmlns:p14="http://schemas.microsoft.com/office/powerpoint/2010/main" val="91396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1910687"/>
            <a:ext cx="7955280" cy="4352953"/>
          </a:xfrm>
        </p:spPr>
        <p:txBody>
          <a:bodyPr/>
          <a:lstStyle/>
          <a:p>
            <a:r>
              <a:rPr lang="en-US" sz="3200" dirty="0">
                <a:latin typeface="Calibri" charset="0"/>
                <a:ea typeface="Calibri" charset="0"/>
                <a:cs typeface="Calibri" charset="0"/>
              </a:rPr>
              <a:t>Color matching within video games helps to improve cognitive skills.</a:t>
            </a:r>
          </a:p>
          <a:p>
            <a:r>
              <a:rPr lang="en-US" sz="3200" dirty="0">
                <a:latin typeface="Calibri" charset="0"/>
                <a:ea typeface="Calibri" charset="0"/>
                <a:cs typeface="Calibri" charset="0"/>
              </a:rPr>
              <a:t>The added requirement to match colors in order to take out enemy targets makes our game more challenging. </a:t>
            </a:r>
          </a:p>
          <a:p>
            <a:r>
              <a:rPr lang="en-US" sz="3200" dirty="0">
                <a:latin typeface="Calibri" charset="0"/>
                <a:ea typeface="Calibri" charset="0"/>
                <a:cs typeface="Calibri" charset="0"/>
              </a:rPr>
              <a:t>The addition of color matching to our game may also help to improve one’s decision making skills as well as their reaction times . </a:t>
            </a:r>
          </a:p>
          <a:p>
            <a:endParaRPr lang="en-US" dirty="0"/>
          </a:p>
        </p:txBody>
      </p:sp>
      <p:sp>
        <p:nvSpPr>
          <p:cNvPr id="5" name="CustomShape 1"/>
          <p:cNvSpPr/>
          <p:nvPr/>
        </p:nvSpPr>
        <p:spPr>
          <a:xfrm>
            <a:off x="457200" y="336164"/>
            <a:ext cx="8226360" cy="11464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spc="-1" dirty="0">
                <a:solidFill>
                  <a:srgbClr val="FFFFFF"/>
                </a:solidFill>
                <a:uFill>
                  <a:solidFill>
                    <a:srgbClr val="FFFFFF"/>
                  </a:solidFill>
                </a:uFill>
                <a:latin typeface="Calibri"/>
                <a:ea typeface="DejaVu Sans"/>
              </a:rPr>
              <a:t>Color Matching</a:t>
            </a:r>
            <a:endParaRPr lang="en-CA" sz="1800" b="0" strike="noStrike" spc="-1" dirty="0">
              <a:solidFill>
                <a:srgbClr val="FFFFFF"/>
              </a:solidFill>
              <a:uFill>
                <a:solidFill>
                  <a:srgbClr val="FFFFFF"/>
                </a:solidFill>
              </a:uFill>
              <a:latin typeface="Arial"/>
            </a:endParaRPr>
          </a:p>
        </p:txBody>
      </p:sp>
    </p:spTree>
    <p:extLst>
      <p:ext uri="{BB962C8B-B14F-4D97-AF65-F5344CB8AC3E}">
        <p14:creationId xmlns:p14="http://schemas.microsoft.com/office/powerpoint/2010/main" val="823839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598" y="1419367"/>
            <a:ext cx="7955280" cy="5240740"/>
          </a:xfrm>
        </p:spPr>
        <p:txBody>
          <a:bodyPr>
            <a:noAutofit/>
          </a:bodyPr>
          <a:lstStyle/>
          <a:p>
            <a:r>
              <a:rPr lang="en-US" sz="3200" dirty="0">
                <a:latin typeface="Calibri" charset="0"/>
                <a:ea typeface="Calibri" charset="0"/>
                <a:cs typeface="Calibri" charset="0"/>
              </a:rPr>
              <a:t>We’ve included color matching</a:t>
            </a:r>
          </a:p>
          <a:p>
            <a:pPr lvl="1"/>
            <a:r>
              <a:rPr lang="en-US" sz="3200" dirty="0">
                <a:latin typeface="Calibri" charset="0"/>
                <a:ea typeface="Calibri" charset="0"/>
                <a:cs typeface="Calibri" charset="0"/>
              </a:rPr>
              <a:t>This requires the player to think and react quickly which makes our game more of a challenge and therefore more likely to be played.</a:t>
            </a:r>
          </a:p>
          <a:p>
            <a:r>
              <a:rPr lang="en-US" sz="3200" dirty="0">
                <a:latin typeface="Calibri" charset="0"/>
                <a:ea typeface="Calibri" charset="0"/>
                <a:cs typeface="Calibri" charset="0"/>
              </a:rPr>
              <a:t>We chose a language that is popular and easy </a:t>
            </a:r>
          </a:p>
          <a:p>
            <a:pPr lvl="1"/>
            <a:r>
              <a:rPr lang="en-US" sz="3200" dirty="0">
                <a:latin typeface="Calibri" charset="0"/>
                <a:ea typeface="Calibri" charset="0"/>
                <a:cs typeface="Calibri" charset="0"/>
              </a:rPr>
              <a:t>The original </a:t>
            </a:r>
            <a:r>
              <a:rPr lang="en-US" sz="3200" dirty="0" err="1">
                <a:latin typeface="Calibri" charset="0"/>
                <a:ea typeface="Calibri" charset="0"/>
                <a:cs typeface="Calibri" charset="0"/>
              </a:rPr>
              <a:t>Galaga</a:t>
            </a:r>
            <a:r>
              <a:rPr lang="en-US" sz="3200" dirty="0">
                <a:latin typeface="Calibri" charset="0"/>
                <a:ea typeface="Calibri" charset="0"/>
                <a:cs typeface="Calibri" charset="0"/>
              </a:rPr>
              <a:t> game was created in Assembly which is a language that not as many developers work with and therefore makes it more difficult to keep the game updated.</a:t>
            </a:r>
          </a:p>
          <a:p>
            <a:pPr lvl="1"/>
            <a:endParaRPr lang="en-US" sz="3200" dirty="0">
              <a:latin typeface="Calibri" charset="0"/>
              <a:ea typeface="Calibri" charset="0"/>
              <a:cs typeface="Calibri" charset="0"/>
            </a:endParaRPr>
          </a:p>
        </p:txBody>
      </p:sp>
      <p:sp>
        <p:nvSpPr>
          <p:cNvPr id="4" name="CustomShape 1"/>
          <p:cNvSpPr/>
          <p:nvPr/>
        </p:nvSpPr>
        <p:spPr>
          <a:xfrm>
            <a:off x="2213810" y="247575"/>
            <a:ext cx="8226360" cy="11464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spc="-1" dirty="0">
                <a:solidFill>
                  <a:srgbClr val="FFFFFF"/>
                </a:solidFill>
                <a:uFill>
                  <a:solidFill>
                    <a:srgbClr val="FFFFFF"/>
                  </a:solidFill>
                </a:uFill>
                <a:latin typeface="Calibri"/>
                <a:ea typeface="DejaVu Sans"/>
              </a:rPr>
              <a:t>What Makes Our</a:t>
            </a:r>
          </a:p>
          <a:p>
            <a:pPr algn="ctr">
              <a:lnSpc>
                <a:spcPct val="100000"/>
              </a:lnSpc>
            </a:pPr>
            <a:r>
              <a:rPr lang="en-CA" sz="4400" spc="-1" dirty="0">
                <a:solidFill>
                  <a:srgbClr val="FFFFFF"/>
                </a:solidFill>
                <a:uFill>
                  <a:solidFill>
                    <a:srgbClr val="FFFFFF"/>
                  </a:solidFill>
                </a:uFill>
                <a:latin typeface="Calibri"/>
                <a:ea typeface="DejaVu Sans"/>
              </a:rPr>
              <a:t>Version Better?</a:t>
            </a:r>
            <a:endParaRPr lang="en-CA" sz="1800" b="0" strike="noStrike" spc="-1" dirty="0">
              <a:solidFill>
                <a:srgbClr val="FFFFFF"/>
              </a:solidFill>
              <a:uFill>
                <a:solidFill>
                  <a:srgbClr val="FFFFFF"/>
                </a:solidFill>
              </a:uFill>
              <a:latin typeface="Arial"/>
            </a:endParaRPr>
          </a:p>
        </p:txBody>
      </p:sp>
    </p:spTree>
    <p:extLst>
      <p:ext uri="{BB962C8B-B14F-4D97-AF65-F5344CB8AC3E}">
        <p14:creationId xmlns:p14="http://schemas.microsoft.com/office/powerpoint/2010/main" val="75952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Project Structure</a:t>
            </a:r>
            <a:endParaRPr lang="en-CA" sz="1800" b="0" strike="noStrike" spc="-1">
              <a:solidFill>
                <a:srgbClr val="FFFFFF"/>
              </a:solidFill>
              <a:uFill>
                <a:solidFill>
                  <a:srgbClr val="FFFFFF"/>
                </a:solidFill>
              </a:uFill>
              <a:latin typeface="Arial"/>
            </a:endParaRPr>
          </a:p>
        </p:txBody>
      </p:sp>
      <p:sp>
        <p:nvSpPr>
          <p:cNvPr id="75"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Lazer Blast uses the Python setuptools module, to make installation and development easier.</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It could easily be hosted on PypI, and users could install it just by typing `pip3 install lazer_blast`</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It also gives a common entry point for tests and requirements installation.</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Base Classes</a:t>
            </a:r>
            <a:endParaRPr lang="en-CA" sz="1800" b="0" strike="noStrike" spc="-1">
              <a:solidFill>
                <a:srgbClr val="FFFFFF"/>
              </a:solidFill>
              <a:uFill>
                <a:solidFill>
                  <a:srgbClr val="FFFFFF"/>
                </a:solidFill>
              </a:uFill>
              <a:latin typeface="Arial"/>
            </a:endParaRPr>
          </a:p>
        </p:txBody>
      </p:sp>
      <p:sp>
        <p:nvSpPr>
          <p:cNvPr id="77"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To help reduce duplication, we made two base classes: RenderedBase and ActorBase.</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Anything  which is rendered will inherit from RenderedBase, and anything which has agency inherits from ActorBase.</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This also hides complexity from the API, and allows for easier use by later developers.</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Unit Tests</a:t>
            </a:r>
            <a:endParaRPr lang="en-CA" sz="1800" b="0" strike="noStrike" spc="-1">
              <a:solidFill>
                <a:srgbClr val="FFFFFF"/>
              </a:solidFill>
              <a:uFill>
                <a:solidFill>
                  <a:srgbClr val="FFFFFF"/>
                </a:solidFill>
              </a:uFill>
              <a:latin typeface="Arial"/>
            </a:endParaRPr>
          </a:p>
        </p:txBody>
      </p:sp>
      <p:sp>
        <p:nvSpPr>
          <p:cNvPr id="79"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Our base classes, Player class and Enemy class all have unit tests for their main methods.</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This helped to reduce regression.</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It also provided an example of the expected use, and so helped when working as a team.</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Settings File</a:t>
            </a:r>
            <a:endParaRPr lang="en-CA" sz="1800" b="0" strike="noStrike" spc="-1">
              <a:solidFill>
                <a:srgbClr val="FFFFFF"/>
              </a:solidFill>
              <a:uFill>
                <a:solidFill>
                  <a:srgbClr val="FFFFFF"/>
                </a:solidFill>
              </a:uFill>
              <a:latin typeface="Arial"/>
            </a:endParaRPr>
          </a:p>
        </p:txBody>
      </p:sp>
      <p:sp>
        <p:nvSpPr>
          <p:cNvPr id="81"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dirty="0">
                <a:solidFill>
                  <a:srgbClr val="FFFFFF"/>
                </a:solidFill>
                <a:uFill>
                  <a:solidFill>
                    <a:srgbClr val="FFFFFF"/>
                  </a:solidFill>
                </a:uFill>
                <a:latin typeface="Calibri"/>
                <a:ea typeface="DejaVu Sans"/>
              </a:rPr>
              <a:t>An additional improvement over </a:t>
            </a:r>
            <a:r>
              <a:rPr lang="en-CA" sz="3200" b="0" strike="noStrike" spc="-1" dirty="0" err="1">
                <a:solidFill>
                  <a:srgbClr val="FFFFFF"/>
                </a:solidFill>
                <a:uFill>
                  <a:solidFill>
                    <a:srgbClr val="FFFFFF"/>
                  </a:solidFill>
                </a:uFill>
                <a:latin typeface="Calibri"/>
                <a:ea typeface="DejaVu Sans"/>
              </a:rPr>
              <a:t>Pylaga</a:t>
            </a:r>
            <a:r>
              <a:rPr lang="en-CA" sz="3200" b="0" strike="noStrike" spc="-1" dirty="0">
                <a:solidFill>
                  <a:srgbClr val="FFFFFF"/>
                </a:solidFill>
                <a:uFill>
                  <a:solidFill>
                    <a:srgbClr val="FFFFFF"/>
                  </a:solidFill>
                </a:uFill>
                <a:latin typeface="Calibri"/>
                <a:ea typeface="DejaVu Sans"/>
              </a:rPr>
              <a:t> was the use of a settings file.</a:t>
            </a:r>
            <a:endParaRPr lang="en-CA" sz="1800" b="0" strike="noStrike" spc="-1" dirty="0">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dirty="0">
                <a:solidFill>
                  <a:srgbClr val="FFFFFF"/>
                </a:solidFill>
                <a:uFill>
                  <a:solidFill>
                    <a:srgbClr val="FFFFFF"/>
                  </a:solidFill>
                </a:uFill>
                <a:latin typeface="Calibri"/>
                <a:ea typeface="DejaVu Sans"/>
              </a:rPr>
              <a:t>Things such as key-bindings, spawn rates, speed and strength can easily be changed.</a:t>
            </a:r>
            <a:endParaRPr lang="en-CA" sz="1800" b="0" strike="noStrike" spc="-1" dirty="0">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dirty="0">
                <a:solidFill>
                  <a:srgbClr val="FFFFFF"/>
                </a:solidFill>
                <a:uFill>
                  <a:solidFill>
                    <a:srgbClr val="FFFFFF"/>
                  </a:solidFill>
                </a:uFill>
                <a:latin typeface="Calibri"/>
                <a:ea typeface="DejaVu Sans"/>
              </a:rPr>
              <a:t>This helped when performing usability testing, as updates could be made in real time.</a:t>
            </a:r>
            <a:endParaRPr lang="en-CA" sz="1800" b="0" strike="noStrike" spc="-1" dirty="0">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dirty="0">
                <a:solidFill>
                  <a:srgbClr val="FFFFFF"/>
                </a:solidFill>
                <a:uFill>
                  <a:solidFill>
                    <a:srgbClr val="FFFFFF"/>
                  </a:solidFill>
                </a:uFill>
                <a:latin typeface="Calibri"/>
                <a:ea typeface="DejaVu Sans"/>
              </a:rPr>
              <a:t>In the future we would move it to another format (like YAML or JSON) and allow all settings to be edited/saved through the GUI.</a:t>
            </a:r>
            <a:endParaRPr lang="en-CA"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Scenes </a:t>
            </a:r>
            <a:endParaRPr lang="en-CA" sz="1800" b="0" strike="noStrike" spc="-1">
              <a:solidFill>
                <a:srgbClr val="FFFFFF"/>
              </a:solidFill>
              <a:uFill>
                <a:solidFill>
                  <a:srgbClr val="FFFFFF"/>
                </a:solidFill>
              </a:uFill>
              <a:latin typeface="Arial"/>
            </a:endParaRPr>
          </a:p>
        </p:txBody>
      </p:sp>
      <p:sp>
        <p:nvSpPr>
          <p:cNvPr id="83"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To modularize the main game loop, we used scenes.</a:t>
            </a:r>
            <a:endParaRPr lang="en-CA" sz="1800" b="0" strike="noStrike" spc="-1" dirty="0">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Each scene implements input handling and graphical rendering separately.</a:t>
            </a:r>
            <a:endParaRPr lang="en-CA" sz="1800" b="0" strike="noStrike" spc="-1" dirty="0">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This modular design makes adding or modifying scenes easy for later developers.</a:t>
            </a:r>
            <a:endParaRPr lang="en-CA"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Laser</a:t>
            </a:r>
            <a:endParaRPr lang="en-CA" sz="1800" b="0" strike="noStrike" spc="-1">
              <a:solidFill>
                <a:srgbClr val="FFFFFF"/>
              </a:solidFill>
              <a:uFill>
                <a:solidFill>
                  <a:srgbClr val="FFFFFF"/>
                </a:solidFill>
              </a:uFill>
              <a:latin typeface="Arial"/>
            </a:endParaRPr>
          </a:p>
        </p:txBody>
      </p:sp>
      <p:sp>
        <p:nvSpPr>
          <p:cNvPr id="85"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Ships in Pylaga fire slow-moving projectiles which require precise timing and estimation of trajectory.</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In Lazer Blast ships fire laser beams that instantly hit their targets, which  requires no trajectory estimation.</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The user’s focus is instead directed toward the color changing mechanic.</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Laser (Continued) </a:t>
            </a:r>
            <a:endParaRPr lang="en-CA" sz="1800" b="0" strike="noStrike" spc="-1">
              <a:solidFill>
                <a:srgbClr val="FFFFFF"/>
              </a:solidFill>
              <a:uFill>
                <a:solidFill>
                  <a:srgbClr val="FFFFFF"/>
                </a:solidFill>
              </a:uFill>
              <a:latin typeface="Arial"/>
            </a:endParaRPr>
          </a:p>
        </p:txBody>
      </p:sp>
      <p:sp>
        <p:nvSpPr>
          <p:cNvPr id="87"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The user switches the color of their laser to enemies to damage them.</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This introduces challenge that was provided by the slow projectiles in Pylaga.</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The selection of colors can be edited in the settings file to adjust aesthetics and difficulty.</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User Input </a:t>
            </a:r>
            <a:endParaRPr lang="en-CA" sz="1800" b="0" strike="noStrike" spc="-1">
              <a:solidFill>
                <a:srgbClr val="FFFFFF"/>
              </a:solidFill>
              <a:uFill>
                <a:solidFill>
                  <a:srgbClr val="FFFFFF"/>
                </a:solidFill>
              </a:uFill>
              <a:latin typeface="Arial"/>
            </a:endParaRPr>
          </a:p>
        </p:txBody>
      </p:sp>
      <p:sp>
        <p:nvSpPr>
          <p:cNvPr id="89"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By default </a:t>
            </a:r>
            <a:r>
              <a:rPr lang="en-CA" sz="3200" b="0" strike="noStrike" spc="-1" dirty="0" err="1">
                <a:solidFill>
                  <a:srgbClr val="FFFFFF"/>
                </a:solidFill>
                <a:uFill>
                  <a:solidFill>
                    <a:srgbClr val="FFFFFF"/>
                  </a:solidFill>
                </a:uFill>
                <a:latin typeface="Calibri"/>
                <a:ea typeface="DejaVu Sans"/>
              </a:rPr>
              <a:t>Lazer</a:t>
            </a:r>
            <a:r>
              <a:rPr lang="en-CA" sz="3200" b="0" strike="noStrike" spc="-1" dirty="0">
                <a:solidFill>
                  <a:srgbClr val="FFFFFF"/>
                </a:solidFill>
                <a:uFill>
                  <a:solidFill>
                    <a:srgbClr val="FFFFFF"/>
                  </a:solidFill>
                </a:uFill>
                <a:latin typeface="Calibri"/>
                <a:ea typeface="DejaVu Sans"/>
              </a:rPr>
              <a:t> Blast uses WASD for movement and the spacebar for firing.</a:t>
            </a:r>
            <a:endParaRPr lang="en-CA" sz="1800" b="0" strike="noStrike" spc="-1" dirty="0">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These movement keys are a conventional configuration for many modern computer games.</a:t>
            </a:r>
            <a:endParaRPr lang="en-CA" sz="1800" b="0" strike="noStrike" spc="-1" dirty="0">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The settings file allows custom key bindings as well as separate bindings for a Dvorak keyboard.</a:t>
            </a:r>
            <a:endParaRPr lang="en-CA"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Black .thmx</Template>
  <TotalTime>200</TotalTime>
  <Words>905</Words>
  <Application>Microsoft Office PowerPoint</Application>
  <PresentationFormat>On-screen Show (4:3)</PresentationFormat>
  <Paragraphs>72</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Century Gothic</vt:lpstr>
      <vt:lpstr>DejaVu Sans</vt:lpstr>
      <vt:lpstr>Symbol</vt:lpstr>
      <vt:lpstr>Wingdings</vt:lpstr>
      <vt:lpstr>Office Theme</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Savant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LazerBlast</dc:title>
  <dc:subject/>
  <dc:creator>Terrence Reilly</dc:creator>
  <dc:description/>
  <cp:lastModifiedBy>Brad Goodall</cp:lastModifiedBy>
  <cp:revision>27</cp:revision>
  <dcterms:created xsi:type="dcterms:W3CDTF">2017-04-08T17:48:51Z</dcterms:created>
  <dcterms:modified xsi:type="dcterms:W3CDTF">2017-04-10T12:48:22Z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Savant Group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21</vt:i4>
  </property>
</Properties>
</file>