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1" r:id="rId16"/>
    <p:sldId id="282" r:id="rId17"/>
    <p:sldId id="283" r:id="rId18"/>
    <p:sldId id="284" r:id="rId19"/>
    <p:sldId id="277" r:id="rId20"/>
    <p:sldId id="278" r:id="rId21"/>
    <p:sldId id="279" r:id="rId22"/>
    <p:sldId id="280" r:id="rId23"/>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5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CA" sz="4400" b="0" strike="noStrike" spc="-1">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CA"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CA" sz="4400" b="0" strike="noStrike" spc="-1">
                <a:solidFill>
                  <a:srgbClr val="FFFFFF"/>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CA"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CA"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CA"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CA"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CA" sz="4400" b="0" strike="noStrike" spc="-1">
                <a:solidFill>
                  <a:srgbClr val="FFFFFF"/>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CA"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CA"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CA"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CA"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CA"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5800" y="2130480"/>
            <a:ext cx="7769160" cy="14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LazerBlast</a:t>
            </a:r>
            <a:endParaRPr lang="en-CA" sz="1800" b="0" strike="noStrike" spc="-1">
              <a:solidFill>
                <a:srgbClr val="FFFFFF"/>
              </a:solidFill>
              <a:uFill>
                <a:solidFill>
                  <a:srgbClr val="FFFFFF"/>
                </a:solidFill>
              </a:uFill>
              <a:latin typeface="Arial"/>
            </a:endParaRPr>
          </a:p>
        </p:txBody>
      </p:sp>
      <p:sp>
        <p:nvSpPr>
          <p:cNvPr id="73" name="CustomShape 2"/>
          <p:cNvSpPr/>
          <p:nvPr/>
        </p:nvSpPr>
        <p:spPr>
          <a:xfrm>
            <a:off x="1371600" y="3886200"/>
            <a:ext cx="6397560" cy="17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CA" sz="3200" b="0" strike="noStrike" spc="-1">
                <a:solidFill>
                  <a:srgbClr val="FFFFFF"/>
                </a:solidFill>
                <a:uFill>
                  <a:solidFill>
                    <a:srgbClr val="FFFFFF"/>
                  </a:solidFill>
                </a:uFill>
                <a:latin typeface="Calibri"/>
                <a:ea typeface="DejaVu Sans"/>
              </a:rPr>
              <a:t>An Improvement on Pylaga</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Brad’s Section</a:t>
            </a:r>
            <a:endParaRPr lang="en-CA" sz="1800" b="0" strike="noStrike" spc="-1">
              <a:solidFill>
                <a:srgbClr val="FFFFFF"/>
              </a:solidFill>
              <a:uFill>
                <a:solidFill>
                  <a:srgbClr val="FFFFFF"/>
                </a:solidFill>
              </a:uFill>
              <a:latin typeface="Arial"/>
            </a:endParaRPr>
          </a:p>
        </p:txBody>
      </p:sp>
      <p:sp>
        <p:nvSpPr>
          <p:cNvPr id="9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dirty="0" smtClean="0">
                <a:solidFill>
                  <a:srgbClr val="FFFFFF"/>
                </a:solidFill>
                <a:uFill>
                  <a:solidFill>
                    <a:srgbClr val="FFFFFF"/>
                  </a:solidFill>
                </a:uFill>
                <a:latin typeface="Calibri"/>
                <a:ea typeface="DejaVu Sans"/>
              </a:rPr>
              <a:t>Keefer’s Section</a:t>
            </a:r>
            <a:endParaRPr lang="en-CA" sz="1800" b="0" strike="noStrike" spc="-1" dirty="0">
              <a:solidFill>
                <a:srgbClr val="FFFFFF"/>
              </a:solidFill>
              <a:uFill>
                <a:solidFill>
                  <a:srgbClr val="FFFFFF"/>
                </a:solidFill>
              </a:uFill>
              <a:latin typeface="Arial"/>
            </a:endParaRPr>
          </a:p>
        </p:txBody>
      </p:sp>
      <p:sp>
        <p:nvSpPr>
          <p:cNvPr id="9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527787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6794239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95609631"/>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sp>
      <p:sp>
        <p:nvSpPr>
          <p:cNvPr id="9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85041781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95534"/>
            <a:ext cx="8226360" cy="11464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spc="-1" dirty="0" smtClean="0">
                <a:solidFill>
                  <a:srgbClr val="FFFFFF"/>
                </a:solidFill>
                <a:uFill>
                  <a:solidFill>
                    <a:srgbClr val="FFFFFF"/>
                  </a:solidFill>
                </a:uFill>
                <a:latin typeface="Calibri"/>
                <a:ea typeface="DejaVu Sans"/>
              </a:rPr>
              <a:t>SOUND</a:t>
            </a:r>
            <a:endParaRPr lang="en-CA" sz="1800" b="0" strike="noStrike" spc="-1" dirty="0">
              <a:solidFill>
                <a:srgbClr val="FFFFFF"/>
              </a:solidFill>
              <a:uFill>
                <a:solidFill>
                  <a:srgbClr val="FFFFFF"/>
                </a:solidFill>
              </a:uFill>
              <a:latin typeface="Arial"/>
            </a:endParaRPr>
          </a:p>
        </p:txBody>
      </p:sp>
      <p:sp>
        <p:nvSpPr>
          <p:cNvPr id="3" name="Rectangle 2"/>
          <p:cNvSpPr/>
          <p:nvPr/>
        </p:nvSpPr>
        <p:spPr>
          <a:xfrm>
            <a:off x="457200" y="1136177"/>
            <a:ext cx="8226360" cy="5509200"/>
          </a:xfrm>
          <a:prstGeom prst="rect">
            <a:avLst/>
          </a:prstGeom>
        </p:spPr>
        <p:txBody>
          <a:bodyPr wrap="square">
            <a:spAutoFit/>
          </a:bodyPr>
          <a:lstStyle/>
          <a:p>
            <a:pPr marL="432000" indent="-321120">
              <a:lnSpc>
                <a:spcPct val="100000"/>
              </a:lnSpc>
              <a:buClr>
                <a:srgbClr val="FFFFFF"/>
              </a:buClr>
              <a:buSzPct val="45000"/>
              <a:buFont typeface="Wingdings" charset="2"/>
              <a:buChar char=""/>
            </a:pPr>
            <a:r>
              <a:rPr lang="en-CA" sz="3200" b="0" strike="noStrike" spc="-1" dirty="0" smtClean="0">
                <a:solidFill>
                  <a:srgbClr val="FFFFFF"/>
                </a:solidFill>
                <a:uFill>
                  <a:solidFill>
                    <a:srgbClr val="FFFFFF"/>
                  </a:solidFill>
                </a:uFill>
                <a:latin typeface="Calibri" charset="0"/>
                <a:ea typeface="Calibri" charset="0"/>
                <a:cs typeface="Calibri" charset="0"/>
              </a:rPr>
              <a:t>Our sound is loaded in through the </a:t>
            </a:r>
            <a:r>
              <a:rPr lang="en-CA" sz="3200" b="0" strike="noStrike" spc="-1" dirty="0" err="1" smtClean="0">
                <a:solidFill>
                  <a:srgbClr val="FFFFFF"/>
                </a:solidFill>
                <a:uFill>
                  <a:solidFill>
                    <a:srgbClr val="FFFFFF"/>
                  </a:solidFill>
                </a:uFill>
                <a:latin typeface="Calibri" charset="0"/>
                <a:ea typeface="Calibri" charset="0"/>
                <a:cs typeface="Calibri" charset="0"/>
              </a:rPr>
              <a:t>pygame.mixer</a:t>
            </a:r>
            <a:r>
              <a:rPr lang="en-CA" sz="3200" b="0" strike="noStrike" spc="-1" dirty="0" smtClean="0">
                <a:solidFill>
                  <a:srgbClr val="FFFFFF"/>
                </a:solidFill>
                <a:uFill>
                  <a:solidFill>
                    <a:srgbClr val="FFFFFF"/>
                  </a:solidFill>
                </a:uFill>
                <a:latin typeface="Calibri" charset="0"/>
                <a:ea typeface="Calibri" charset="0"/>
                <a:cs typeface="Calibri" charset="0"/>
              </a:rPr>
              <a:t> module.</a:t>
            </a:r>
          </a:p>
          <a:p>
            <a:pPr marL="432000" indent="-321120">
              <a:lnSpc>
                <a:spcPct val="100000"/>
              </a:lnSpc>
              <a:buClr>
                <a:srgbClr val="FFFFFF"/>
              </a:buClr>
              <a:buSzPct val="45000"/>
              <a:buFont typeface="Wingdings" charset="2"/>
              <a:buChar char=""/>
            </a:pPr>
            <a:r>
              <a:rPr lang="en-CA" sz="3200" b="0" strike="noStrike" spc="-1" dirty="0" smtClean="0">
                <a:solidFill>
                  <a:srgbClr val="FFFFFF"/>
                </a:solidFill>
                <a:uFill>
                  <a:solidFill>
                    <a:srgbClr val="FFFFFF"/>
                  </a:solidFill>
                </a:uFill>
                <a:latin typeface="Calibri" charset="0"/>
                <a:ea typeface="Calibri" charset="0"/>
                <a:cs typeface="Calibri" charset="0"/>
              </a:rPr>
              <a:t>The sounds are only played after being referenced through calling the </a:t>
            </a:r>
            <a:r>
              <a:rPr lang="en-CA" sz="3200" b="0" strike="noStrike" spc="-1" dirty="0" err="1" smtClean="0">
                <a:solidFill>
                  <a:srgbClr val="FFFFFF"/>
                </a:solidFill>
                <a:uFill>
                  <a:solidFill>
                    <a:srgbClr val="FFFFFF"/>
                  </a:solidFill>
                </a:uFill>
                <a:latin typeface="Calibri" charset="0"/>
                <a:ea typeface="Calibri" charset="0"/>
                <a:cs typeface="Calibri" charset="0"/>
              </a:rPr>
              <a:t>PlaySound</a:t>
            </a:r>
            <a:r>
              <a:rPr lang="en-CA" sz="3200" b="0" strike="noStrike" spc="-1" dirty="0" smtClean="0">
                <a:solidFill>
                  <a:srgbClr val="FFFFFF"/>
                </a:solidFill>
                <a:uFill>
                  <a:solidFill>
                    <a:srgbClr val="FFFFFF"/>
                  </a:solidFill>
                </a:uFill>
                <a:latin typeface="Calibri" charset="0"/>
                <a:ea typeface="Calibri" charset="0"/>
                <a:cs typeface="Calibri" charset="0"/>
              </a:rPr>
              <a:t> function located in the Player() class.</a:t>
            </a:r>
          </a:p>
          <a:p>
            <a:pPr marL="432000" indent="-321120">
              <a:lnSpc>
                <a:spcPct val="100000"/>
              </a:lnSpc>
              <a:buClr>
                <a:srgbClr val="FFFFFF"/>
              </a:buClr>
              <a:buSzPct val="45000"/>
              <a:buFont typeface="Wingdings" charset="2"/>
              <a:buChar char=""/>
            </a:pPr>
            <a:endParaRPr lang="en-CA" sz="3200" spc="-1" dirty="0" smtClean="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spc="-1" dirty="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endParaRPr lang="en-CA" sz="3200" b="0" strike="noStrike" spc="-1" dirty="0" smtClean="0">
              <a:solidFill>
                <a:srgbClr val="FFFFFF"/>
              </a:solidFill>
              <a:uFill>
                <a:solidFill>
                  <a:srgbClr val="FFFFFF"/>
                </a:solidFill>
              </a:uFill>
              <a:latin typeface="Calibri" charset="0"/>
              <a:ea typeface="Calibri" charset="0"/>
              <a:cs typeface="Calibri" charset="0"/>
            </a:endParaRPr>
          </a:p>
          <a:p>
            <a:pPr marL="432000" indent="-321120">
              <a:lnSpc>
                <a:spcPct val="100000"/>
              </a:lnSpc>
              <a:buClr>
                <a:srgbClr val="FFFFFF"/>
              </a:buClr>
              <a:buSzPct val="45000"/>
              <a:buFont typeface="Wingdings" charset="2"/>
              <a:buChar char=""/>
            </a:pPr>
            <a:r>
              <a:rPr lang="en-CA" sz="3200" spc="-1" dirty="0" smtClean="0">
                <a:solidFill>
                  <a:srgbClr val="FFFFFF"/>
                </a:solidFill>
                <a:uFill>
                  <a:solidFill>
                    <a:srgbClr val="FFFFFF"/>
                  </a:solidFill>
                </a:uFill>
                <a:latin typeface="Calibri" charset="0"/>
                <a:ea typeface="Calibri" charset="0"/>
                <a:cs typeface="Calibri" charset="0"/>
              </a:rPr>
              <a:t>After some research it became apparent that the .wav files tend to work best within </a:t>
            </a:r>
            <a:r>
              <a:rPr lang="en-CA" sz="3200" spc="-1" dirty="0" err="1" smtClean="0">
                <a:solidFill>
                  <a:srgbClr val="FFFFFF"/>
                </a:solidFill>
                <a:uFill>
                  <a:solidFill>
                    <a:srgbClr val="FFFFFF"/>
                  </a:solidFill>
                </a:uFill>
                <a:latin typeface="Calibri" charset="0"/>
                <a:ea typeface="Calibri" charset="0"/>
                <a:cs typeface="Calibri" charset="0"/>
              </a:rPr>
              <a:t>pygame</a:t>
            </a:r>
            <a:r>
              <a:rPr lang="en-CA" sz="3200" spc="-1" dirty="0" smtClean="0">
                <a:solidFill>
                  <a:srgbClr val="FFFFFF"/>
                </a:solidFill>
                <a:uFill>
                  <a:solidFill>
                    <a:srgbClr val="FFFFFF"/>
                  </a:solidFill>
                </a:uFill>
                <a:latin typeface="Calibri" charset="0"/>
                <a:ea typeface="Calibri" charset="0"/>
                <a:cs typeface="Calibri" charset="0"/>
              </a:rPr>
              <a:t> programs</a:t>
            </a:r>
            <a:r>
              <a:rPr lang="en-CA" sz="3200" b="0" strike="noStrike" spc="-1" dirty="0" smtClean="0">
                <a:solidFill>
                  <a:srgbClr val="FFFFFF"/>
                </a:solidFill>
                <a:uFill>
                  <a:solidFill>
                    <a:srgbClr val="FFFFFF"/>
                  </a:solidFill>
                </a:uFill>
                <a:latin typeface="Calibri" charset="0"/>
                <a:ea typeface="Calibri" charset="0"/>
                <a:cs typeface="Calibri" charset="0"/>
              </a:rPr>
              <a:t>.</a:t>
            </a:r>
            <a:endParaRPr lang="en-CA" sz="3200" b="0" strike="noStrike" spc="-1" dirty="0">
              <a:solidFill>
                <a:srgbClr val="FFFFFF"/>
              </a:solidFill>
              <a:uFill>
                <a:solidFill>
                  <a:srgbClr val="FFFFFF"/>
                </a:solidFill>
              </a:uFill>
              <a:latin typeface="Calibri" charset="0"/>
              <a:ea typeface="Calibri" charset="0"/>
              <a:cs typeface="Calibri"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61" t="28259" r="2613" b="53632"/>
          <a:stretch/>
        </p:blipFill>
        <p:spPr>
          <a:xfrm>
            <a:off x="1409700" y="3712193"/>
            <a:ext cx="5946443" cy="1241945"/>
          </a:xfrm>
          <a:prstGeom prst="rect">
            <a:avLst/>
          </a:prstGeom>
        </p:spPr>
      </p:pic>
    </p:spTree>
    <p:extLst>
      <p:ext uri="{BB962C8B-B14F-4D97-AF65-F5344CB8AC3E}">
        <p14:creationId xmlns:p14="http://schemas.microsoft.com/office/powerpoint/2010/main" val="42047171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5211" y="232110"/>
            <a:ext cx="5861031" cy="1293028"/>
          </a:xfrm>
        </p:spPr>
        <p:txBody>
          <a:bodyPr/>
          <a:lstStyle/>
          <a:p>
            <a:pPr algn="l"/>
            <a:r>
              <a:rPr lang="en-US" sz="4400" dirty="0" smtClean="0">
                <a:solidFill>
                  <a:srgbClr val="FFFFFF"/>
                </a:solidFill>
                <a:latin typeface="Calibri" charset="0"/>
                <a:ea typeface="Calibri" charset="0"/>
                <a:cs typeface="Calibri" charset="0"/>
              </a:rPr>
              <a:t>PYGAME</a:t>
            </a:r>
            <a:endParaRPr lang="en-US" sz="4400" dirty="0">
              <a:solidFill>
                <a:srgbClr val="FFFFFF"/>
              </a:solidFill>
              <a:latin typeface="Calibri" charset="0"/>
              <a:ea typeface="Calibri" charset="0"/>
              <a:cs typeface="Calibri" charset="0"/>
            </a:endParaRPr>
          </a:p>
        </p:txBody>
      </p:sp>
      <p:sp>
        <p:nvSpPr>
          <p:cNvPr id="3" name="Content Placeholder 2"/>
          <p:cNvSpPr>
            <a:spLocks noGrp="1"/>
          </p:cNvSpPr>
          <p:nvPr>
            <p:ph idx="4294967295"/>
          </p:nvPr>
        </p:nvSpPr>
        <p:spPr>
          <a:xfrm>
            <a:off x="512473" y="1225569"/>
            <a:ext cx="7955280" cy="5325356"/>
          </a:xfrm>
          <a:prstGeom prst="rect">
            <a:avLst/>
          </a:prstGeom>
        </p:spPr>
        <p:txBody>
          <a:bodyPr>
            <a:noAutofit/>
          </a:bodyPr>
          <a:lstStyle/>
          <a:p>
            <a:r>
              <a:rPr lang="en-US" sz="3200" dirty="0" smtClean="0">
                <a:solidFill>
                  <a:schemeClr val="bg1"/>
                </a:solidFill>
                <a:latin typeface="Calibri" charset="0"/>
                <a:ea typeface="Calibri" charset="0"/>
                <a:cs typeface="Calibri" charset="0"/>
              </a:rPr>
              <a:t>Since we chose to program our game using Python, our team decided to use the cross-platform know as </a:t>
            </a:r>
            <a:r>
              <a:rPr lang="en-US" sz="3200" dirty="0" err="1" smtClean="0">
                <a:solidFill>
                  <a:schemeClr val="bg1"/>
                </a:solidFill>
                <a:latin typeface="Calibri" charset="0"/>
                <a:ea typeface="Calibri" charset="0"/>
                <a:cs typeface="Calibri" charset="0"/>
              </a:rPr>
              <a:t>Pygame</a:t>
            </a:r>
            <a:r>
              <a:rPr lang="en-US" sz="3200" dirty="0" smtClean="0">
                <a:solidFill>
                  <a:schemeClr val="bg1"/>
                </a:solidFill>
                <a:latin typeface="Calibri" charset="0"/>
                <a:ea typeface="Calibri" charset="0"/>
                <a:cs typeface="Calibri" charset="0"/>
              </a:rPr>
              <a:t>.</a:t>
            </a:r>
          </a:p>
          <a:p>
            <a:r>
              <a:rPr lang="en-US" sz="3200" dirty="0" err="1" smtClean="0">
                <a:solidFill>
                  <a:schemeClr val="bg1"/>
                </a:solidFill>
                <a:latin typeface="Calibri" charset="0"/>
                <a:ea typeface="Calibri" charset="0"/>
                <a:cs typeface="Calibri" charset="0"/>
              </a:rPr>
              <a:t>Pygame</a:t>
            </a:r>
            <a:r>
              <a:rPr lang="en-US" sz="3200" dirty="0" smtClean="0">
                <a:solidFill>
                  <a:schemeClr val="bg1"/>
                </a:solidFill>
                <a:latin typeface="Calibri" charset="0"/>
                <a:ea typeface="Calibri" charset="0"/>
                <a:cs typeface="Calibri" charset="0"/>
              </a:rPr>
              <a:t> is a open source library which uses the Python programming language. </a:t>
            </a:r>
          </a:p>
          <a:p>
            <a:r>
              <a:rPr lang="en-US" sz="3200" dirty="0" smtClean="0">
                <a:solidFill>
                  <a:schemeClr val="bg1"/>
                </a:solidFill>
                <a:latin typeface="Calibri" charset="0"/>
                <a:ea typeface="Calibri" charset="0"/>
                <a:cs typeface="Calibri" charset="0"/>
              </a:rPr>
              <a:t>The </a:t>
            </a:r>
            <a:r>
              <a:rPr lang="en-US" sz="3200" dirty="0" err="1" smtClean="0">
                <a:solidFill>
                  <a:schemeClr val="bg1"/>
                </a:solidFill>
                <a:latin typeface="Calibri" charset="0"/>
                <a:ea typeface="Calibri" charset="0"/>
                <a:cs typeface="Calibri" charset="0"/>
              </a:rPr>
              <a:t>Pygame</a:t>
            </a:r>
            <a:r>
              <a:rPr lang="en-US" sz="3200" dirty="0" smtClean="0">
                <a:solidFill>
                  <a:schemeClr val="bg1"/>
                </a:solidFill>
                <a:latin typeface="Calibri" charset="0"/>
                <a:ea typeface="Calibri" charset="0"/>
                <a:cs typeface="Calibri" charset="0"/>
              </a:rPr>
              <a:t> library has all sorts of built in modules available for users such as the sound module and the draw module which we used in order to draw images to our scenes, as well as load and play sound files.</a:t>
            </a:r>
            <a:endParaRPr lang="en-US" sz="3200" dirty="0">
              <a:solidFill>
                <a:schemeClr val="bg1"/>
              </a:solidFill>
              <a:latin typeface="Calibri" charset="0"/>
              <a:ea typeface="Calibri" charset="0"/>
              <a:cs typeface="Calibri" charset="0"/>
            </a:endParaRPr>
          </a:p>
        </p:txBody>
      </p:sp>
      <p:sp>
        <p:nvSpPr>
          <p:cNvPr id="4" name="TextBox 3"/>
          <p:cNvSpPr txBox="1"/>
          <p:nvPr/>
        </p:nvSpPr>
        <p:spPr>
          <a:xfrm>
            <a:off x="4765736" y="505219"/>
            <a:ext cx="184666" cy="369332"/>
          </a:xfrm>
          <a:prstGeom prst="rect">
            <a:avLst/>
          </a:prstGeom>
          <a:noFill/>
        </p:spPr>
        <p:txBody>
          <a:bodyPr wrap="none" rtlCol="0">
            <a:spAutoFit/>
          </a:bodyPr>
          <a:lstStyle/>
          <a:p>
            <a:endParaRPr lang="en-US" dirty="0"/>
          </a:p>
        </p:txBody>
      </p:sp>
      <p:sp>
        <p:nvSpPr>
          <p:cNvPr id="5" name="TextBox 4"/>
          <p:cNvSpPr txBox="1"/>
          <p:nvPr/>
        </p:nvSpPr>
        <p:spPr>
          <a:xfrm>
            <a:off x="5448506" y="49156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3493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Project Structure</a:t>
            </a:r>
            <a:endParaRPr lang="en-CA" sz="1800" b="0" strike="noStrike" spc="-1">
              <a:solidFill>
                <a:srgbClr val="FFFFFF"/>
              </a:solidFill>
              <a:uFill>
                <a:solidFill>
                  <a:srgbClr val="FFFFFF"/>
                </a:solidFill>
              </a:uFill>
              <a:latin typeface="Arial"/>
            </a:endParaRPr>
          </a:p>
        </p:txBody>
      </p:sp>
      <p:sp>
        <p:nvSpPr>
          <p:cNvPr id="7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Lazer Blast uses the Python setuptools module, to make installation and development easier.</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could easily be hosted on PypI, and users could install it just by typing `pip3 install lazer_blast`</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gives a common entry point for tests and requirements installation.</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423179"/>
            <a:ext cx="6377940" cy="1293028"/>
          </a:xfrm>
        </p:spPr>
        <p:txBody>
          <a:bodyPr>
            <a:normAutofit/>
          </a:bodyPr>
          <a:lstStyle/>
          <a:p>
            <a:pPr algn="l"/>
            <a:r>
              <a:rPr lang="en-US" sz="4400" dirty="0" smtClean="0">
                <a:solidFill>
                  <a:srgbClr val="FFFFFF"/>
                </a:solidFill>
                <a:latin typeface="Calibri" charset="0"/>
                <a:ea typeface="Calibri" charset="0"/>
                <a:cs typeface="Calibri" charset="0"/>
              </a:rPr>
              <a:t>Color matching</a:t>
            </a:r>
            <a:endParaRPr lang="en-US" sz="4400" dirty="0">
              <a:solidFill>
                <a:srgbClr val="FFFFFF"/>
              </a:solidFill>
              <a:latin typeface="Calibri" charset="0"/>
              <a:ea typeface="Calibri" charset="0"/>
              <a:cs typeface="Calibri" charset="0"/>
            </a:endParaRPr>
          </a:p>
        </p:txBody>
      </p:sp>
      <p:sp>
        <p:nvSpPr>
          <p:cNvPr id="3" name="Content Placeholder 2"/>
          <p:cNvSpPr>
            <a:spLocks noGrp="1"/>
          </p:cNvSpPr>
          <p:nvPr>
            <p:ph idx="4294967295"/>
          </p:nvPr>
        </p:nvSpPr>
        <p:spPr>
          <a:xfrm>
            <a:off x="594360" y="1910687"/>
            <a:ext cx="7955280" cy="4352953"/>
          </a:xfrm>
          <a:prstGeom prst="rect">
            <a:avLst/>
          </a:prstGeom>
        </p:spPr>
        <p:txBody>
          <a:bodyPr/>
          <a:lstStyle/>
          <a:p>
            <a:r>
              <a:rPr lang="en-US" sz="3200" dirty="0" smtClean="0">
                <a:solidFill>
                  <a:srgbClr val="FFFFFF"/>
                </a:solidFill>
                <a:latin typeface="Calibri" charset="0"/>
                <a:ea typeface="Calibri" charset="0"/>
                <a:cs typeface="Calibri" charset="0"/>
              </a:rPr>
              <a:t>Color matching within video games helps to improve cognitive skills.</a:t>
            </a:r>
          </a:p>
          <a:p>
            <a:r>
              <a:rPr lang="en-US" sz="3200" dirty="0" smtClean="0">
                <a:solidFill>
                  <a:srgbClr val="FFFFFF"/>
                </a:solidFill>
                <a:latin typeface="Calibri" charset="0"/>
                <a:ea typeface="Calibri" charset="0"/>
                <a:cs typeface="Calibri" charset="0"/>
              </a:rPr>
              <a:t>The added requirement to match colors in order to take out enemy targets makes our game more challenging. </a:t>
            </a:r>
          </a:p>
          <a:p>
            <a:r>
              <a:rPr lang="en-US" sz="3200" dirty="0" smtClean="0">
                <a:solidFill>
                  <a:srgbClr val="FFFFFF"/>
                </a:solidFill>
                <a:latin typeface="Calibri" charset="0"/>
                <a:ea typeface="Calibri" charset="0"/>
                <a:cs typeface="Calibri" charset="0"/>
              </a:rPr>
              <a:t>The addition of color matching to our game may also help to improve one’s decision making skills as well as their reaction times . </a:t>
            </a:r>
          </a:p>
          <a:p>
            <a:endParaRPr lang="en-US" dirty="0">
              <a:solidFill>
                <a:srgbClr val="FFFFFF"/>
              </a:solidFill>
            </a:endParaRPr>
          </a:p>
        </p:txBody>
      </p:sp>
    </p:spTree>
    <p:extLst>
      <p:ext uri="{BB962C8B-B14F-4D97-AF65-F5344CB8AC3E}">
        <p14:creationId xmlns:p14="http://schemas.microsoft.com/office/powerpoint/2010/main" val="291520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4143" y="136478"/>
            <a:ext cx="6359857" cy="1282889"/>
          </a:xfrm>
        </p:spPr>
        <p:txBody>
          <a:bodyPr>
            <a:noAutofit/>
          </a:bodyPr>
          <a:lstStyle/>
          <a:p>
            <a:pPr algn="ctr"/>
            <a:r>
              <a:rPr lang="en-US" sz="4400" dirty="0" smtClean="0">
                <a:solidFill>
                  <a:srgbClr val="FFFFFF"/>
                </a:solidFill>
                <a:latin typeface="Calibri" charset="0"/>
                <a:ea typeface="Calibri" charset="0"/>
                <a:cs typeface="Calibri" charset="0"/>
              </a:rPr>
              <a:t>What makes our version better?</a:t>
            </a:r>
            <a:endParaRPr lang="en-US" sz="4400" dirty="0">
              <a:solidFill>
                <a:srgbClr val="FFFFFF"/>
              </a:solidFill>
              <a:latin typeface="Calibri" charset="0"/>
              <a:ea typeface="Calibri" charset="0"/>
              <a:cs typeface="Calibri" charset="0"/>
            </a:endParaRPr>
          </a:p>
        </p:txBody>
      </p:sp>
      <p:sp>
        <p:nvSpPr>
          <p:cNvPr id="3" name="Content Placeholder 2"/>
          <p:cNvSpPr>
            <a:spLocks noGrp="1"/>
          </p:cNvSpPr>
          <p:nvPr>
            <p:ph idx="4294967295"/>
          </p:nvPr>
        </p:nvSpPr>
        <p:spPr>
          <a:xfrm>
            <a:off x="662598" y="1419367"/>
            <a:ext cx="7955280" cy="5240740"/>
          </a:xfrm>
          <a:prstGeom prst="rect">
            <a:avLst/>
          </a:prstGeom>
        </p:spPr>
        <p:txBody>
          <a:bodyPr>
            <a:noAutofit/>
          </a:bodyPr>
          <a:lstStyle/>
          <a:p>
            <a:r>
              <a:rPr lang="en-US" sz="3200" dirty="0" smtClean="0">
                <a:solidFill>
                  <a:srgbClr val="FFFFFF"/>
                </a:solidFill>
                <a:latin typeface="Calibri" charset="0"/>
                <a:ea typeface="Calibri" charset="0"/>
                <a:cs typeface="Calibri" charset="0"/>
              </a:rPr>
              <a:t>We’ve included color matching</a:t>
            </a:r>
          </a:p>
          <a:p>
            <a:pPr lvl="1"/>
            <a:r>
              <a:rPr lang="en-US" sz="3200" dirty="0" smtClean="0">
                <a:solidFill>
                  <a:srgbClr val="FFFFFF"/>
                </a:solidFill>
                <a:latin typeface="Calibri" charset="0"/>
                <a:ea typeface="Calibri" charset="0"/>
                <a:cs typeface="Calibri" charset="0"/>
              </a:rPr>
              <a:t>This requires the player to think and react quickly which makes our game more of a challenge and therefore more likely to be played.</a:t>
            </a:r>
          </a:p>
          <a:p>
            <a:r>
              <a:rPr lang="en-US" sz="3200" dirty="0">
                <a:solidFill>
                  <a:srgbClr val="FFFFFF"/>
                </a:solidFill>
                <a:latin typeface="Calibri" charset="0"/>
                <a:ea typeface="Calibri" charset="0"/>
                <a:cs typeface="Calibri" charset="0"/>
              </a:rPr>
              <a:t>We chose a language that is popular and easy </a:t>
            </a:r>
          </a:p>
          <a:p>
            <a:pPr lvl="1"/>
            <a:r>
              <a:rPr lang="en-US" sz="3200" dirty="0">
                <a:solidFill>
                  <a:srgbClr val="FFFFFF"/>
                </a:solidFill>
                <a:latin typeface="Calibri" charset="0"/>
                <a:ea typeface="Calibri" charset="0"/>
                <a:cs typeface="Calibri" charset="0"/>
              </a:rPr>
              <a:t>The original </a:t>
            </a:r>
            <a:r>
              <a:rPr lang="en-US" sz="3200" dirty="0" err="1">
                <a:solidFill>
                  <a:srgbClr val="FFFFFF"/>
                </a:solidFill>
                <a:latin typeface="Calibri" charset="0"/>
                <a:ea typeface="Calibri" charset="0"/>
                <a:cs typeface="Calibri" charset="0"/>
              </a:rPr>
              <a:t>Galaga</a:t>
            </a:r>
            <a:r>
              <a:rPr lang="en-US" sz="3200" dirty="0">
                <a:solidFill>
                  <a:srgbClr val="FFFFFF"/>
                </a:solidFill>
                <a:latin typeface="Calibri" charset="0"/>
                <a:ea typeface="Calibri" charset="0"/>
                <a:cs typeface="Calibri" charset="0"/>
              </a:rPr>
              <a:t> game was created in Assembly which is a language that not as many developers work with and therefore makes it more difficult to keep the game updated.</a:t>
            </a:r>
          </a:p>
          <a:p>
            <a:pPr lvl="1"/>
            <a:endParaRPr lang="en-US" sz="3200" dirty="0" smtClean="0">
              <a:solidFill>
                <a:srgbClr val="FFFFFF"/>
              </a:solidFill>
              <a:latin typeface="Calibri" charset="0"/>
              <a:ea typeface="Calibri" charset="0"/>
              <a:cs typeface="Calibri" charset="0"/>
            </a:endParaRPr>
          </a:p>
        </p:txBody>
      </p:sp>
    </p:spTree>
    <p:extLst>
      <p:ext uri="{BB962C8B-B14F-4D97-AF65-F5344CB8AC3E}">
        <p14:creationId xmlns:p14="http://schemas.microsoft.com/office/powerpoint/2010/main" val="420570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Base Classes</a:t>
            </a:r>
            <a:endParaRPr lang="en-CA" sz="1800" b="0" strike="noStrike" spc="-1">
              <a:solidFill>
                <a:srgbClr val="FFFFFF"/>
              </a:solidFill>
              <a:uFill>
                <a:solidFill>
                  <a:srgbClr val="FFFFFF"/>
                </a:solidFill>
              </a:uFill>
              <a:latin typeface="Arial"/>
            </a:endParaRPr>
          </a:p>
        </p:txBody>
      </p:sp>
      <p:sp>
        <p:nvSpPr>
          <p:cNvPr id="7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To help reduce duplication, we made two base classes: RenderedBase and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Anything  which is rendered will inherit from RenderedBase, and anything which has agency inherits from ActorBase.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also hides complexity from the API, and allows for easier use by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Unit Tests</a:t>
            </a:r>
            <a:endParaRPr lang="en-CA" sz="1800" b="0" strike="noStrike" spc="-1">
              <a:solidFill>
                <a:srgbClr val="FFFFFF"/>
              </a:solidFill>
              <a:uFill>
                <a:solidFill>
                  <a:srgbClr val="FFFFFF"/>
                </a:solidFill>
              </a:uFill>
              <a:latin typeface="Arial"/>
            </a:endParaRPr>
          </a:p>
        </p:txBody>
      </p:sp>
      <p:sp>
        <p:nvSpPr>
          <p:cNvPr id="7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Our base classes, Player class and Enemy class all have unit tests for their main methods.</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helped to reduce regression.</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It also provided an example of the expected use, and so helped when working as a team.</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Settings File</a:t>
            </a:r>
            <a:endParaRPr lang="en-CA" sz="1800" b="0" strike="noStrike" spc="-1">
              <a:solidFill>
                <a:srgbClr val="FFFFFF"/>
              </a:solidFill>
              <a:uFill>
                <a:solidFill>
                  <a:srgbClr val="FFFFFF"/>
                </a:solidFill>
              </a:uFill>
              <a:latin typeface="Arial"/>
            </a:endParaRPr>
          </a:p>
        </p:txBody>
      </p:sp>
      <p:sp>
        <p:nvSpPr>
          <p:cNvPr id="81"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An additional improvement over Pylaga was the use of a settings file.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Things such as key-bindings, spawn rates, speed and strength can easily be changed.</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This helped when performing usability testing, as updates could be made in real time.</a:t>
            </a:r>
            <a:endParaRPr lang="en-CA" sz="1800" b="0" strike="noStrike" spc="-1">
              <a:solidFill>
                <a:srgbClr val="FFFFFF"/>
              </a:solidFill>
              <a:uFill>
                <a:solidFill>
                  <a:srgbClr val="FFFFFF"/>
                </a:solidFill>
              </a:uFill>
              <a:latin typeface="Arial"/>
            </a:endParaRPr>
          </a:p>
          <a:p>
            <a:pPr marL="343080" indent="-339840">
              <a:lnSpc>
                <a:spcPct val="100000"/>
              </a:lnSpc>
              <a:buClr>
                <a:srgbClr val="FFFFFF"/>
              </a:buClr>
              <a:buFont typeface="Arial"/>
              <a:buChar char="•"/>
            </a:pPr>
            <a:r>
              <a:rPr lang="en-CA" sz="3200" b="0" strike="noStrike" spc="-1">
                <a:solidFill>
                  <a:srgbClr val="FFFFFF"/>
                </a:solidFill>
                <a:uFill>
                  <a:solidFill>
                    <a:srgbClr val="FFFFFF"/>
                  </a:solidFill>
                </a:uFill>
                <a:latin typeface="Calibri"/>
                <a:ea typeface="DejaVu Sans"/>
              </a:rPr>
              <a:t>In the future we would move it to another format (like YAML or JSON) and allow all settings to be edited/saved through the GUI.</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Scenes </a:t>
            </a:r>
            <a:endParaRPr lang="en-CA" sz="1800" b="0" strike="noStrike" spc="-1">
              <a:solidFill>
                <a:srgbClr val="FFFFFF"/>
              </a:solidFill>
              <a:uFill>
                <a:solidFill>
                  <a:srgbClr val="FFFFFF"/>
                </a:solidFill>
              </a:uFill>
              <a:latin typeface="Arial"/>
            </a:endParaRPr>
          </a:p>
        </p:txBody>
      </p:sp>
      <p:sp>
        <p:nvSpPr>
          <p:cNvPr id="83"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To modularize the main game loop, we used scenes.</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Each scene implements input handling and graphical rendering separately.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modular design makes adding or modifying scenes easy for later developers.</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a:t>
            </a:r>
            <a:endParaRPr lang="en-CA" sz="1800" b="0" strike="noStrike" spc="-1">
              <a:solidFill>
                <a:srgbClr val="FFFFFF"/>
              </a:solidFill>
              <a:uFill>
                <a:solidFill>
                  <a:srgbClr val="FFFFFF"/>
                </a:solidFill>
              </a:uFill>
              <a:latin typeface="Arial"/>
            </a:endParaRPr>
          </a:p>
        </p:txBody>
      </p:sp>
      <p:sp>
        <p:nvSpPr>
          <p:cNvPr id="85"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Ships in Pylaga fire slow-moving projectiles which require precise timing and estimation of trajectory.</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In Lazer Blast ships fire laser beams that instantly hit their targets, which  requires no trajectory estimation.</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user’s focus is instead directed toward the color changing mechanic.</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Laser (Continued) </a:t>
            </a:r>
            <a:endParaRPr lang="en-CA" sz="1800" b="0" strike="noStrike" spc="-1">
              <a:solidFill>
                <a:srgbClr val="FFFFFF"/>
              </a:solidFill>
              <a:uFill>
                <a:solidFill>
                  <a:srgbClr val="FFFFFF"/>
                </a:solidFill>
              </a:uFill>
              <a:latin typeface="Arial"/>
            </a:endParaRPr>
          </a:p>
        </p:txBody>
      </p:sp>
      <p:sp>
        <p:nvSpPr>
          <p:cNvPr id="87"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user switches the color of their laser to enemies to damage them.</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This introduces challenge that was provided by the slow projectiles in Pylaga.</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selection of colors can be edited in the settings file to adjust aesthetics and difficulty.</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CA" sz="4400" b="0" strike="noStrike" spc="-1">
                <a:solidFill>
                  <a:srgbClr val="FFFFFF"/>
                </a:solidFill>
                <a:uFill>
                  <a:solidFill>
                    <a:srgbClr val="FFFFFF"/>
                  </a:solidFill>
                </a:uFill>
                <a:latin typeface="Calibri"/>
                <a:ea typeface="DejaVu Sans"/>
              </a:rPr>
              <a:t>User Input </a:t>
            </a:r>
            <a:endParaRPr lang="en-CA" sz="1800" b="0" strike="noStrike" spc="-1">
              <a:solidFill>
                <a:srgbClr val="FFFFFF"/>
              </a:solidFill>
              <a:uFill>
                <a:solidFill>
                  <a:srgbClr val="FFFFFF"/>
                </a:solidFill>
              </a:uFill>
              <a:latin typeface="Arial"/>
            </a:endParaRPr>
          </a:p>
        </p:txBody>
      </p:sp>
      <p:sp>
        <p:nvSpPr>
          <p:cNvPr id="89"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By default Lazer Blast uses WASD for movement and the spacebar for firing.</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These movement keys are a conventional configuration for many modern computer games.</a:t>
            </a:r>
            <a:endParaRPr lang="en-CA" sz="1800" b="0" strike="noStrike" spc="-1">
              <a:solidFill>
                <a:srgbClr val="FFFFFF"/>
              </a:solidFill>
              <a:uFill>
                <a:solidFill>
                  <a:srgbClr val="FFFFFF"/>
                </a:solidFill>
              </a:uFill>
              <a:latin typeface="Arial"/>
            </a:endParaRPr>
          </a:p>
          <a:p>
            <a:pPr marL="432000" indent="-321120">
              <a:lnSpc>
                <a:spcPct val="100000"/>
              </a:lnSpc>
              <a:buClr>
                <a:srgbClr val="FFFFFF"/>
              </a:buClr>
              <a:buSzPct val="45000"/>
              <a:buFont typeface="Wingdings" charset="2"/>
              <a:buChar char=""/>
            </a:pPr>
            <a:r>
              <a:rPr lang="en-CA" sz="3200" b="0" strike="noStrike" spc="-1">
                <a:solidFill>
                  <a:srgbClr val="FFFFFF"/>
                </a:solidFill>
                <a:uFill>
                  <a:solidFill>
                    <a:srgbClr val="FFFFFF"/>
                  </a:solidFill>
                </a:uFill>
                <a:latin typeface="Calibri"/>
                <a:ea typeface="DejaVu Sans"/>
              </a:rPr>
              <a:t>The settings file allows custom key bindings as well as separate bindings for a Dvorak keyboard.</a:t>
            </a:r>
            <a:endParaRPr lang="en-CA" sz="1800" b="0" strike="noStrike" spc="-1">
              <a:solidFill>
                <a:srgbClr val="FFFFFF"/>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95</TotalTime>
  <Words>675</Words>
  <Application>Microsoft Macintosh PowerPoint</Application>
  <PresentationFormat>On-screen Show (4:3)</PresentationFormat>
  <Paragraphs>57</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PYGAME</vt:lpstr>
      <vt:lpstr>Color matching</vt:lpstr>
      <vt:lpstr>What makes our version better?</vt:lpstr>
    </vt:vector>
  </TitlesOfParts>
  <Company>Savant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LazerBlast</dc:title>
  <dc:subject/>
  <dc:creator>Terrence Reilly</dc:creator>
  <dc:description/>
  <cp:lastModifiedBy>Terrence Reilly</cp:lastModifiedBy>
  <cp:revision>15</cp:revision>
  <dcterms:created xsi:type="dcterms:W3CDTF">2017-04-08T17:48:51Z</dcterms:created>
  <dcterms:modified xsi:type="dcterms:W3CDTF">2017-04-10T10:35:22Z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Savant Group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