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67" r:id="rId3"/>
    <p:sldId id="268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40340-32C5-4496-A7DF-B87956D4555F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CDFB-8DCA-4D27-8369-534C007D19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38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8CDFB-8DCA-4D27-8369-534C007D19D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561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44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933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537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31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14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25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21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54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79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38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08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CC91-0C51-46A4-8BA2-AC7F435D8368}" type="datetimeFigureOut">
              <a:rPr lang="en-ZA" smtClean="0"/>
              <a:t>2021/08/10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5173-AC05-460B-9A9F-9E2FFA0E08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254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646217"/>
            <a:ext cx="10515600" cy="3530745"/>
          </a:xfrm>
        </p:spPr>
        <p:txBody>
          <a:bodyPr>
            <a:normAutofit/>
          </a:bodyPr>
          <a:lstStyle/>
          <a:p>
            <a:r>
              <a:rPr lang="en-ZA" dirty="0"/>
              <a:t>instead of  “Actor X creates a new account” they say “Actor X clicks the new account button”</a:t>
            </a:r>
          </a:p>
          <a:p>
            <a:r>
              <a:rPr lang="en-ZA" dirty="0"/>
              <a:t>giving the button name is too specific – the button name may not be “New Account”, and a button may not even  be used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ZA" dirty="0"/>
              <a:t>Use Case Writing Mistakes – Including User Interface Details</a:t>
            </a:r>
          </a:p>
        </p:txBody>
      </p:sp>
    </p:spTree>
    <p:extLst>
      <p:ext uri="{BB962C8B-B14F-4D97-AF65-F5344CB8AC3E}">
        <p14:creationId xmlns:p14="http://schemas.microsoft.com/office/powerpoint/2010/main" val="2024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136073"/>
            <a:ext cx="11804072" cy="5555672"/>
          </a:xfrm>
        </p:spPr>
        <p:txBody>
          <a:bodyPr>
            <a:noAutofit/>
          </a:bodyPr>
          <a:lstStyle/>
          <a:p>
            <a:r>
              <a:rPr lang="en-ZA" sz="2400" dirty="0"/>
              <a:t>Didn’t show basic dependencies explicitly. Has a start and end date, description; but no dependencies</a:t>
            </a:r>
          </a:p>
          <a:p>
            <a:r>
              <a:rPr lang="en-ZA" sz="2400" dirty="0"/>
              <a:t>Please turn this into a chart not just a table  </a:t>
            </a:r>
          </a:p>
          <a:p>
            <a:r>
              <a:rPr lang="en-ZA" sz="2400" dirty="0"/>
              <a:t>no development and evaluation iterations</a:t>
            </a:r>
          </a:p>
          <a:p>
            <a:r>
              <a:rPr lang="en-ZA" sz="2400" dirty="0"/>
              <a:t>Do not show iterations in the Gantt chart. Stages are not iterations.</a:t>
            </a:r>
          </a:p>
          <a:p>
            <a:r>
              <a:rPr lang="en-ZA" sz="2400" dirty="0"/>
              <a:t>Duration for tasks are very hard to gauge (no hour indicator and scale for the tasks cannot be easily determined)</a:t>
            </a:r>
          </a:p>
          <a:p>
            <a:r>
              <a:rPr lang="en-ZA" sz="2400" dirty="0"/>
              <a:t>Some important tasks like implementation are being undervalued (</a:t>
            </a:r>
            <a:r>
              <a:rPr lang="en-ZA" sz="2400" dirty="0" err="1"/>
              <a:t>i.e</a:t>
            </a:r>
            <a:r>
              <a:rPr lang="en-ZA" sz="2400" dirty="0"/>
              <a:t> the deadline is not really feasible, whilst others such as the test plan are being overvalued)</a:t>
            </a:r>
          </a:p>
          <a:p>
            <a:r>
              <a:rPr lang="en-ZA" sz="2400" dirty="0"/>
              <a:t>Some dependencies are missing</a:t>
            </a:r>
          </a:p>
          <a:p>
            <a:r>
              <a:rPr lang="en-ZA" sz="2400" dirty="0"/>
              <a:t>Schedule should be for the whole project not only part of the project</a:t>
            </a:r>
          </a:p>
          <a:p>
            <a:r>
              <a:rPr lang="en-ZA" sz="2400" dirty="0"/>
              <a:t>Project plan is very hard to read in submitted format (i.e. barely legible)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65909" y="212725"/>
            <a:ext cx="10515600" cy="54927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ZA" dirty="0"/>
              <a:t>Project Plan feedback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334209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" y="1302327"/>
            <a:ext cx="11748655" cy="5223163"/>
          </a:xfrm>
        </p:spPr>
        <p:txBody>
          <a:bodyPr>
            <a:normAutofit/>
          </a:bodyPr>
          <a:lstStyle/>
          <a:p>
            <a:r>
              <a:rPr lang="en-ZA" dirty="0"/>
              <a:t>Give an example of what kind of input would result in what kind of output. </a:t>
            </a:r>
          </a:p>
          <a:p>
            <a:pPr lvl="0"/>
            <a:r>
              <a:rPr lang="en-ZA" dirty="0"/>
              <a:t>Examples of the data inputted should be given. What are the data types? </a:t>
            </a:r>
          </a:p>
          <a:p>
            <a:pPr lvl="0"/>
            <a:r>
              <a:rPr lang="en-ZA" dirty="0"/>
              <a:t>Given the number of use cases that you had in the use case diagrams, there should be more test cases. </a:t>
            </a:r>
          </a:p>
          <a:p>
            <a:r>
              <a:rPr lang="en-ZA" dirty="0"/>
              <a:t>You don't always clearly give input-&gt; expected behaviour. Test plan involves input and output, but very little behaviour of those tests</a:t>
            </a:r>
          </a:p>
          <a:p>
            <a:r>
              <a:rPr lang="en-ZA" dirty="0"/>
              <a:t>Test cases are not uniquely testing different things</a:t>
            </a:r>
          </a:p>
          <a:p>
            <a:pPr lvl="0"/>
            <a:r>
              <a:rPr lang="en-ZA" dirty="0"/>
              <a:t>Test cases a bit too broad</a:t>
            </a:r>
          </a:p>
          <a:p>
            <a:pPr lvl="0"/>
            <a:r>
              <a:rPr lang="en-ZA" dirty="0"/>
              <a:t>You should have explored edge cases</a:t>
            </a:r>
          </a:p>
          <a:p>
            <a:pPr lvl="0"/>
            <a:r>
              <a:rPr lang="en-ZA" dirty="0"/>
              <a:t>Test plan is very bare-bones - has input, no behaviour, and output is very vague</a:t>
            </a:r>
          </a:p>
          <a:p>
            <a:endParaRPr lang="en-ZA" dirty="0"/>
          </a:p>
          <a:p>
            <a:pPr lvl="0"/>
            <a:endParaRPr lang="en-ZA" dirty="0"/>
          </a:p>
          <a:p>
            <a:pPr lvl="0"/>
            <a:endParaRPr lang="en-ZA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ZA" dirty="0"/>
              <a:t>Test Plan feedback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185975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493817"/>
            <a:ext cx="10515600" cy="3683145"/>
          </a:xfrm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The use case is crystal clear about all the steps the </a:t>
            </a:r>
            <a:r>
              <a:rPr lang="en-ZA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user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 needs to take, but it is missing the corresponding </a:t>
            </a:r>
            <a:r>
              <a:rPr lang="en-ZA" b="0" i="1" u="none" strike="noStrike" dirty="0">
                <a:solidFill>
                  <a:srgbClr val="000000"/>
                </a:solidFill>
                <a:effectLst/>
                <a:latin typeface="Helvetica Neue"/>
              </a:rPr>
              <a:t>system action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 that happens in response to each user step.</a:t>
            </a: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The development team won’t be clear on what the system is supposed to do - leads to assumptions being made or questions being asked during implementation.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274569"/>
                </a:solidFill>
                <a:effectLst/>
                <a:latin typeface="Vollkorn"/>
              </a:rPr>
              <a:t>Use Case Mistake – Not Specifying System Response  </a:t>
            </a:r>
          </a:p>
        </p:txBody>
      </p:sp>
    </p:spTree>
    <p:extLst>
      <p:ext uri="{BB962C8B-B14F-4D97-AF65-F5344CB8AC3E}">
        <p14:creationId xmlns:p14="http://schemas.microsoft.com/office/powerpoint/2010/main" val="17755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ZA" b="0" i="0" u="none" strike="noStrike" dirty="0">
                <a:solidFill>
                  <a:srgbClr val="274569"/>
                </a:solidFill>
                <a:effectLst/>
                <a:latin typeface="Vollkorn"/>
              </a:rPr>
              <a:t>Use Case Mistake –Technical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410691"/>
            <a:ext cx="10515600" cy="3766272"/>
          </a:xfrm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Including inappropriate technical details in a use case narrative</a:t>
            </a:r>
          </a:p>
          <a:p>
            <a:endParaRPr lang="en-ZA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ZA" dirty="0">
                <a:solidFill>
                  <a:srgbClr val="000000"/>
                </a:solidFill>
                <a:latin typeface="Helvetica Neue"/>
              </a:rPr>
              <a:t>E.g. naming s</a:t>
            </a:r>
            <a:r>
              <a:rPr lang="en-ZA" b="0" i="0" dirty="0">
                <a:solidFill>
                  <a:srgbClr val="000000"/>
                </a:solidFill>
                <a:effectLst/>
                <a:latin typeface="Helvetica Neue"/>
              </a:rPr>
              <a:t>pecific data tables or system components that wouldn’t be visible to an end user.</a:t>
            </a:r>
          </a:p>
          <a:p>
            <a:endParaRPr lang="en-ZA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Difficult for business stakeholders to understand and testers to test the system.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2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369127"/>
            <a:ext cx="10515600" cy="3807836"/>
          </a:xfrm>
        </p:spPr>
        <p:txBody>
          <a:bodyPr>
            <a:normAutofit lnSpcReduction="10000"/>
          </a:bodyPr>
          <a:lstStyle/>
          <a:p>
            <a:r>
              <a:rPr lang="en-ZA" dirty="0"/>
              <a:t>Use cases enable you to focus on the basic flow or “happy path” independent of all the variations that can occur.</a:t>
            </a:r>
          </a:p>
          <a:p>
            <a:endParaRPr lang="en-ZA" dirty="0"/>
          </a:p>
          <a:p>
            <a:r>
              <a:rPr lang="en-ZA" dirty="0"/>
              <a:t>But you must identify a specific step in the basic flow where the alternate or exception begins or is triggered. And indicate the step in the basic flow where the flow picks back up.</a:t>
            </a:r>
          </a:p>
          <a:p>
            <a:endParaRPr lang="en-ZA" dirty="0"/>
          </a:p>
          <a:p>
            <a:r>
              <a:rPr lang="en-ZA" dirty="0"/>
              <a:t>It also clarifies exactly when and how the alternates and exceptions get triggered.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ZA" dirty="0"/>
              <a:t>Use Case Mistake – Unclear where Alternates and Exceptions Branch Off the Main Flow</a:t>
            </a:r>
          </a:p>
        </p:txBody>
      </p:sp>
    </p:spTree>
    <p:extLst>
      <p:ext uri="{BB962C8B-B14F-4D97-AF65-F5344CB8AC3E}">
        <p14:creationId xmlns:p14="http://schemas.microsoft.com/office/powerpoint/2010/main" val="42567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ZA" dirty="0"/>
              <a:t> Use Case Mistake – Include Out of Scope Steps</a:t>
            </a:r>
            <a:br>
              <a:rPr lang="en-ZA" dirty="0"/>
            </a:b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230581"/>
            <a:ext cx="10515600" cy="3946381"/>
          </a:xfrm>
        </p:spPr>
        <p:txBody>
          <a:bodyPr>
            <a:normAutofit lnSpcReduction="10000"/>
          </a:bodyPr>
          <a:lstStyle/>
          <a:p>
            <a:r>
              <a:rPr lang="en-ZA" dirty="0"/>
              <a:t>A use case should describe the steps (and all necessary variations) for accomplishing one specific user goal, such as creating an account or sending an email or generating a report.</a:t>
            </a:r>
          </a:p>
          <a:p>
            <a:endParaRPr lang="en-ZA" dirty="0"/>
          </a:p>
          <a:p>
            <a:r>
              <a:rPr lang="en-ZA" dirty="0"/>
              <a:t>Don’t include steps that happen before the pre-conditions, after the post-conditions, or are otherwise unrelated to that use case’s goal. </a:t>
            </a:r>
          </a:p>
          <a:p>
            <a:endParaRPr lang="en-ZA" dirty="0"/>
          </a:p>
          <a:p>
            <a:r>
              <a:rPr lang="en-ZA" dirty="0"/>
              <a:t>Leads to missing requirements because the more you cover in one use case, the more likely you’ll overlook steps and alternate paths.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274569"/>
                </a:solidFill>
                <a:effectLst/>
                <a:latin typeface="Vollkorn"/>
              </a:rPr>
              <a:t>Use Case Mistake  – Inconsistent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3709"/>
            <a:ext cx="10515600" cy="3863254"/>
          </a:xfrm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If you use different terms </a:t>
            </a:r>
            <a:r>
              <a:rPr lang="en-ZA" dirty="0">
                <a:solidFill>
                  <a:srgbClr val="000000"/>
                </a:solidFill>
                <a:latin typeface="Helvetica Neue"/>
              </a:rPr>
              <a:t>for the same thing, people will think they are different concepts</a:t>
            </a:r>
          </a:p>
          <a:p>
            <a:endParaRPr lang="en-ZA" dirty="0">
              <a:solidFill>
                <a:srgbClr val="000000"/>
              </a:solidFill>
              <a:latin typeface="Helvetica Neue"/>
            </a:endParaRP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You may have questions about how one ties to another</a:t>
            </a:r>
          </a:p>
          <a:p>
            <a:endParaRPr lang="en-ZA" dirty="0">
              <a:solidFill>
                <a:srgbClr val="000000"/>
              </a:solidFill>
              <a:latin typeface="Helvetica Neue"/>
            </a:endParaRPr>
          </a:p>
          <a:p>
            <a:r>
              <a:rPr lang="en-ZA" dirty="0">
                <a:solidFill>
                  <a:srgbClr val="000000"/>
                </a:solidFill>
                <a:latin typeface="Helvetica Neue"/>
              </a:rPr>
              <a:t>Or people will implement them with different data elements</a:t>
            </a:r>
            <a:endParaRPr lang="en-ZA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2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ZA" dirty="0"/>
              <a:t>Use case diagram feedback previous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163782"/>
            <a:ext cx="11734800" cy="54448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ZA" dirty="0"/>
              <a:t>Your use case diagram should not have the &lt;</a:t>
            </a:r>
            <a:r>
              <a:rPr lang="en-ZA" dirty="0" err="1"/>
              <a:t>projectName</a:t>
            </a:r>
            <a:r>
              <a:rPr lang="en-ZA" dirty="0"/>
              <a:t>&gt; system as an actor, since it's already represented in the boundary  </a:t>
            </a:r>
          </a:p>
          <a:p>
            <a:pPr lvl="0"/>
            <a:r>
              <a:rPr lang="en-ZA" dirty="0"/>
              <a:t>Capture &lt;project input data&gt; is not a use case, they don’t want a system so that they can type data into a computer. This is just a step in another use case. Just like Login is not a use case i.e. it is not a goal; nobody wants a system so that they can log in.</a:t>
            </a:r>
          </a:p>
          <a:p>
            <a:pPr lvl="0"/>
            <a:r>
              <a:rPr lang="en-ZA" dirty="0"/>
              <a:t>If a use case includes or extends another use case, this should be included in the course of events. </a:t>
            </a:r>
          </a:p>
          <a:p>
            <a:pPr lvl="0"/>
            <a:r>
              <a:rPr lang="en-ZA" dirty="0"/>
              <a:t>What happens if the user uploads an incorrect data file format? The system should account for this and it should be in the alternative course of events</a:t>
            </a:r>
          </a:p>
          <a:p>
            <a:pPr lvl="0"/>
            <a:r>
              <a:rPr lang="en-ZA" dirty="0"/>
              <a:t>You missed some goals from your 1st deliverable: where’s their use cases?</a:t>
            </a:r>
          </a:p>
          <a:p>
            <a:pPr lvl="0"/>
            <a:r>
              <a:rPr lang="en-ZA" dirty="0"/>
              <a:t>Only 1 use case? Seems like you’ve put all use cases into one.</a:t>
            </a:r>
          </a:p>
          <a:p>
            <a:pPr lvl="0"/>
            <a:r>
              <a:rPr lang="en-ZA" dirty="0"/>
              <a:t>Avoid use cases with just 1 step, these are probably part of another user case.</a:t>
            </a:r>
          </a:p>
          <a:p>
            <a:pPr lvl="0"/>
            <a:r>
              <a:rPr lang="en-ZA" dirty="0"/>
              <a:t>Don’t include things that are outside the project scope.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114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343892"/>
            <a:ext cx="11610110" cy="526472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ZA" dirty="0"/>
              <a:t>The CRUD functionalities that you have as classes in your View would be better as methods for other classes </a:t>
            </a:r>
          </a:p>
          <a:p>
            <a:pPr lvl="0"/>
            <a:r>
              <a:rPr lang="en-ZA" dirty="0"/>
              <a:t>Some classes are way too broad and the group should consider modularising these (i.e. the application class should be broken down into more classes)</a:t>
            </a:r>
          </a:p>
          <a:p>
            <a:pPr lvl="0"/>
            <a:r>
              <a:rPr lang="en-ZA"/>
              <a:t>You are missing </a:t>
            </a:r>
            <a:r>
              <a:rPr lang="en-ZA" dirty="0"/>
              <a:t>relationship description and numbers (</a:t>
            </a:r>
            <a:r>
              <a:rPr lang="en-ZA" dirty="0" err="1"/>
              <a:t>i.e</a:t>
            </a:r>
            <a:r>
              <a:rPr lang="en-ZA" dirty="0"/>
              <a:t> 1...1, 0...1, 0...* </a:t>
            </a:r>
            <a:r>
              <a:rPr lang="en-ZA" dirty="0" err="1"/>
              <a:t>etc</a:t>
            </a:r>
            <a:r>
              <a:rPr lang="en-ZA" dirty="0"/>
              <a:t>)</a:t>
            </a:r>
          </a:p>
          <a:p>
            <a:pPr lvl="0"/>
            <a:r>
              <a:rPr lang="en-ZA" dirty="0"/>
              <a:t>Inheritance is shown incorrectly. Arrows should be in the opposite direction</a:t>
            </a:r>
          </a:p>
          <a:p>
            <a:pPr lvl="0"/>
            <a:r>
              <a:rPr lang="en-ZA" dirty="0"/>
              <a:t>Composition is the wrong way round </a:t>
            </a:r>
          </a:p>
          <a:p>
            <a:pPr lvl="0"/>
            <a:r>
              <a:rPr lang="en-ZA" dirty="0"/>
              <a:t>Include data types </a:t>
            </a:r>
          </a:p>
          <a:p>
            <a:pPr lvl="0"/>
            <a:r>
              <a:rPr lang="en-ZA" dirty="0"/>
              <a:t>You should have aggregation/composition/associations</a:t>
            </a:r>
          </a:p>
          <a:p>
            <a:pPr lvl="0"/>
            <a:r>
              <a:rPr lang="en-ZA" dirty="0"/>
              <a:t>You did not indicate the direction or description of the relationships between some classes</a:t>
            </a:r>
          </a:p>
          <a:p>
            <a:r>
              <a:rPr lang="en-ZA" dirty="0"/>
              <a:t>Great! uses relationships between classes and sensible explanation of what classes are used for</a:t>
            </a:r>
          </a:p>
          <a:p>
            <a:r>
              <a:rPr lang="en-ZA" dirty="0"/>
              <a:t>Look into putting different aspects of the software into packages.</a:t>
            </a:r>
          </a:p>
          <a:p>
            <a:pPr lvl="0"/>
            <a:endParaRPr lang="en-ZA" dirty="0"/>
          </a:p>
          <a:p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ZA" dirty="0"/>
              <a:t>Class diagram feedback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302123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sequence diagrams are used  to predict how a system will behave and to discover responsibilities a class may need to have.  you are not modelling functionality scenarios</a:t>
            </a:r>
          </a:p>
          <a:p>
            <a:r>
              <a:rPr lang="en-ZA" dirty="0"/>
              <a:t>Did not include system responses</a:t>
            </a:r>
          </a:p>
          <a:p>
            <a:r>
              <a:rPr lang="en-ZA" dirty="0"/>
              <a:t>State diagram - some end states are missing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ZA" dirty="0"/>
              <a:t>Interaction Class diagram feedback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363570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1176BB098A264FBBD326F6ED0CF02A" ma:contentTypeVersion="8" ma:contentTypeDescription="Create a new document." ma:contentTypeScope="" ma:versionID="974806753b07ca5985a555a65f4dfed8">
  <xsd:schema xmlns:xsd="http://www.w3.org/2001/XMLSchema" xmlns:xs="http://www.w3.org/2001/XMLSchema" xmlns:p="http://schemas.microsoft.com/office/2006/metadata/properties" xmlns:ns2="e3002af3-abb9-49d2-b4e5-779af3e07614" xmlns:ns3="62dc5352-f916-49e5-b3f0-d021e3c1b2be" targetNamespace="http://schemas.microsoft.com/office/2006/metadata/properties" ma:root="true" ma:fieldsID="aebfe7932cb09f3122d5ca51fdede004" ns2:_="" ns3:_="">
    <xsd:import namespace="e3002af3-abb9-49d2-b4e5-779af3e07614"/>
    <xsd:import namespace="62dc5352-f916-49e5-b3f0-d021e3c1b2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02af3-abb9-49d2-b4e5-779af3e076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c5352-f916-49e5-b3f0-d021e3c1b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A1BD69-A215-4E7E-BB30-BB769EBBED23}"/>
</file>

<file path=customXml/itemProps2.xml><?xml version="1.0" encoding="utf-8"?>
<ds:datastoreItem xmlns:ds="http://schemas.openxmlformats.org/officeDocument/2006/customXml" ds:itemID="{03F1DEBB-4B42-4C66-BE68-497FFB6ECBC4}"/>
</file>

<file path=customXml/itemProps3.xml><?xml version="1.0" encoding="utf-8"?>
<ds:datastoreItem xmlns:ds="http://schemas.openxmlformats.org/officeDocument/2006/customXml" ds:itemID="{D93A1530-FB3A-4405-8E67-02C746CA842A}"/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1045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Vollkorn</vt:lpstr>
      <vt:lpstr>Office Theme</vt:lpstr>
      <vt:lpstr>Use Case Writing Mistakes – Including User Interface Details</vt:lpstr>
      <vt:lpstr>Use Case Mistake – Not Specifying System Response  </vt:lpstr>
      <vt:lpstr>Use Case Mistake –Technical Details</vt:lpstr>
      <vt:lpstr>Use Case Mistake – Unclear where Alternates and Exceptions Branch Off the Main Flow</vt:lpstr>
      <vt:lpstr> Use Case Mistake – Include Out of Scope Steps </vt:lpstr>
      <vt:lpstr>Use Case Mistake  – Inconsistent Terminology</vt:lpstr>
      <vt:lpstr>Use case diagram feedback previous years</vt:lpstr>
      <vt:lpstr>Class diagram feedback previous years</vt:lpstr>
      <vt:lpstr>Interaction Class diagram feedback previous years</vt:lpstr>
      <vt:lpstr>Project Plan feedback previous years</vt:lpstr>
      <vt:lpstr>Test Plan feedback previous years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Melissa Densmore</cp:lastModifiedBy>
  <cp:revision>17</cp:revision>
  <dcterms:created xsi:type="dcterms:W3CDTF">2019-07-31T12:40:58Z</dcterms:created>
  <dcterms:modified xsi:type="dcterms:W3CDTF">2021-08-09T22:29:00Z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0x010100F41176BB098A264FBBD326F6ED0CF02A</vt:lpwstr>
  </property>
</Properties>
</file>