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09128"/>
    <a:srgbClr val="111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3503F-1D43-4DB2-9973-5CBE6B4F2BF3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043C9-93B1-4D52-AD5B-CAC43D4F4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72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저는 이번 프로젝트에서 기업 공개 </a:t>
            </a:r>
            <a:r>
              <a:rPr lang="en-US" altLang="ko-KR" dirty="0"/>
              <a:t>IPO </a:t>
            </a:r>
            <a:r>
              <a:rPr lang="ko-KR" altLang="en-US" dirty="0"/>
              <a:t>당시의 제공된 정보만으로 </a:t>
            </a:r>
            <a:r>
              <a:rPr lang="en-US" altLang="ko-KR" dirty="0"/>
              <a:t>1</a:t>
            </a:r>
            <a:r>
              <a:rPr lang="ko-KR" altLang="en-US" dirty="0"/>
              <a:t>년 후의 수익률을 예측해보는 프로젝트를 선정하여 진행하였습니다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043C9-93B1-4D52-AD5B-CAC43D4F431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329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분석에 필요한 데이터는 기업 공개 전에 발표하는 증권 신고서와 주가 데이터였기에</a:t>
            </a:r>
            <a:r>
              <a:rPr lang="en-US" altLang="ko-KR" dirty="0"/>
              <a:t>, IPO</a:t>
            </a:r>
            <a:r>
              <a:rPr lang="ko-KR" altLang="en-US" dirty="0"/>
              <a:t> 관련 데이터는 전자공시시스템인 </a:t>
            </a:r>
            <a:r>
              <a:rPr lang="en-US" altLang="ko-KR" dirty="0"/>
              <a:t>Dart, </a:t>
            </a:r>
            <a:r>
              <a:rPr lang="ko-KR" altLang="en-US" dirty="0"/>
              <a:t>기업공시채널인 </a:t>
            </a:r>
            <a:r>
              <a:rPr lang="en-US" altLang="ko-KR" dirty="0"/>
              <a:t>KIND</a:t>
            </a:r>
            <a:r>
              <a:rPr lang="ko-KR" altLang="en-US" dirty="0"/>
              <a:t>를 이용해서 수집했고</a:t>
            </a:r>
            <a:r>
              <a:rPr lang="en-US" altLang="ko-KR" dirty="0"/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네이버 금융을 이용해서 주가 데이터를 수집했습니다</a:t>
            </a:r>
            <a:r>
              <a:rPr lang="en-US" altLang="ko-KR" dirty="0"/>
              <a:t>. Dart</a:t>
            </a:r>
            <a:r>
              <a:rPr lang="ko-KR" altLang="en-US" dirty="0"/>
              <a:t>에서 </a:t>
            </a:r>
            <a:r>
              <a:rPr lang="en-US" altLang="ko-KR" dirty="0" err="1"/>
              <a:t>api</a:t>
            </a:r>
            <a:r>
              <a:rPr lang="ko-KR" altLang="en-US" dirty="0"/>
              <a:t>키를 발급받아 </a:t>
            </a:r>
            <a:r>
              <a:rPr lang="en-US" altLang="ko-KR" dirty="0"/>
              <a:t>KIND</a:t>
            </a:r>
            <a:r>
              <a:rPr lang="ko-KR" altLang="en-US" dirty="0"/>
              <a:t>에서 엑셀파일을 받고</a:t>
            </a:r>
            <a:r>
              <a:rPr lang="en-US" altLang="ko-KR" dirty="0"/>
              <a:t>, pandas </a:t>
            </a:r>
            <a:r>
              <a:rPr lang="en-US" altLang="ko-KR" dirty="0" err="1"/>
              <a:t>datareader</a:t>
            </a:r>
            <a:r>
              <a:rPr lang="ko-KR" altLang="en-US" dirty="0"/>
              <a:t>로 네이버 금융 주가 데이터를 읽어왔습니다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</a:t>
            </a:r>
            <a:r>
              <a:rPr lang="ko-KR" altLang="en-US" dirty="0"/>
              <a:t>그 외에도 사이트에 게시한 사진자료 등은 모두 저작권 무료 사이트를 참고하였습니다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043C9-93B1-4D52-AD5B-CAC43D4F431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20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분석은 전처리를 하고 </a:t>
            </a:r>
            <a:r>
              <a:rPr lang="en-US" altLang="ko-KR" dirty="0"/>
              <a:t>–</a:t>
            </a:r>
            <a:r>
              <a:rPr lang="ko-KR" altLang="en-US" dirty="0"/>
              <a:t>이상치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043C9-93B1-4D52-AD5B-CAC43D4F431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21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저는 이번 프로젝트에서 기업 공개 </a:t>
            </a:r>
            <a:r>
              <a:rPr lang="en-US" altLang="ko-KR" dirty="0"/>
              <a:t>IPO </a:t>
            </a:r>
            <a:r>
              <a:rPr lang="ko-KR" altLang="en-US" dirty="0"/>
              <a:t>당시의 제공된 정보만으로 </a:t>
            </a:r>
            <a:r>
              <a:rPr lang="en-US" altLang="ko-KR" dirty="0"/>
              <a:t>1</a:t>
            </a:r>
            <a:r>
              <a:rPr lang="ko-KR" altLang="en-US" dirty="0"/>
              <a:t>년 후의 수익률을 예측해보는 프로젝트를 선정하여 진행하였습니다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043C9-93B1-4D52-AD5B-CAC43D4F431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229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A5C7C-3504-4B0B-BAA1-03A9377F5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585778-EF1E-4A09-AC9C-415536AF2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F7145E-EE55-45C1-A4A3-9E1E5F50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B014-A17C-4AB4-A339-637E9FDE685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52036-A8D9-4255-85F4-168F1485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FA6CD7-C4EA-42A8-9A72-78002260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72D3-9274-421D-A9DA-3AFBAFE80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77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2084D-EE64-4365-8DF5-ED520D77D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FA8062-9FA4-4616-B18A-C98C4182E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C5627C-A81C-4580-BAB6-19F2C8C6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B014-A17C-4AB4-A339-637E9FDE685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03DE48-115B-4BAB-9F44-031C72A7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69661-62FE-4818-A181-A90BA516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72D3-9274-421D-A9DA-3AFBAFE80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5DF6B8-8790-493F-ACBC-ABEA92F3D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9B8D11-4FF6-4449-AF00-E284D251A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4A0BDD-13DF-457C-ADBA-19C03376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B014-A17C-4AB4-A339-637E9FDE685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F5928-D5F6-4CB3-AE42-3879E781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4903E-316A-4726-BCF2-7CCB0D7C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72D3-9274-421D-A9DA-3AFBAFE80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16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4AEC9-2116-4BCD-966A-9055EDFCA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468C7-52A4-4E7A-8F0A-545ED69A7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F68F1-737E-4FD3-B1FA-CCF9CCE42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B014-A17C-4AB4-A339-637E9FDE685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48B1A-A283-4EA0-8575-C15C4215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14CF75-85AF-40E6-B4EA-A692D7A6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72D3-9274-421D-A9DA-3AFBAFE80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54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0CC92-03CF-4718-A99C-1CABB4BFD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1A1722-D753-4AC6-BAFF-F86E13E8D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3E1956-C57A-4627-98A6-FC166A9D6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B014-A17C-4AB4-A339-637E9FDE685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CA89AA-132C-4964-BD9B-E9C812FF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A7B70-174E-4B7A-A5FA-E1FF56C5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72D3-9274-421D-A9DA-3AFBAFE80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07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6D72C-8F7D-4CBA-AC02-537724CC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57C666-B183-448B-AD44-7E8FD2394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EE4A9B-7ADE-4FAD-A0F6-21138A2B0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15A3BC-FCFC-4345-A921-F73A138C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B014-A17C-4AB4-A339-637E9FDE685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44A907-F9FB-4BF1-80D1-E6D8E2BF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E3D51F-B8AF-4881-A173-B64F601D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72D3-9274-421D-A9DA-3AFBAFE80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27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E92C0-BA49-412A-9C73-936D4FC7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AF858A-359E-49EC-91C6-863E78C03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0CFBE6-B4A5-447A-AB4E-3F3FDCB9A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04F749-930D-4ECA-99F5-74D6AEB34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13858D-1A52-4B5C-A562-55C8AD780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F799E6-CF79-4C0B-BCC1-78B18F9F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B014-A17C-4AB4-A339-637E9FDE685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FFC5B5-3FE3-4B2E-8C9D-C571A3D8D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45F25E-BDBE-423A-9592-709052DD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72D3-9274-421D-A9DA-3AFBAFE80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21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003D4-0D9C-4FEE-BC6F-4CF7F3B8E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B48B14-A199-42C7-BF30-23AEB47D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B014-A17C-4AB4-A339-637E9FDE685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42696B-D083-421B-B768-EE162151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3638E6-3A5E-4451-BA29-9E66E7D8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72D3-9274-421D-A9DA-3AFBAFE80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14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968431-D2A8-43C5-9117-7EDA6ED5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B014-A17C-4AB4-A339-637E9FDE685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F6CFF7-B10A-4DA4-B0BE-B8FB2BBB8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A9C75B-5D04-42E8-8863-B2D160DC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72D3-9274-421D-A9DA-3AFBAFE80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9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CFBB3-8BC1-4033-975C-54F877F60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906A5-015B-4846-9B61-E9D5D3571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231B4D-9345-4BA0-949A-EAC2CE465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24A5DE-A058-436B-B3B3-472A94EC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B014-A17C-4AB4-A339-637E9FDE685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EC2627-E192-4272-A1EA-2B6D3938C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F91D1B-45AB-44B9-8049-40A6760B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72D3-9274-421D-A9DA-3AFBAFE80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43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71A22-A7BF-431B-AE9A-92A5B24C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C758C4-CC68-4A71-8128-91C44CC65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F14665-BD53-465A-AFC4-0AC5F7AED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877617-DD26-4464-BA43-419C14DA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B014-A17C-4AB4-A339-637E9FDE685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73B1E0-F245-4908-ADAD-0C66CA11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2E9E32-6111-4BE0-BEFD-B59344135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72D3-9274-421D-A9DA-3AFBAFE80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69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9F1C4A-586E-47E7-A9FA-EB08BEDE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E5ED7C-1F6F-4180-A9AB-A27999B1C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4306E5-2D17-4666-835E-7F11B1B2C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7B014-A17C-4AB4-A339-637E9FDE685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EA5953-8A12-4D8A-9321-7EF25CF5C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70D251-8AB7-4116-BA1A-EACF945F1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972D3-9274-421D-A9DA-3AFBAFE80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29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D3EE72-B09D-49E6-9981-B735538810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1F37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EBE01-0F53-46A9-83B6-EC9A459F4FC0}"/>
              </a:ext>
            </a:extLst>
          </p:cNvPr>
          <p:cNvSpPr txBox="1"/>
          <p:nvPr/>
        </p:nvSpPr>
        <p:spPr>
          <a:xfrm>
            <a:off x="708582" y="4653937"/>
            <a:ext cx="10435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>
                    <a:lumMod val="9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기업 공개 당시의 정보로 </a:t>
            </a:r>
            <a:endParaRPr lang="en-US" altLang="ko-KR" sz="4800" dirty="0">
              <a:solidFill>
                <a:schemeClr val="bg1">
                  <a:lumMod val="9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altLang="ko-KR" sz="4800" dirty="0">
                <a:solidFill>
                  <a:schemeClr val="bg1">
                    <a:lumMod val="9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r>
              <a:rPr lang="ko-KR" altLang="en-US" sz="4800" dirty="0">
                <a:solidFill>
                  <a:schemeClr val="bg1">
                    <a:lumMod val="9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년 후 수익률 예측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FA9E5-6438-4FE8-A648-D422080C1951}"/>
              </a:ext>
            </a:extLst>
          </p:cNvPr>
          <p:cNvSpPr txBox="1"/>
          <p:nvPr/>
        </p:nvSpPr>
        <p:spPr>
          <a:xfrm>
            <a:off x="881957" y="3960063"/>
            <a:ext cx="6073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Flask</a:t>
            </a:r>
            <a:r>
              <a:rPr lang="ko-KR" alt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 이용한 웹 개발과 배포까지 </a:t>
            </a:r>
          </a:p>
        </p:txBody>
      </p:sp>
    </p:spTree>
    <p:extLst>
      <p:ext uri="{BB962C8B-B14F-4D97-AF65-F5344CB8AC3E}">
        <p14:creationId xmlns:p14="http://schemas.microsoft.com/office/powerpoint/2010/main" val="314279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공장, 건물, 도시이(가) 표시된 사진&#10;&#10;자동 생성된 설명">
            <a:extLst>
              <a:ext uri="{FF2B5EF4-FFF2-40B4-BE49-F238E27FC236}">
                <a16:creationId xmlns:a16="http://schemas.microsoft.com/office/drawing/2014/main" id="{C3014365-14F9-48B4-B22A-363A07884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36"/>
          <a:stretch/>
        </p:blipFill>
        <p:spPr>
          <a:xfrm>
            <a:off x="0" y="-74520"/>
            <a:ext cx="12192000" cy="9508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002D1F-FB03-4401-9133-1327825927BE}"/>
              </a:ext>
            </a:extLst>
          </p:cNvPr>
          <p:cNvSpPr txBox="1"/>
          <p:nvPr/>
        </p:nvSpPr>
        <p:spPr>
          <a:xfrm>
            <a:off x="623608" y="108502"/>
            <a:ext cx="2531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프로젝트 소개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2FAA65-1B5A-4A21-85B5-600DAD09D447}"/>
              </a:ext>
            </a:extLst>
          </p:cNvPr>
          <p:cNvSpPr/>
          <p:nvPr/>
        </p:nvSpPr>
        <p:spPr>
          <a:xfrm>
            <a:off x="659313" y="1170662"/>
            <a:ext cx="2664341" cy="6635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분석 배경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518E3C-0BDC-412B-8359-82E8C332746D}"/>
              </a:ext>
            </a:extLst>
          </p:cNvPr>
          <p:cNvSpPr/>
          <p:nvPr/>
        </p:nvSpPr>
        <p:spPr>
          <a:xfrm>
            <a:off x="623608" y="4791326"/>
            <a:ext cx="2664341" cy="6635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분석 설계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A8A8EC-CF41-416F-B7DA-AFBCC5F4E5E3}"/>
              </a:ext>
            </a:extLst>
          </p:cNvPr>
          <p:cNvSpPr txBox="1"/>
          <p:nvPr/>
        </p:nvSpPr>
        <p:spPr>
          <a:xfrm>
            <a:off x="920725" y="2119616"/>
            <a:ext cx="9633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최근 공모주 청약이 많이 활성화되었는데</a:t>
            </a:r>
            <a:r>
              <a:rPr lang="en-US" altLang="ko-KR" dirty="0"/>
              <a:t>,</a:t>
            </a:r>
            <a:r>
              <a:rPr lang="ko-KR" altLang="en-US" dirty="0"/>
              <a:t> 일부 종목의 경우 변동성이 심해서 다른 기업들의 데이터를 이용해 상장 직후에 참고할 만한 모델이 있으면 좋을 것 같아서 분석 주제로 선정하였습니다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CBB1D1-337D-4513-A3B1-BD8597C45AD2}"/>
              </a:ext>
            </a:extLst>
          </p:cNvPr>
          <p:cNvSpPr txBox="1"/>
          <p:nvPr/>
        </p:nvSpPr>
        <p:spPr>
          <a:xfrm>
            <a:off x="1058566" y="4208865"/>
            <a:ext cx="9358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상장 </a:t>
            </a:r>
            <a:r>
              <a:rPr lang="en-US" altLang="ko-KR" dirty="0"/>
              <a:t>1</a:t>
            </a:r>
            <a:r>
              <a:rPr lang="ko-KR" altLang="en-US" dirty="0"/>
              <a:t>년 이후의 수익률을 투자의 지표로 삼아 투자결정에  도움을 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60CC68-4DB1-44D4-A57A-7CB543509DDB}"/>
              </a:ext>
            </a:extLst>
          </p:cNvPr>
          <p:cNvSpPr/>
          <p:nvPr/>
        </p:nvSpPr>
        <p:spPr>
          <a:xfrm>
            <a:off x="623608" y="3273012"/>
            <a:ext cx="2664341" cy="6635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분석 목표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E38116-40F1-4D9E-B54C-B5DB02642773}"/>
              </a:ext>
            </a:extLst>
          </p:cNvPr>
          <p:cNvSpPr txBox="1"/>
          <p:nvPr/>
        </p:nvSpPr>
        <p:spPr>
          <a:xfrm>
            <a:off x="1058566" y="5750640"/>
            <a:ext cx="93581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2009</a:t>
            </a:r>
            <a:r>
              <a:rPr lang="ko-KR" altLang="en-US" dirty="0"/>
              <a:t>년</a:t>
            </a:r>
            <a:r>
              <a:rPr lang="en-US" altLang="ko-KR" dirty="0"/>
              <a:t>~2020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월까지 상장된 기업들의 평균 </a:t>
            </a:r>
            <a:r>
              <a:rPr lang="en-US" altLang="ko-KR" dirty="0"/>
              <a:t>1</a:t>
            </a:r>
            <a:r>
              <a:rPr lang="ko-KR" altLang="en-US" dirty="0"/>
              <a:t>년 수익률을 구하고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평균 수익률보다 높으면 투자의견</a:t>
            </a:r>
            <a:r>
              <a:rPr lang="en-US" altLang="ko-KR" dirty="0"/>
              <a:t>, </a:t>
            </a:r>
            <a:r>
              <a:rPr lang="ko-KR" altLang="en-US" dirty="0"/>
              <a:t>낮으면 투자주의의견으로 나누는 이진분류문제로 정의</a:t>
            </a:r>
          </a:p>
        </p:txBody>
      </p:sp>
    </p:spTree>
    <p:extLst>
      <p:ext uri="{BB962C8B-B14F-4D97-AF65-F5344CB8AC3E}">
        <p14:creationId xmlns:p14="http://schemas.microsoft.com/office/powerpoint/2010/main" val="320006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공장, 건물, 도시이(가) 표시된 사진&#10;&#10;자동 생성된 설명">
            <a:extLst>
              <a:ext uri="{FF2B5EF4-FFF2-40B4-BE49-F238E27FC236}">
                <a16:creationId xmlns:a16="http://schemas.microsoft.com/office/drawing/2014/main" id="{C3014365-14F9-48B4-B22A-363A078841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36"/>
          <a:stretch/>
        </p:blipFill>
        <p:spPr>
          <a:xfrm>
            <a:off x="0" y="-74520"/>
            <a:ext cx="12192000" cy="9508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002D1F-FB03-4401-9133-1327825927BE}"/>
              </a:ext>
            </a:extLst>
          </p:cNvPr>
          <p:cNvSpPr txBox="1"/>
          <p:nvPr/>
        </p:nvSpPr>
        <p:spPr>
          <a:xfrm>
            <a:off x="623608" y="108502"/>
            <a:ext cx="2531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프로젝트 소개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70F9B5-F454-4C73-A3CE-462B44B181AF}"/>
              </a:ext>
            </a:extLst>
          </p:cNvPr>
          <p:cNvSpPr/>
          <p:nvPr/>
        </p:nvSpPr>
        <p:spPr>
          <a:xfrm>
            <a:off x="665833" y="1462501"/>
            <a:ext cx="2664341" cy="6635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 소스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E4AAF57-3765-4A65-9103-00B15C86DF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248"/>
          <a:stretch/>
        </p:blipFill>
        <p:spPr>
          <a:xfrm>
            <a:off x="1516104" y="2908574"/>
            <a:ext cx="1971950" cy="10408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A6473D1-78FE-4E4B-8C1B-1F9C2FC78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1120" y="2800262"/>
            <a:ext cx="1933845" cy="12574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68A26C2-0129-48B3-AEF5-62E6DF4380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0351" y="3119393"/>
            <a:ext cx="1552792" cy="619211"/>
          </a:xfrm>
          <a:prstGeom prst="rect">
            <a:avLst/>
          </a:prstGeom>
        </p:spPr>
      </p:pic>
      <p:pic>
        <p:nvPicPr>
          <p:cNvPr id="16" name="그래픽 15" descr="키 윤곽선">
            <a:extLst>
              <a:ext uri="{FF2B5EF4-FFF2-40B4-BE49-F238E27FC236}">
                <a16:creationId xmlns:a16="http://schemas.microsoft.com/office/drawing/2014/main" id="{E29D0FAA-4A32-4640-81A2-E5C7230B42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44879" y="5012624"/>
            <a:ext cx="914400" cy="9144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550EB08-ED6D-496B-A574-363E3253BB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7870" y="4890934"/>
            <a:ext cx="1606169" cy="115778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6ACF884-0BF1-4852-8BA9-7A2D73691E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21390" y="5012624"/>
            <a:ext cx="2130714" cy="850568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8781345-9AFA-424E-AA5D-36948C139744}"/>
              </a:ext>
            </a:extLst>
          </p:cNvPr>
          <p:cNvCxnSpPr>
            <a:cxnSpLocks/>
          </p:cNvCxnSpPr>
          <p:nvPr/>
        </p:nvCxnSpPr>
        <p:spPr>
          <a:xfrm flipH="1">
            <a:off x="2502079" y="4166647"/>
            <a:ext cx="5451" cy="817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79D5279-D0DC-47C9-B127-BCD1BCCC9BEC}"/>
              </a:ext>
            </a:extLst>
          </p:cNvPr>
          <p:cNvCxnSpPr>
            <a:cxnSpLocks/>
          </p:cNvCxnSpPr>
          <p:nvPr/>
        </p:nvCxnSpPr>
        <p:spPr>
          <a:xfrm flipH="1">
            <a:off x="6290954" y="3966557"/>
            <a:ext cx="5451" cy="817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2D0D3C6-4B7E-4EC0-AFE6-B931A3A4DE69}"/>
              </a:ext>
            </a:extLst>
          </p:cNvPr>
          <p:cNvCxnSpPr>
            <a:cxnSpLocks/>
          </p:cNvCxnSpPr>
          <p:nvPr/>
        </p:nvCxnSpPr>
        <p:spPr>
          <a:xfrm flipH="1">
            <a:off x="9786747" y="4057737"/>
            <a:ext cx="5451" cy="817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816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공장, 건물, 도시이(가) 표시된 사진&#10;&#10;자동 생성된 설명">
            <a:extLst>
              <a:ext uri="{FF2B5EF4-FFF2-40B4-BE49-F238E27FC236}">
                <a16:creationId xmlns:a16="http://schemas.microsoft.com/office/drawing/2014/main" id="{C3014365-14F9-48B4-B22A-363A07884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36"/>
          <a:stretch/>
        </p:blipFill>
        <p:spPr>
          <a:xfrm>
            <a:off x="0" y="-74520"/>
            <a:ext cx="12192000" cy="9508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002D1F-FB03-4401-9133-1327825927BE}"/>
              </a:ext>
            </a:extLst>
          </p:cNvPr>
          <p:cNvSpPr txBox="1"/>
          <p:nvPr/>
        </p:nvSpPr>
        <p:spPr>
          <a:xfrm>
            <a:off x="623608" y="108502"/>
            <a:ext cx="2339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데이터베이스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0EE489-A379-461C-9C2C-BCBB6149047C}"/>
              </a:ext>
            </a:extLst>
          </p:cNvPr>
          <p:cNvSpPr/>
          <p:nvPr/>
        </p:nvSpPr>
        <p:spPr>
          <a:xfrm>
            <a:off x="685288" y="1462501"/>
            <a:ext cx="2664341" cy="6635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Postgresql</a:t>
            </a:r>
            <a:endParaRPr lang="ko-KR" altLang="en-US" sz="2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A8774C-C2BE-4759-BC03-DF5E52D0F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499" y="1352211"/>
            <a:ext cx="7887801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4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공장, 건물, 도시이(가) 표시된 사진&#10;&#10;자동 생성된 설명">
            <a:extLst>
              <a:ext uri="{FF2B5EF4-FFF2-40B4-BE49-F238E27FC236}">
                <a16:creationId xmlns:a16="http://schemas.microsoft.com/office/drawing/2014/main" id="{C3014365-14F9-48B4-B22A-363A078841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36"/>
          <a:stretch/>
        </p:blipFill>
        <p:spPr>
          <a:xfrm>
            <a:off x="0" y="-74520"/>
            <a:ext cx="12192000" cy="9508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002D1F-FB03-4401-9133-1327825927BE}"/>
              </a:ext>
            </a:extLst>
          </p:cNvPr>
          <p:cNvSpPr txBox="1"/>
          <p:nvPr/>
        </p:nvSpPr>
        <p:spPr>
          <a:xfrm>
            <a:off x="623608" y="108502"/>
            <a:ext cx="1774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분석 모델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0EE489-A379-461C-9C2C-BCBB6149047C}"/>
              </a:ext>
            </a:extLst>
          </p:cNvPr>
          <p:cNvSpPr/>
          <p:nvPr/>
        </p:nvSpPr>
        <p:spPr>
          <a:xfrm>
            <a:off x="704745" y="1475094"/>
            <a:ext cx="2664341" cy="6635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lightgbm</a:t>
            </a:r>
            <a:endParaRPr lang="ko-KR" altLang="en-US" sz="2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5F68FA-3C06-45A6-BE5E-1BED650CB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99716"/>
            <a:ext cx="1604698" cy="12974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8A787C-2F53-47DD-91F8-0DDF837743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1962" y="4335098"/>
            <a:ext cx="5068007" cy="2067213"/>
          </a:xfrm>
          <a:prstGeom prst="rect">
            <a:avLst/>
          </a:prstGeom>
        </p:spPr>
      </p:pic>
      <p:pic>
        <p:nvPicPr>
          <p:cNvPr id="10" name="그래픽 9" descr="열린 폴더 단색으로 채워진">
            <a:extLst>
              <a:ext uri="{FF2B5EF4-FFF2-40B4-BE49-F238E27FC236}">
                <a16:creationId xmlns:a16="http://schemas.microsoft.com/office/drawing/2014/main" id="{FBB9F32B-F663-4ED6-A5D6-F7FC0F152C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69085" y="2762654"/>
            <a:ext cx="914400" cy="9144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7F478F-DEA3-4B2B-9402-A2B353EC4DC7}"/>
              </a:ext>
            </a:extLst>
          </p:cNvPr>
          <p:cNvSpPr/>
          <p:nvPr/>
        </p:nvSpPr>
        <p:spPr>
          <a:xfrm>
            <a:off x="704744" y="4170768"/>
            <a:ext cx="2664341" cy="6635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검증 정확도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DDE7777-F356-4A2A-9DF5-512458EFEA1B}"/>
              </a:ext>
            </a:extLst>
          </p:cNvPr>
          <p:cNvSpPr/>
          <p:nvPr/>
        </p:nvSpPr>
        <p:spPr>
          <a:xfrm>
            <a:off x="1695135" y="3010710"/>
            <a:ext cx="1196502" cy="418289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C8282D-7D27-4331-8892-BD96C413F1E7}"/>
              </a:ext>
            </a:extLst>
          </p:cNvPr>
          <p:cNvSpPr/>
          <p:nvPr/>
        </p:nvSpPr>
        <p:spPr>
          <a:xfrm>
            <a:off x="6745622" y="1475094"/>
            <a:ext cx="2664341" cy="6635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lightgbm</a:t>
            </a:r>
            <a:endParaRPr lang="ko-KR" altLang="en-US" sz="2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526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D3EE72-B09D-49E6-9981-B735538810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1F37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DB273A-7286-4A0F-AE8E-30526C9A42F2}"/>
              </a:ext>
            </a:extLst>
          </p:cNvPr>
          <p:cNvSpPr/>
          <p:nvPr/>
        </p:nvSpPr>
        <p:spPr>
          <a:xfrm>
            <a:off x="3774333" y="0"/>
            <a:ext cx="8417668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20683C-D008-4B44-9856-9F3EC0AE4ECD}"/>
              </a:ext>
            </a:extLst>
          </p:cNvPr>
          <p:cNvSpPr/>
          <p:nvPr/>
        </p:nvSpPr>
        <p:spPr>
          <a:xfrm>
            <a:off x="554996" y="3024601"/>
            <a:ext cx="2664341" cy="6635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accent4">
                    <a:lumMod val="40000"/>
                    <a:lumOff val="60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76819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공장, 건물, 도시이(가) 표시된 사진&#10;&#10;자동 생성된 설명">
            <a:extLst>
              <a:ext uri="{FF2B5EF4-FFF2-40B4-BE49-F238E27FC236}">
                <a16:creationId xmlns:a16="http://schemas.microsoft.com/office/drawing/2014/main" id="{C3014365-14F9-48B4-B22A-363A07884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36"/>
          <a:stretch/>
        </p:blipFill>
        <p:spPr>
          <a:xfrm>
            <a:off x="0" y="-74520"/>
            <a:ext cx="12192000" cy="9508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002D1F-FB03-4401-9133-1327825927BE}"/>
              </a:ext>
            </a:extLst>
          </p:cNvPr>
          <p:cNvSpPr txBox="1"/>
          <p:nvPr/>
        </p:nvSpPr>
        <p:spPr>
          <a:xfrm>
            <a:off x="623608" y="108502"/>
            <a:ext cx="922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배포</a:t>
            </a:r>
          </a:p>
        </p:txBody>
      </p:sp>
    </p:spTree>
    <p:extLst>
      <p:ext uri="{BB962C8B-B14F-4D97-AF65-F5344CB8AC3E}">
        <p14:creationId xmlns:p14="http://schemas.microsoft.com/office/powerpoint/2010/main" val="51354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217</Words>
  <Application>Microsoft Office PowerPoint</Application>
  <PresentationFormat>와이드스크린</PresentationFormat>
  <Paragraphs>31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08서울남산체 EB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보윤</dc:creator>
  <cp:lastModifiedBy>장 보윤</cp:lastModifiedBy>
  <cp:revision>9</cp:revision>
  <dcterms:created xsi:type="dcterms:W3CDTF">2021-03-30T02:14:23Z</dcterms:created>
  <dcterms:modified xsi:type="dcterms:W3CDTF">2021-03-30T04:47:22Z</dcterms:modified>
</cp:coreProperties>
</file>