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58" r:id="rId4"/>
    <p:sldId id="259" r:id="rId5"/>
    <p:sldId id="257" r:id="rId6"/>
    <p:sldId id="268" r:id="rId7"/>
    <p:sldId id="269" r:id="rId8"/>
    <p:sldId id="260" r:id="rId9"/>
    <p:sldId id="270" r:id="rId10"/>
    <p:sldId id="271" r:id="rId11"/>
    <p:sldId id="262" r:id="rId12"/>
    <p:sldId id="273" r:id="rId13"/>
    <p:sldId id="272" r:id="rId14"/>
    <p:sldId id="261" r:id="rId15"/>
    <p:sldId id="263" r:id="rId16"/>
    <p:sldId id="264" r:id="rId17"/>
    <p:sldId id="265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3080" autoAdjust="0"/>
  </p:normalViewPr>
  <p:slideViewPr>
    <p:cSldViewPr snapToGrid="0">
      <p:cViewPr varScale="1">
        <p:scale>
          <a:sx n="56" d="100"/>
          <a:sy n="56" d="100"/>
        </p:scale>
        <p:origin x="-96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A0C2B-80C0-4D08-A9B8-1AD2B148C1CA}" type="datetimeFigureOut">
              <a:rPr lang="ru-RU" smtClean="0"/>
              <a:t>03.01.2016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57F0-0B10-498E-8208-0940FACEF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83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C3D5C-BA9A-441C-B97F-FD0A8C0D8237}" type="datetimeFigureOut">
              <a:rPr lang="ru-RU" smtClean="0"/>
              <a:t>03.01.2016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46404-3787-4D37-A6C6-115BB0F77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1320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46404-3787-4D37-A6C6-115BB0F77D1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604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46404-3787-4D37-A6C6-115BB0F77D1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957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46404-3787-4D37-A6C6-115BB0F77D1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311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46404-3787-4D37-A6C6-115BB0F77D1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974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46404-3787-4D37-A6C6-115BB0F77D1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906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46404-3787-4D37-A6C6-115BB0F77D1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669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46404-3787-4D37-A6C6-115BB0F77D1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23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46404-3787-4D37-A6C6-115BB0F77D1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619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46404-3787-4D37-A6C6-115BB0F77D1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11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46404-3787-4D37-A6C6-115BB0F77D1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91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46404-3787-4D37-A6C6-115BB0F77D1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53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46404-3787-4D37-A6C6-115BB0F77D1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26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46404-3787-4D37-A6C6-115BB0F77D1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037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46404-3787-4D37-A6C6-115BB0F77D1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282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46404-3787-4D37-A6C6-115BB0F77D1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00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46404-3787-4D37-A6C6-115BB0F77D1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722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46404-3787-4D37-A6C6-115BB0F77D1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147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46404-3787-4D37-A6C6-115BB0F77D1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62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46404-3787-4D37-A6C6-115BB0F77D1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995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46404-3787-4D37-A6C6-115BB0F77D1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184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46404-3787-4D37-A6C6-115BB0F77D1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457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46404-3787-4D37-A6C6-115BB0F77D1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64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B9B-D52F-4DA7-BC0D-8562A559FE11}" type="datetime1">
              <a:rPr lang="ru-RU" smtClean="0"/>
              <a:t>03.01.2016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Moscow Institute of Physics and Technology (State University),  MIPT, 2015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8C2E-BC69-485E-9783-E513E6B52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07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B040-E2CF-4D87-8705-A1564977F839}" type="datetime1">
              <a:rPr lang="ru-RU" smtClean="0"/>
              <a:t>03.01.2016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Moscow Institute of Physics and Technology (State University),  MIPT, 2015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8C2E-BC69-485E-9783-E513E6B52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6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D278-10C0-43A8-B659-2950F31F9CA8}" type="datetime1">
              <a:rPr lang="ru-RU" smtClean="0"/>
              <a:t>03.01.2016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Moscow Institute of Physics and Technology (State University),  MIPT, 2015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8C2E-BC69-485E-9783-E513E6B52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58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EF58-A1F0-403D-B7F2-4D3D1D460D86}" type="datetime1">
              <a:rPr lang="ru-RU" smtClean="0"/>
              <a:t>03.01.2016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Moscow Institute of Physics and Technology (State University),  MIPT, 2015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8C2E-BC69-485E-9783-E513E6B52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17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DA04-3CE2-4FC8-BBCE-9A43420D1640}" type="datetime1">
              <a:rPr lang="ru-RU" smtClean="0"/>
              <a:t>03.01.2016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Moscow Institute of Physics and Technology (State University),  MIPT, 2015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8C2E-BC69-485E-9783-E513E6B52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4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D743-F0B5-4F34-BE83-1FB9345F9F32}" type="datetime1">
              <a:rPr lang="ru-RU" smtClean="0"/>
              <a:t>03.01.2016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Moscow Institute of Physics and Technology (State University),  MIPT, 2015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8C2E-BC69-485E-9783-E513E6B52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71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CED0-FB6E-4CBA-BB8A-A33285291BB9}" type="datetime1">
              <a:rPr lang="ru-RU" smtClean="0"/>
              <a:t>03.01.2016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Moscow Institute of Physics and Technology (State University),  MIPT, 2015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8C2E-BC69-485E-9783-E513E6B52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09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2D60-99B0-4680-AE1A-95EE9D561F69}" type="datetime1">
              <a:rPr lang="ru-RU" smtClean="0"/>
              <a:t>03.01.2016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Moscow Institute of Physics and Technology (State University),  MIPT, 2015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8C2E-BC69-485E-9783-E513E6B52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98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CD22-A7E9-4A3B-8630-D3D27731C52D}" type="datetime1">
              <a:rPr lang="ru-RU" smtClean="0"/>
              <a:t>03.01.2016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Moscow Institute of Physics and Technology (State University),  MIPT, 2015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8C2E-BC69-485E-9783-E513E6B52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20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2414-AE7E-4F85-AA6C-76CC86B1BE47}" type="datetime1">
              <a:rPr lang="ru-RU" smtClean="0"/>
              <a:t>03.01.2016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Moscow Institute of Physics and Technology (State University),  MIPT, 2015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8C2E-BC69-485E-9783-E513E6B52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28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AB5B-6A5B-4834-9E7F-7FD09AB28798}" type="datetime1">
              <a:rPr lang="ru-RU" smtClean="0"/>
              <a:t>03.01.2016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Moscow Institute of Physics and Technology (State University),  MIPT, 2015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8C2E-BC69-485E-9783-E513E6B52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66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D79E-FB4F-4E6F-A9A1-EEF16755B423}" type="datetime1">
              <a:rPr lang="ru-RU" smtClean="0"/>
              <a:t>03.01.2016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Moscow Institute of Physics and Technology (State University),  MIPT, 2015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98C2E-BC69-485E-9783-E513E6B52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90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uterbach.com/frames.html?mcd_api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ss-sensor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rgeykhbr/riscv_vhdl.g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642" y="513348"/>
            <a:ext cx="11004884" cy="3092868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SoC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with the Satellite Navigation Unit based on the single-core Rocket chip</a:t>
            </a:r>
            <a:endParaRPr lang="ru-RU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6084" y="3971006"/>
            <a:ext cx="9144000" cy="1655762"/>
          </a:xfrm>
        </p:spPr>
        <p:txBody>
          <a:bodyPr/>
          <a:lstStyle/>
          <a:p>
            <a:r>
              <a:rPr lang="en-US" i="1" dirty="0" err="1" smtClean="0"/>
              <a:t>Khabarov</a:t>
            </a:r>
            <a:r>
              <a:rPr lang="en-US" i="1" dirty="0" smtClean="0"/>
              <a:t> Sergey,</a:t>
            </a:r>
          </a:p>
          <a:p>
            <a:r>
              <a:rPr lang="en-US" i="1" dirty="0" err="1" smtClean="0"/>
              <a:t>Nefedov</a:t>
            </a:r>
            <a:r>
              <a:rPr lang="en-US" i="1" dirty="0" smtClean="0"/>
              <a:t> Denis</a:t>
            </a:r>
            <a:endParaRPr lang="ru-RU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333699"/>
            <a:ext cx="1219305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2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0872537" cy="1325563"/>
          </a:xfrm>
        </p:spPr>
        <p:txBody>
          <a:bodyPr/>
          <a:lstStyle/>
          <a:p>
            <a:r>
              <a:rPr lang="en-US" b="1" dirty="0" smtClean="0"/>
              <a:t>CAD tools independence: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" y="1491916"/>
            <a:ext cx="11245515" cy="4685047"/>
          </a:xfrm>
        </p:spPr>
        <p:txBody>
          <a:bodyPr>
            <a:normAutofit/>
          </a:bodyPr>
          <a:lstStyle/>
          <a:p>
            <a:r>
              <a:rPr lang="en-US" dirty="0"/>
              <a:t>Robust coding style – '</a:t>
            </a:r>
            <a:r>
              <a:rPr lang="en-US" i="1" dirty="0"/>
              <a:t>least common </a:t>
            </a:r>
            <a:r>
              <a:rPr lang="en-US" i="1" dirty="0" smtClean="0"/>
              <a:t>denominator</a:t>
            </a:r>
            <a:r>
              <a:rPr lang="en-US" dirty="0" smtClean="0"/>
              <a:t>‘ inherited from GRLIB.</a:t>
            </a:r>
          </a:p>
          <a:p>
            <a:r>
              <a:rPr lang="en-US" dirty="0" smtClean="0"/>
              <a:t>Project supports all major CAD tools.</a:t>
            </a:r>
          </a:p>
          <a:p>
            <a:pPr lvl="1"/>
            <a:r>
              <a:rPr lang="en-US" dirty="0"/>
              <a:t>Mentor, Cadence, Synopsys</a:t>
            </a:r>
            <a:endParaRPr lang="en-US" dirty="0" smtClean="0"/>
          </a:p>
          <a:p>
            <a:pPr lvl="1"/>
            <a:r>
              <a:rPr lang="en-US" dirty="0" smtClean="0"/>
              <a:t>ISE Studio, </a:t>
            </a:r>
            <a:r>
              <a:rPr lang="en-US" dirty="0" err="1" smtClean="0"/>
              <a:t>Vivado</a:t>
            </a:r>
            <a:r>
              <a:rPr lang="en-US" dirty="0" smtClean="0"/>
              <a:t>, </a:t>
            </a:r>
            <a:r>
              <a:rPr lang="en-US" dirty="0" err="1" smtClean="0"/>
              <a:t>Quartus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CAD tool easily added but needs thorough testing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Moscow Institute of Physics and Technology (State University),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MIPT, 2015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116" y="6492875"/>
            <a:ext cx="2743200" cy="365125"/>
          </a:xfrm>
        </p:spPr>
        <p:txBody>
          <a:bodyPr/>
          <a:lstStyle/>
          <a:p>
            <a:fld id="{33B98C2E-BC69-485E-9783-E513E6B52C76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72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0872537" cy="886159"/>
          </a:xfrm>
        </p:spPr>
        <p:txBody>
          <a:bodyPr/>
          <a:lstStyle/>
          <a:p>
            <a:r>
              <a:rPr lang="en-US" b="1" dirty="0" smtClean="0"/>
              <a:t>Plug and Play</a:t>
            </a:r>
            <a:endParaRPr lang="ru-R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Moscow Institute of Physics and Technology (State University),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MIPT, 2015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116" y="6492875"/>
            <a:ext cx="2743200" cy="365125"/>
          </a:xfrm>
        </p:spPr>
        <p:txBody>
          <a:bodyPr/>
          <a:lstStyle/>
          <a:p>
            <a:fld id="{33B98C2E-BC69-485E-9783-E513E6B52C76}" type="slidenum">
              <a:rPr lang="ru-RU" smtClean="0"/>
              <a:t>11</a:t>
            </a:fld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2860" y="1387808"/>
            <a:ext cx="11246279" cy="4968541"/>
          </a:xfrm>
        </p:spPr>
        <p:txBody>
          <a:bodyPr>
            <a:normAutofit/>
          </a:bodyPr>
          <a:lstStyle/>
          <a:p>
            <a:r>
              <a:rPr lang="en-US" dirty="0" smtClean="0"/>
              <a:t>Inherited from GRLIB method to quickly assemble a complex SOC design.</a:t>
            </a:r>
          </a:p>
          <a:p>
            <a:r>
              <a:rPr lang="en-US" dirty="0" smtClean="0"/>
              <a:t>PCI-style </a:t>
            </a:r>
            <a:r>
              <a:rPr lang="en-US" dirty="0" err="1" smtClean="0"/>
              <a:t>plug&amp;play</a:t>
            </a:r>
            <a:r>
              <a:rPr lang="en-US" dirty="0" smtClean="0"/>
              <a:t> support for AMBA (AXI4) configuration.</a:t>
            </a:r>
          </a:p>
          <a:p>
            <a:pPr lvl="1"/>
            <a:r>
              <a:rPr lang="en-US" dirty="0" smtClean="0"/>
              <a:t>Device, ID, Vendor ID and version identification.</a:t>
            </a:r>
          </a:p>
          <a:p>
            <a:pPr lvl="1"/>
            <a:r>
              <a:rPr lang="en-US" dirty="0" smtClean="0"/>
              <a:t>Address and interrupt configuration</a:t>
            </a:r>
          </a:p>
          <a:p>
            <a:pPr lvl="1"/>
            <a:r>
              <a:rPr lang="en-US" dirty="0" err="1" smtClean="0"/>
              <a:t>Cacheability</a:t>
            </a:r>
            <a:r>
              <a:rPr lang="en-US" dirty="0" smtClean="0"/>
              <a:t>, pre-fetch information</a:t>
            </a:r>
          </a:p>
          <a:p>
            <a:r>
              <a:rPr lang="en-US" dirty="0" smtClean="0"/>
              <a:t>Several memory BARs per slave device.</a:t>
            </a:r>
          </a:p>
          <a:p>
            <a:r>
              <a:rPr lang="en-US" dirty="0" smtClean="0"/>
              <a:t>Configuration set through VHDL generics</a:t>
            </a:r>
          </a:p>
          <a:p>
            <a:r>
              <a:rPr lang="en-US" dirty="0" err="1" smtClean="0"/>
              <a:t>Plug&amp;play</a:t>
            </a:r>
            <a:r>
              <a:rPr lang="en-US" dirty="0" smtClean="0"/>
              <a:t> information routed in sideband signals accessible via dedicated slave device on system bus.</a:t>
            </a:r>
          </a:p>
          <a:p>
            <a:r>
              <a:rPr lang="en-US" dirty="0" smtClean="0"/>
              <a:t>Fully compatible with AMBA AXI4.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1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0872537" cy="886159"/>
          </a:xfrm>
        </p:spPr>
        <p:txBody>
          <a:bodyPr/>
          <a:lstStyle/>
          <a:p>
            <a:r>
              <a:rPr lang="en-US" b="1" dirty="0" smtClean="0"/>
              <a:t>UART output example</a:t>
            </a:r>
            <a:endParaRPr lang="ru-R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Moscow Institute of Physics and Technology (State University),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MIPT, 2015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116" y="6492875"/>
            <a:ext cx="2743200" cy="365125"/>
          </a:xfrm>
        </p:spPr>
        <p:txBody>
          <a:bodyPr/>
          <a:lstStyle/>
          <a:p>
            <a:fld id="{33B98C2E-BC69-485E-9783-E513E6B52C76}" type="slidenum">
              <a:rPr lang="ru-RU" smtClean="0"/>
              <a:t>12</a:t>
            </a:fld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2860" y="1251285"/>
            <a:ext cx="11246279" cy="490692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[uart0] # RISC-V: Rocket-Chip demonstration design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[uart0] # HW version: 0x20151217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[uart0] # Target technology: Virtex6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[uart0] # AXI4: slv0: GNSS Sensor Ltd.    Boot ROM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[uart0] #    0x00000000...0x00001FFF, size = 8 KB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[uart0] # AXI4: slv1: GNSS Sensor Ltd.    FW Image ROM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[uart0] #    0x00100000...0x0013FFFF, size = 256 KB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[uart0] # AXI4: slv2: GNSS Sensor Ltd.    Internal SRAM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[uart0] #    0x10000000...0x1007FFFF, size = 512 KB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[uart0] # AXI4: slv3: GNSS Sensor Ltd.    Generic GPIO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[uart0] #    0x80000000...0x80000FFF, size = 4 KB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[uart0] # AXI4: slv4: GNSS Sensor Ltd.    Generic UART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[uart0] #    0x80001000...0x80001FFF, size = 4 KB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[uart0] # AXI4: slv5: GNSS Sensor Ltd.    Interrupt Controller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[uart0] #    0x80002000...0x80002FFF, size = 4 KB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[uart0] # AXI4: slv6: GNSS Sensor Ltd.    GNSS Engine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[uart0] #    0x80003000...0x80003FFF, size = 4 KB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6941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0872537" cy="886159"/>
          </a:xfrm>
        </p:spPr>
        <p:txBody>
          <a:bodyPr/>
          <a:lstStyle/>
          <a:p>
            <a:r>
              <a:rPr lang="en-US" b="1" dirty="0" smtClean="0"/>
              <a:t>Repository features</a:t>
            </a:r>
            <a:endParaRPr lang="ru-R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Moscow Institute of Physics and Technology (State University),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MIPT, 2015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116" y="6492875"/>
            <a:ext cx="2743200" cy="365125"/>
          </a:xfrm>
        </p:spPr>
        <p:txBody>
          <a:bodyPr/>
          <a:lstStyle/>
          <a:p>
            <a:fld id="{33B98C2E-BC69-485E-9783-E513E6B52C76}" type="slidenum">
              <a:rPr lang="ru-RU" smtClean="0"/>
              <a:t>13</a:t>
            </a:fld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2860" y="1387808"/>
            <a:ext cx="11246279" cy="49685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Plug-n-play configuration module with the AXI interface.</a:t>
            </a:r>
          </a:p>
          <a:p>
            <a:r>
              <a:rPr lang="en-US" dirty="0" smtClean="0"/>
              <a:t>Interrupt controller with the AXI interface either as UART and GPIO.</a:t>
            </a:r>
          </a:p>
          <a:p>
            <a:r>
              <a:rPr lang="en-US" dirty="0" smtClean="0"/>
              <a:t>Project includes generic parameter allowing enable/disable L1toL2 interconnect (L2 cache).</a:t>
            </a:r>
          </a:p>
          <a:p>
            <a:r>
              <a:rPr lang="en-US" dirty="0"/>
              <a:t>GNSS related functionality was </a:t>
            </a:r>
            <a:r>
              <a:rPr lang="en-US" dirty="0" smtClean="0"/>
              <a:t>stubbed</a:t>
            </a:r>
            <a:endParaRPr lang="en-US" dirty="0"/>
          </a:p>
          <a:p>
            <a:r>
              <a:rPr lang="en-US" dirty="0" err="1" smtClean="0"/>
              <a:t>SoC</a:t>
            </a:r>
            <a:r>
              <a:rPr lang="en-US" dirty="0" smtClean="0"/>
              <a:t> implements self-loading procedure from the Boot ROM just after reset (see next slide).</a:t>
            </a:r>
          </a:p>
          <a:p>
            <a:r>
              <a:rPr lang="en-US" dirty="0" smtClean="0"/>
              <a:t>Constraints and ISE Studio projects files included.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This is ready-to-use </a:t>
            </a:r>
            <a:r>
              <a:rPr lang="en-US" b="1" dirty="0" err="1" smtClean="0"/>
              <a:t>SoC</a:t>
            </a:r>
            <a:r>
              <a:rPr lang="en-US" b="1" dirty="0" smtClean="0"/>
              <a:t> template for the Virtex6 and Kintex7</a:t>
            </a:r>
            <a:r>
              <a:rPr lang="en-US" dirty="0" smtClean="0"/>
              <a:t> FPGA boards (ML605, KC705) that sequentially turns on/off LEDs and prints PnP information into UART.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01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0872537" cy="886159"/>
          </a:xfrm>
        </p:spPr>
        <p:txBody>
          <a:bodyPr/>
          <a:lstStyle/>
          <a:p>
            <a:r>
              <a:rPr lang="en-US" b="1" dirty="0" smtClean="0"/>
              <a:t>Memory access optimization</a:t>
            </a:r>
            <a:endParaRPr lang="ru-R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Moscow Institute of Physics and Technology (State University),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MIPT, 2015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116" y="6492875"/>
            <a:ext cx="2743200" cy="365125"/>
          </a:xfrm>
        </p:spPr>
        <p:txBody>
          <a:bodyPr/>
          <a:lstStyle/>
          <a:p>
            <a:fld id="{33B98C2E-BC69-485E-9783-E513E6B52C76}" type="slidenum">
              <a:rPr lang="ru-RU" smtClean="0"/>
              <a:t>14</a:t>
            </a:fld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2860" y="1387809"/>
            <a:ext cx="11246279" cy="2400420"/>
          </a:xfrm>
        </p:spPr>
        <p:txBody>
          <a:bodyPr>
            <a:normAutofit/>
          </a:bodyPr>
          <a:lstStyle/>
          <a:p>
            <a:r>
              <a:rPr lang="en-US" dirty="0" smtClean="0"/>
              <a:t>Single core.</a:t>
            </a:r>
          </a:p>
          <a:p>
            <a:r>
              <a:rPr lang="en-US" dirty="0" smtClean="0"/>
              <a:t>L2 cache disabled</a:t>
            </a:r>
          </a:p>
          <a:p>
            <a:r>
              <a:rPr lang="en-US" dirty="0" smtClean="0"/>
              <a:t>Read/Write access to the AXI peripheries for one clock cycle.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90" y="3251881"/>
            <a:ext cx="11496149" cy="1880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347924" y="5298394"/>
            <a:ext cx="11246279" cy="1057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i="1" dirty="0" smtClean="0"/>
              <a:t>Burst read example</a:t>
            </a:r>
          </a:p>
          <a:p>
            <a:pPr marL="0" indent="0" algn="ctr">
              <a:buNone/>
            </a:pPr>
            <a:r>
              <a:rPr lang="en-US" sz="2400" i="1" dirty="0" smtClean="0"/>
              <a:t>1 clock address request + 4 clocks burst operation </a:t>
            </a:r>
          </a:p>
        </p:txBody>
      </p:sp>
    </p:spTree>
    <p:extLst>
      <p:ext uri="{BB962C8B-B14F-4D97-AF65-F5344CB8AC3E}">
        <p14:creationId xmlns:p14="http://schemas.microsoft.com/office/powerpoint/2010/main" val="57793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0872537" cy="886159"/>
          </a:xfrm>
        </p:spPr>
        <p:txBody>
          <a:bodyPr/>
          <a:lstStyle/>
          <a:p>
            <a:r>
              <a:rPr lang="en-US" b="1" dirty="0" smtClean="0"/>
              <a:t>Boot procedure overview</a:t>
            </a:r>
            <a:endParaRPr lang="ru-R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Moscow Institute of Physics and Technology (State University),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MIPT, 2015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116" y="6492875"/>
            <a:ext cx="2743200" cy="365125"/>
          </a:xfrm>
        </p:spPr>
        <p:txBody>
          <a:bodyPr/>
          <a:lstStyle/>
          <a:p>
            <a:fld id="{33B98C2E-BC69-485E-9783-E513E6B52C76}" type="slidenum">
              <a:rPr lang="ru-RU" smtClean="0"/>
              <a:t>15</a:t>
            </a:fld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2860" y="1387809"/>
            <a:ext cx="11246279" cy="4780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Registers initialization.</a:t>
            </a:r>
          </a:p>
          <a:p>
            <a:r>
              <a:rPr lang="en-US" dirty="0" smtClean="0"/>
              <a:t>Copying ROM FW Image into internal SRAM (total 512 KB available).</a:t>
            </a:r>
          </a:p>
          <a:p>
            <a:r>
              <a:rPr lang="en-US" dirty="0" smtClean="0"/>
              <a:t>Go to SRAM entry point 0x10000000 in user mode.</a:t>
            </a:r>
            <a:endParaRPr lang="en-US" dirty="0"/>
          </a:p>
          <a:p>
            <a:r>
              <a:rPr lang="en-US" dirty="0" smtClean="0"/>
              <a:t>Initialization of the “Interrupt Registers” by proper handler.</a:t>
            </a:r>
          </a:p>
          <a:p>
            <a:r>
              <a:rPr lang="en-US" dirty="0" smtClean="0"/>
              <a:t>Initialization of the UART</a:t>
            </a:r>
          </a:p>
          <a:p>
            <a:r>
              <a:rPr lang="en-US" dirty="0" smtClean="0"/>
              <a:t>Start main task.</a:t>
            </a:r>
          </a:p>
          <a:p>
            <a:pPr marL="0" indent="0">
              <a:buNone/>
            </a:pPr>
            <a:r>
              <a:rPr lang="en-US" b="1" dirty="0"/>
              <a:t>Features:</a:t>
            </a:r>
          </a:p>
          <a:p>
            <a:r>
              <a:rPr lang="en-US" dirty="0" smtClean="0"/>
              <a:t>Automatic Detection of the target (Simulation, FPGA). </a:t>
            </a:r>
          </a:p>
          <a:p>
            <a:r>
              <a:rPr lang="en-US" dirty="0" smtClean="0"/>
              <a:t>Speed-up behavior simulation by selecting reduced registers values.</a:t>
            </a:r>
            <a:endParaRPr lang="en-US" dirty="0"/>
          </a:p>
          <a:p>
            <a:r>
              <a:rPr lang="en-US" dirty="0" smtClean="0"/>
              <a:t>One firmware for all platforms.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5549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0872537" cy="88615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Performance evaluation: </a:t>
            </a:r>
            <a:br>
              <a:rPr lang="en-US" b="1" dirty="0" smtClean="0"/>
            </a:br>
            <a:r>
              <a:rPr lang="en-US" b="1" dirty="0" smtClean="0"/>
              <a:t>SPARC-V8 (Leon3) vs RISC-V (Rocket)</a:t>
            </a:r>
            <a:endParaRPr lang="ru-R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Moscow Institute of Physics and Technology (State University),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MIPT, 2015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116" y="6492875"/>
            <a:ext cx="2743200" cy="365125"/>
          </a:xfrm>
        </p:spPr>
        <p:txBody>
          <a:bodyPr/>
          <a:lstStyle/>
          <a:p>
            <a:fld id="{33B98C2E-BC69-485E-9783-E513E6B52C76}" type="slidenum">
              <a:rPr lang="ru-RU" smtClean="0"/>
              <a:t>16</a:t>
            </a:fld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1263" y="1605523"/>
            <a:ext cx="11246279" cy="4504991"/>
          </a:xfrm>
        </p:spPr>
        <p:txBody>
          <a:bodyPr>
            <a:normAutofit/>
          </a:bodyPr>
          <a:lstStyle/>
          <a:p>
            <a:r>
              <a:rPr lang="en-US" dirty="0" smtClean="0"/>
              <a:t>General characteristics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732525"/>
              </p:ext>
            </p:extLst>
          </p:nvPr>
        </p:nvGraphicFramePr>
        <p:xfrm>
          <a:off x="827314" y="2316238"/>
          <a:ext cx="10232572" cy="3383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9209"/>
                <a:gridCol w="2887048"/>
                <a:gridCol w="31063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Parameter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LEON3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Rocket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Address/Data</a:t>
                      </a:r>
                      <a:r>
                        <a:rPr lang="en-US" sz="2000" baseline="0" dirty="0" smtClean="0"/>
                        <a:t> bits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32/32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64/128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Cache L1/L2, FPU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Yes/No, No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Yes/No, 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dirty="0" err="1" smtClean="0"/>
                        <a:t>memcpy</a:t>
                      </a:r>
                      <a:r>
                        <a:rPr lang="en-US" sz="2000" dirty="0" smtClean="0"/>
                        <a:t>,</a:t>
                      </a:r>
                      <a:r>
                        <a:rPr lang="en-US" sz="2000" baseline="0" dirty="0" smtClean="0"/>
                        <a:t> 8 KB block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11.780 [clocks]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14.630 [clocks]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GNSS critical task (14 channels)</a:t>
                      </a:r>
                    </a:p>
                    <a:p>
                      <a:r>
                        <a:rPr lang="en-US" sz="2000" dirty="0" smtClean="0"/>
                        <a:t>(a</a:t>
                      </a:r>
                      <a:r>
                        <a:rPr lang="en-US" sz="2000" baseline="0" dirty="0" smtClean="0"/>
                        <a:t> lot of branches, memory accesses)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22 % of time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25 % of time</a:t>
                      </a:r>
                      <a:endParaRPr lang="ru-RU" sz="2000" dirty="0" smtClean="0"/>
                    </a:p>
                    <a:p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GNSS positioning task</a:t>
                      </a:r>
                    </a:p>
                    <a:p>
                      <a:r>
                        <a:rPr lang="en-US" sz="2000" dirty="0" smtClean="0"/>
                        <a:t>(mathematical task)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10 % of time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under estimation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Average idle time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60 %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under</a:t>
                      </a:r>
                      <a:r>
                        <a:rPr lang="en-US" sz="2000" baseline="0" dirty="0" smtClean="0"/>
                        <a:t> estimation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994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0872537" cy="886159"/>
          </a:xfrm>
        </p:spPr>
        <p:txBody>
          <a:bodyPr/>
          <a:lstStyle/>
          <a:p>
            <a:r>
              <a:rPr lang="en-US" b="1" dirty="0" smtClean="0"/>
              <a:t>Our next step</a:t>
            </a:r>
            <a:endParaRPr lang="ru-R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Moscow Institute of Physics and Technology (State University),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MIPT, 2015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116" y="6492875"/>
            <a:ext cx="2743200" cy="365125"/>
          </a:xfrm>
        </p:spPr>
        <p:txBody>
          <a:bodyPr/>
          <a:lstStyle/>
          <a:p>
            <a:fld id="{33B98C2E-BC69-485E-9783-E513E6B52C76}" type="slidenum">
              <a:rPr lang="ru-RU" smtClean="0"/>
              <a:t>17</a:t>
            </a:fld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2860" y="1387809"/>
            <a:ext cx="11246279" cy="4780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Producing SOC on 90 nm technology with the 256 channels GNSS engine.</a:t>
            </a:r>
          </a:p>
          <a:p>
            <a:r>
              <a:rPr lang="en-US" dirty="0" smtClean="0"/>
              <a:t>Add L2/L3/L5 bandwidth support in GNSS Engine.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have a lot of difficulties with the firmware debugging due to the lack of a </a:t>
            </a:r>
            <a:r>
              <a:rPr lang="en-US" dirty="0" err="1" smtClean="0"/>
              <a:t>concenient</a:t>
            </a:r>
            <a:r>
              <a:rPr lang="en-US" dirty="0" smtClean="0"/>
              <a:t> debugger and one general problem is:</a:t>
            </a:r>
          </a:p>
          <a:p>
            <a:r>
              <a:rPr lang="en-US" i="1" dirty="0" smtClean="0"/>
              <a:t>Receiver’s firmware processing depends of the satellites constellation and noise condition.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So, we’ve </a:t>
            </a:r>
            <a:r>
              <a:rPr lang="en-US" dirty="0"/>
              <a:t>decided to implement </a:t>
            </a:r>
            <a:r>
              <a:rPr lang="en-US" dirty="0" smtClean="0"/>
              <a:t>our own </a:t>
            </a:r>
            <a:r>
              <a:rPr lang="en-US" i="1" dirty="0"/>
              <a:t>Debug Support Unit</a:t>
            </a:r>
            <a:r>
              <a:rPr lang="en-US" dirty="0"/>
              <a:t> (DSU) on </a:t>
            </a:r>
            <a:r>
              <a:rPr lang="en-US" dirty="0" smtClean="0"/>
              <a:t>the system </a:t>
            </a:r>
            <a:r>
              <a:rPr lang="en-US" dirty="0"/>
              <a:t>bus using experience </a:t>
            </a:r>
            <a:r>
              <a:rPr lang="en-US" dirty="0" smtClean="0"/>
              <a:t>with a </a:t>
            </a:r>
            <a:r>
              <a:rPr lang="en-US" dirty="0"/>
              <a:t>similar device in </a:t>
            </a:r>
            <a:r>
              <a:rPr lang="en-US" dirty="0" smtClean="0"/>
              <a:t>GRLIB and own software with OS Windows support.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214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0872537" cy="886159"/>
          </a:xfrm>
        </p:spPr>
        <p:txBody>
          <a:bodyPr/>
          <a:lstStyle/>
          <a:p>
            <a:r>
              <a:rPr lang="en-US" b="1" dirty="0" smtClean="0"/>
              <a:t>Debug HW/SW requirements</a:t>
            </a:r>
            <a:endParaRPr lang="ru-R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Moscow Institute of Physics and Technology (State University),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MIPT, 2015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116" y="6492875"/>
            <a:ext cx="2743200" cy="365125"/>
          </a:xfrm>
        </p:spPr>
        <p:txBody>
          <a:bodyPr/>
          <a:lstStyle/>
          <a:p>
            <a:fld id="{33B98C2E-BC69-485E-9783-E513E6B52C76}" type="slidenum">
              <a:rPr lang="ru-RU" smtClean="0"/>
              <a:t>18</a:t>
            </a:fld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2860" y="1387809"/>
            <a:ext cx="11246279" cy="4780762"/>
          </a:xfrm>
        </p:spPr>
        <p:txBody>
          <a:bodyPr>
            <a:normAutofit/>
          </a:bodyPr>
          <a:lstStyle/>
          <a:p>
            <a:r>
              <a:rPr lang="en-US" dirty="0" smtClean="0"/>
              <a:t>Multi-Core Debug protocol.</a:t>
            </a:r>
          </a:p>
          <a:p>
            <a:pPr lvl="1"/>
            <a:r>
              <a:rPr lang="en-US" dirty="0" smtClean="0"/>
              <a:t>MCD interface (instead of </a:t>
            </a:r>
            <a:r>
              <a:rPr lang="en-US" dirty="0" err="1" smtClean="0"/>
              <a:t>gdb</a:t>
            </a:r>
            <a:r>
              <a:rPr lang="en-US" dirty="0" smtClean="0"/>
              <a:t>) potentially supported by Trace32 (</a:t>
            </a:r>
            <a:r>
              <a:rPr lang="en-US" dirty="0" err="1" smtClean="0"/>
              <a:t>Lauterbach</a:t>
            </a:r>
            <a:r>
              <a:rPr lang="en-US" dirty="0" smtClean="0"/>
              <a:t>).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www.lauterbach.com/frames.html?mcd_api.html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Hardware and simulator targets support.</a:t>
            </a:r>
          </a:p>
          <a:p>
            <a:pPr lvl="1"/>
            <a:r>
              <a:rPr lang="en-US" dirty="0" smtClean="0"/>
              <a:t>Single core Rocket-chip SOC (FPGA and ASIC implementations)</a:t>
            </a:r>
          </a:p>
          <a:p>
            <a:pPr lvl="1"/>
            <a:r>
              <a:rPr lang="en-US" dirty="0" smtClean="0"/>
              <a:t>Implement Rocket CPU module for the </a:t>
            </a:r>
            <a:r>
              <a:rPr lang="en-US" b="1" i="1" dirty="0" smtClean="0"/>
              <a:t>Intel </a:t>
            </a:r>
            <a:r>
              <a:rPr lang="en-US" b="1" i="1" dirty="0" err="1" smtClean="0"/>
              <a:t>Simics</a:t>
            </a:r>
            <a:r>
              <a:rPr lang="en-US" dirty="0" smtClean="0"/>
              <a:t> simulator.</a:t>
            </a:r>
          </a:p>
          <a:p>
            <a:r>
              <a:rPr lang="en-US" dirty="0" smtClean="0"/>
              <a:t>Independent transport layer.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UDP transport </a:t>
            </a:r>
            <a:r>
              <a:rPr lang="en-US" dirty="0" smtClean="0"/>
              <a:t>layer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JTAG support later</a:t>
            </a:r>
          </a:p>
          <a:p>
            <a:r>
              <a:rPr lang="en-US" dirty="0"/>
              <a:t>VHDL implementation of the SOC </a:t>
            </a:r>
            <a:r>
              <a:rPr lang="en-US" dirty="0" smtClean="0"/>
              <a:t>modules.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2379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0872537" cy="886159"/>
          </a:xfrm>
        </p:spPr>
        <p:txBody>
          <a:bodyPr/>
          <a:lstStyle/>
          <a:p>
            <a:r>
              <a:rPr lang="en-US" b="1" dirty="0" smtClean="0"/>
              <a:t>Real HW debug structure</a:t>
            </a:r>
            <a:endParaRPr lang="ru-R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Moscow Institute of Physics and Technology (State University),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MIPT, 2015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116" y="6492875"/>
            <a:ext cx="2743200" cy="365125"/>
          </a:xfrm>
        </p:spPr>
        <p:txBody>
          <a:bodyPr/>
          <a:lstStyle/>
          <a:p>
            <a:fld id="{33B98C2E-BC69-485E-9783-E513E6B52C76}" type="slidenum">
              <a:rPr lang="ru-RU" smtClean="0"/>
              <a:t>19</a:t>
            </a:fld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6706" y="1251284"/>
            <a:ext cx="10121650" cy="45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7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0872537" cy="1325563"/>
          </a:xfrm>
        </p:spPr>
        <p:txBody>
          <a:bodyPr/>
          <a:lstStyle/>
          <a:p>
            <a:r>
              <a:rPr lang="en-US" b="1" dirty="0" smtClean="0"/>
              <a:t>Who we are: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" y="1491916"/>
            <a:ext cx="11245515" cy="1875938"/>
          </a:xfrm>
        </p:spPr>
        <p:txBody>
          <a:bodyPr>
            <a:normAutofit/>
          </a:bodyPr>
          <a:lstStyle/>
          <a:p>
            <a:r>
              <a:rPr lang="en-US" dirty="0" smtClean="0"/>
              <a:t>The startup company that emerged with the support of the “</a:t>
            </a:r>
            <a:r>
              <a:rPr lang="en-US" i="1" dirty="0" smtClean="0"/>
              <a:t>Laboratory of Modeling and Design of Special Computer Systems Architectures</a:t>
            </a:r>
            <a:r>
              <a:rPr lang="en-US" dirty="0" smtClean="0"/>
              <a:t>” of </a:t>
            </a:r>
            <a:r>
              <a:rPr lang="en-US" b="1" dirty="0" smtClean="0"/>
              <a:t>Moscow Institute of Physics and Technology</a:t>
            </a:r>
            <a:r>
              <a:rPr lang="en-US" dirty="0" smtClean="0"/>
              <a:t> </a:t>
            </a:r>
            <a:r>
              <a:rPr lang="en-US" b="1" dirty="0" smtClean="0"/>
              <a:t>(MIPT)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Moscow Institute of Physics and Technology (State University),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MIPT, 2015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116" y="6492875"/>
            <a:ext cx="2743200" cy="365125"/>
          </a:xfrm>
        </p:spPr>
        <p:txBody>
          <a:bodyPr/>
          <a:lstStyle/>
          <a:p>
            <a:fld id="{33B98C2E-BC69-485E-9783-E513E6B52C76}" type="slidenum">
              <a:rPr lang="ru-RU" smtClean="0"/>
              <a:t>2</a:t>
            </a:fld>
            <a:endParaRPr lang="ru-RU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3242" y="3367854"/>
            <a:ext cx="108725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Goal:</a:t>
            </a:r>
            <a:endParaRPr lang="ru-RU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3242" y="4761680"/>
            <a:ext cx="11245515" cy="896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become a first prominent private ASIC design center in CIS region, that  provides its customers their IP integration into SOC designs.</a:t>
            </a:r>
          </a:p>
        </p:txBody>
      </p:sp>
    </p:spTree>
    <p:extLst>
      <p:ext uri="{BB962C8B-B14F-4D97-AF65-F5344CB8AC3E}">
        <p14:creationId xmlns:p14="http://schemas.microsoft.com/office/powerpoint/2010/main" val="339845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0872537" cy="886159"/>
          </a:xfrm>
        </p:spPr>
        <p:txBody>
          <a:bodyPr/>
          <a:lstStyle/>
          <a:p>
            <a:r>
              <a:rPr lang="en-US" b="1" dirty="0" smtClean="0"/>
              <a:t>Debug description</a:t>
            </a:r>
            <a:endParaRPr lang="ru-R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Moscow Institute of Physics and Technology (State University),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MIPT, 2015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116" y="6492875"/>
            <a:ext cx="2743200" cy="365125"/>
          </a:xfrm>
        </p:spPr>
        <p:txBody>
          <a:bodyPr/>
          <a:lstStyle/>
          <a:p>
            <a:fld id="{33B98C2E-BC69-485E-9783-E513E6B52C76}" type="slidenum">
              <a:rPr lang="ru-RU" smtClean="0"/>
              <a:t>20</a:t>
            </a:fld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2860" y="1387809"/>
            <a:ext cx="11246279" cy="47807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Ethernet MAC with EDCL.</a:t>
            </a:r>
          </a:p>
          <a:p>
            <a:pPr lvl="1"/>
            <a:r>
              <a:rPr lang="en-US" dirty="0" smtClean="0"/>
              <a:t>At the first step will be used refactored GRETCH 10/100 Ethernet MAC from the GRLIB library.</a:t>
            </a:r>
          </a:p>
          <a:p>
            <a:pPr lvl="1"/>
            <a:r>
              <a:rPr lang="en-US" dirty="0" smtClean="0"/>
              <a:t>EDCL specially developed module providing </a:t>
            </a:r>
            <a:r>
              <a:rPr lang="en-US" dirty="0"/>
              <a:t>read/write access to the </a:t>
            </a:r>
            <a:r>
              <a:rPr lang="en-US" dirty="0" smtClean="0"/>
              <a:t>AXI </a:t>
            </a:r>
            <a:r>
              <a:rPr lang="en-US" dirty="0"/>
              <a:t>bus through </a:t>
            </a:r>
            <a:r>
              <a:rPr lang="en-US" dirty="0" smtClean="0"/>
              <a:t>Ethernet </a:t>
            </a:r>
            <a:r>
              <a:rPr lang="en-US" dirty="0"/>
              <a:t>using an UDP based </a:t>
            </a:r>
            <a:r>
              <a:rPr lang="en-US" dirty="0" smtClean="0"/>
              <a:t>protocol.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UDP messages format maximum complies to the JTAG protocol.</a:t>
            </a:r>
          </a:p>
          <a:p>
            <a:pPr lvl="1"/>
            <a:r>
              <a:rPr lang="en-US" dirty="0" smtClean="0"/>
              <a:t>2 Common requests (JTAG IRs): Address and Data.</a:t>
            </a:r>
          </a:p>
          <a:p>
            <a:pPr lvl="1"/>
            <a:r>
              <a:rPr lang="en-US" dirty="0" smtClean="0"/>
              <a:t>Data binary string encoded:</a:t>
            </a:r>
          </a:p>
          <a:p>
            <a:pPr lvl="2"/>
            <a:r>
              <a:rPr lang="en-US" dirty="0" smtClean="0"/>
              <a:t>Read/Write access flag</a:t>
            </a:r>
          </a:p>
          <a:p>
            <a:pPr lvl="2"/>
            <a:r>
              <a:rPr lang="en-US" dirty="0" smtClean="0"/>
              <a:t>Memory ID (Register, Physical, Virtual,  CSRs or other)</a:t>
            </a:r>
          </a:p>
          <a:p>
            <a:pPr lvl="2"/>
            <a:r>
              <a:rPr lang="en-US" dirty="0" smtClean="0"/>
              <a:t>Offset</a:t>
            </a:r>
          </a:p>
          <a:p>
            <a:pPr lvl="2"/>
            <a:r>
              <a:rPr lang="en-US" dirty="0" smtClean="0"/>
              <a:t>Burst length</a:t>
            </a:r>
          </a:p>
          <a:p>
            <a:pPr lvl="2"/>
            <a:r>
              <a:rPr lang="en-US" dirty="0" smtClean="0"/>
              <a:t>Payload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9576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0872537" cy="886159"/>
          </a:xfrm>
        </p:spPr>
        <p:txBody>
          <a:bodyPr/>
          <a:lstStyle/>
          <a:p>
            <a:r>
              <a:rPr lang="en-US" b="1" dirty="0" smtClean="0"/>
              <a:t>Ideal simulator in our opinion</a:t>
            </a:r>
            <a:endParaRPr lang="ru-R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Moscow Institute of Physics and Technology (State University),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MIPT, 2015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116" y="6492875"/>
            <a:ext cx="2743200" cy="365125"/>
          </a:xfrm>
        </p:spPr>
        <p:txBody>
          <a:bodyPr/>
          <a:lstStyle/>
          <a:p>
            <a:fld id="{33B98C2E-BC69-485E-9783-E513E6B52C76}" type="slidenum">
              <a:rPr lang="ru-RU" smtClean="0"/>
              <a:t>21</a:t>
            </a:fld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2860" y="1387808"/>
            <a:ext cx="11246279" cy="496854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have enough experience to develop functional model of the </a:t>
            </a:r>
            <a:r>
              <a:rPr lang="en-US" dirty="0"/>
              <a:t>RISC-V </a:t>
            </a:r>
            <a:r>
              <a:rPr lang="en-US" dirty="0" smtClean="0"/>
              <a:t>CPU using </a:t>
            </a:r>
            <a:r>
              <a:rPr lang="en-US" i="1" dirty="0" err="1" smtClean="0"/>
              <a:t>Simics</a:t>
            </a:r>
            <a:r>
              <a:rPr lang="en-US" dirty="0" smtClean="0"/>
              <a:t> API. It </a:t>
            </a:r>
            <a:r>
              <a:rPr lang="en-US" smtClean="0"/>
              <a:t>depends on </a:t>
            </a:r>
            <a:r>
              <a:rPr lang="en-US" dirty="0" smtClean="0"/>
              <a:t>the demands.</a:t>
            </a:r>
          </a:p>
          <a:p>
            <a:pPr marL="0" indent="0">
              <a:buNone/>
            </a:pPr>
            <a:r>
              <a:rPr lang="en-US" i="1" dirty="0" err="1" smtClean="0"/>
              <a:t>Lauterbach</a:t>
            </a:r>
            <a:r>
              <a:rPr lang="en-US" dirty="0" smtClean="0"/>
              <a:t> has to become interested to support new architecture.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658" y="1251284"/>
            <a:ext cx="7725746" cy="35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25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0872537" cy="886159"/>
          </a:xfrm>
        </p:spPr>
        <p:txBody>
          <a:bodyPr/>
          <a:lstStyle/>
          <a:p>
            <a:r>
              <a:rPr lang="en-US" b="1" dirty="0" smtClean="0"/>
              <a:t>That’s all</a:t>
            </a:r>
            <a:endParaRPr lang="ru-R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Moscow Institute of Physics and Technology (State University),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MIPT, 2015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116" y="6492875"/>
            <a:ext cx="2743200" cy="365125"/>
          </a:xfrm>
        </p:spPr>
        <p:txBody>
          <a:bodyPr/>
          <a:lstStyle/>
          <a:p>
            <a:fld id="{33B98C2E-BC69-485E-9783-E513E6B52C76}" type="slidenum">
              <a:rPr lang="ru-RU" smtClean="0"/>
              <a:t>22</a:t>
            </a:fld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2860" y="1387808"/>
            <a:ext cx="11246279" cy="4968541"/>
          </a:xfrm>
        </p:spPr>
        <p:txBody>
          <a:bodyPr>
            <a:normAutofit/>
          </a:bodyPr>
          <a:lstStyle/>
          <a:p>
            <a:r>
              <a:rPr lang="en-US" dirty="0" smtClean="0"/>
              <a:t>Thank you for your attention.</a:t>
            </a:r>
          </a:p>
          <a:p>
            <a:endParaRPr lang="en-US" dirty="0"/>
          </a:p>
          <a:p>
            <a:r>
              <a:rPr lang="en-US" dirty="0" smtClean="0"/>
              <a:t>GNSS related information: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www.gnss-sensor.com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Open source repository with the VHDL SOC template: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github.com/sergeykhbr/riscv_vhdl.git</a:t>
            </a:r>
            <a:endParaRPr lang="en-US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238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0872537" cy="1325563"/>
          </a:xfrm>
        </p:spPr>
        <p:txBody>
          <a:bodyPr/>
          <a:lstStyle/>
          <a:p>
            <a:r>
              <a:rPr lang="en-US" b="1" dirty="0" smtClean="0"/>
              <a:t>What we already have: Hardware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" y="1828800"/>
            <a:ext cx="7700211" cy="4348163"/>
          </a:xfrm>
        </p:spPr>
        <p:txBody>
          <a:bodyPr>
            <a:normAutofit/>
          </a:bodyPr>
          <a:lstStyle/>
          <a:p>
            <a:r>
              <a:rPr lang="en-US" dirty="0" smtClean="0"/>
              <a:t>RF-mezzanine card for the FPGA prototypes (Virtex6, Kintex7 KC705)</a:t>
            </a:r>
          </a:p>
          <a:p>
            <a:r>
              <a:rPr lang="en-US" dirty="0" smtClean="0"/>
              <a:t>Silicon verified GNSS IP code and ASIC development board with LEON3 CPU inside.</a:t>
            </a:r>
          </a:p>
          <a:p>
            <a:r>
              <a:rPr lang="en-US" dirty="0" smtClean="0"/>
              <a:t>FPGA prototypes including based on the Rocket-chip CPU: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b="1" dirty="0"/>
              <a:t>https://</a:t>
            </a:r>
            <a:r>
              <a:rPr lang="en-US" b="1" dirty="0" smtClean="0"/>
              <a:t>github.com/sergeykhbr/riscv_vhdl.git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Moscow Institute of Physics and Technology (State University),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MIPT, 2015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116" y="6492875"/>
            <a:ext cx="2743200" cy="365125"/>
          </a:xfrm>
        </p:spPr>
        <p:txBody>
          <a:bodyPr/>
          <a:lstStyle/>
          <a:p>
            <a:fld id="{33B98C2E-BC69-485E-9783-E513E6B52C76}" type="slidenum">
              <a:rPr lang="ru-RU" smtClean="0"/>
              <a:t>3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625" y="2030931"/>
            <a:ext cx="4296375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5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0872537" cy="1325563"/>
          </a:xfrm>
        </p:spPr>
        <p:txBody>
          <a:bodyPr/>
          <a:lstStyle/>
          <a:p>
            <a:r>
              <a:rPr lang="en-US" b="1" dirty="0" smtClean="0"/>
              <a:t>What we already have: Software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" y="1828800"/>
            <a:ext cx="7700211" cy="4348163"/>
          </a:xfrm>
        </p:spPr>
        <p:txBody>
          <a:bodyPr>
            <a:normAutofit/>
          </a:bodyPr>
          <a:lstStyle/>
          <a:p>
            <a:r>
              <a:rPr lang="en-US" dirty="0" smtClean="0"/>
              <a:t>Universal receiver firmware with the plug-n-play support for different targets: ASIC, FPGA and behavior simulation.</a:t>
            </a:r>
          </a:p>
          <a:p>
            <a:r>
              <a:rPr lang="en-US" dirty="0" smtClean="0"/>
              <a:t>Host application for data analysis</a:t>
            </a:r>
          </a:p>
          <a:p>
            <a:r>
              <a:rPr lang="en-US" dirty="0" smtClean="0"/>
              <a:t>See details: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www.gnss-sensor.com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Moscow Institute of Physics and Technology (State University),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MIPT, 2015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116" y="6492875"/>
            <a:ext cx="2743200" cy="365125"/>
          </a:xfrm>
        </p:spPr>
        <p:txBody>
          <a:bodyPr/>
          <a:lstStyle/>
          <a:p>
            <a:fld id="{33B98C2E-BC69-485E-9783-E513E6B52C76}" type="slidenum">
              <a:rPr lang="ru-RU" smtClean="0"/>
              <a:t>4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44" y="3112169"/>
            <a:ext cx="4548750" cy="274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7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0872537" cy="1325563"/>
          </a:xfrm>
        </p:spPr>
        <p:txBody>
          <a:bodyPr/>
          <a:lstStyle/>
          <a:p>
            <a:r>
              <a:rPr lang="en-US" b="1" dirty="0" smtClean="0"/>
              <a:t>ASIC design complexity: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1208" y="1690688"/>
            <a:ext cx="6762892" cy="3847994"/>
          </a:xfrm>
        </p:spPr>
        <p:txBody>
          <a:bodyPr>
            <a:normAutofit/>
          </a:bodyPr>
          <a:lstStyle/>
          <a:p>
            <a:r>
              <a:rPr lang="en-US" b="1" dirty="0" smtClean="0"/>
              <a:t>Total gate count: 6.2M gates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32 x Channels GNSS engine: 1.4M gates</a:t>
            </a:r>
          </a:p>
          <a:p>
            <a:r>
              <a:rPr lang="en-US" dirty="0" smtClean="0"/>
              <a:t>3 x Fast Search Engines (GPS/</a:t>
            </a:r>
            <a:r>
              <a:rPr lang="en-US" dirty="0" err="1" smtClean="0"/>
              <a:t>Glonass</a:t>
            </a:r>
            <a:r>
              <a:rPr lang="en-US" dirty="0" smtClean="0"/>
              <a:t>/Galileo): 1.5M gate</a:t>
            </a:r>
          </a:p>
          <a:p>
            <a:r>
              <a:rPr lang="en-US" dirty="0" smtClean="0"/>
              <a:t>Internal SRAM: 2.2M gates</a:t>
            </a:r>
          </a:p>
          <a:p>
            <a:r>
              <a:rPr lang="en-US" dirty="0" smtClean="0"/>
              <a:t>CPU with MMU and Caches: 540K gates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Moscow Institute of Physics and Technology (State University),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MIPT, 2015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116" y="6492875"/>
            <a:ext cx="2743200" cy="365125"/>
          </a:xfrm>
        </p:spPr>
        <p:txBody>
          <a:bodyPr/>
          <a:lstStyle/>
          <a:p>
            <a:fld id="{33B98C2E-BC69-485E-9783-E513E6B52C76}" type="slidenum">
              <a:rPr lang="ru-RU" smtClean="0"/>
              <a:t>5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3" y="1491916"/>
            <a:ext cx="3885464" cy="384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9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02" y="253159"/>
            <a:ext cx="10872537" cy="1258402"/>
          </a:xfrm>
        </p:spPr>
        <p:txBody>
          <a:bodyPr/>
          <a:lstStyle/>
          <a:p>
            <a:r>
              <a:rPr lang="en-US" b="1" dirty="0" smtClean="0"/>
              <a:t>What we are doing now:</a:t>
            </a:r>
            <a:endParaRPr lang="ru-R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Moscow Institute of Physics and Technology (State University),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MIPT, 2015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116" y="6492875"/>
            <a:ext cx="2743200" cy="365125"/>
          </a:xfrm>
        </p:spPr>
        <p:txBody>
          <a:bodyPr/>
          <a:lstStyle/>
          <a:p>
            <a:fld id="{33B98C2E-BC69-485E-9783-E513E6B52C76}" type="slidenum">
              <a:rPr lang="ru-RU" smtClean="0"/>
              <a:t>6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320" y="1511561"/>
            <a:ext cx="8371099" cy="311827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43953" y="5092668"/>
            <a:ext cx="10591186" cy="9535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Demonstration of portability of the Satellite Navigation IP.</a:t>
            </a:r>
          </a:p>
          <a:p>
            <a:r>
              <a:rPr lang="en-US" dirty="0" smtClean="0"/>
              <a:t>Learn the new CPU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88002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0872537" cy="1325563"/>
          </a:xfrm>
        </p:spPr>
        <p:txBody>
          <a:bodyPr/>
          <a:lstStyle/>
          <a:p>
            <a:r>
              <a:rPr lang="en-US" b="1" dirty="0" smtClean="0"/>
              <a:t>Rocket-chip based </a:t>
            </a:r>
            <a:r>
              <a:rPr lang="en-US" b="1" dirty="0" err="1" smtClean="0"/>
              <a:t>SoC</a:t>
            </a:r>
            <a:r>
              <a:rPr lang="en-US" b="1" dirty="0" smtClean="0"/>
              <a:t> goals: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" y="1491916"/>
            <a:ext cx="11245515" cy="4685047"/>
          </a:xfrm>
        </p:spPr>
        <p:txBody>
          <a:bodyPr>
            <a:normAutofit/>
          </a:bodyPr>
          <a:lstStyle/>
          <a:p>
            <a:r>
              <a:rPr lang="en-US" dirty="0" smtClean="0"/>
              <a:t>Modular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Written in VHDL</a:t>
            </a:r>
          </a:p>
          <a:p>
            <a:r>
              <a:rPr lang="en-US" dirty="0" smtClean="0"/>
              <a:t>Standard interfaces</a:t>
            </a:r>
          </a:p>
          <a:p>
            <a:r>
              <a:rPr lang="en-US" dirty="0" smtClean="0"/>
              <a:t>CAD tool independence</a:t>
            </a:r>
          </a:p>
          <a:p>
            <a:r>
              <a:rPr lang="en-US" dirty="0" smtClean="0"/>
              <a:t>Uniform method for HW &amp; SW debug</a:t>
            </a:r>
          </a:p>
          <a:p>
            <a:r>
              <a:rPr lang="en-US" dirty="0" smtClean="0"/>
              <a:t>Plug-n-play support</a:t>
            </a:r>
          </a:p>
          <a:p>
            <a:r>
              <a:rPr lang="en-US" b="1" dirty="0" smtClean="0"/>
              <a:t>Transfer design on RISC-V architecture using all the best ideas of the GPL licensed ‘</a:t>
            </a:r>
            <a:r>
              <a:rPr lang="en-US" b="1" i="1" dirty="0" err="1" smtClean="0"/>
              <a:t>grlib</a:t>
            </a:r>
            <a:r>
              <a:rPr lang="en-US" b="1" dirty="0" smtClean="0"/>
              <a:t>’ library.</a:t>
            </a:r>
            <a:endParaRPr lang="ru-R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Moscow Institute of Physics and Technology (State University),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MIPT, 2015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116" y="6492875"/>
            <a:ext cx="2743200" cy="365125"/>
          </a:xfrm>
        </p:spPr>
        <p:txBody>
          <a:bodyPr/>
          <a:lstStyle/>
          <a:p>
            <a:fld id="{33B98C2E-BC69-485E-9783-E513E6B52C76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08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0872537" cy="886159"/>
          </a:xfrm>
        </p:spPr>
        <p:txBody>
          <a:bodyPr/>
          <a:lstStyle/>
          <a:p>
            <a:r>
              <a:rPr lang="en-US" b="1" dirty="0" smtClean="0"/>
              <a:t>Overview of the Rocket-chip based mockup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" y="5759116"/>
            <a:ext cx="11181348" cy="4178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Available on</a:t>
            </a:r>
            <a:r>
              <a:rPr lang="en-US" dirty="0" smtClean="0"/>
              <a:t>:  	</a:t>
            </a:r>
            <a:r>
              <a:rPr lang="en-US" b="1" dirty="0" smtClean="0"/>
              <a:t>https</a:t>
            </a:r>
            <a:r>
              <a:rPr lang="en-US" b="1" dirty="0"/>
              <a:t>://github.com/sergeykhbr/riscv_vhdl.git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Moscow Institute of Physics and Technology (State University),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MIPT, 2015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116" y="6492875"/>
            <a:ext cx="2743200" cy="365125"/>
          </a:xfrm>
        </p:spPr>
        <p:txBody>
          <a:bodyPr/>
          <a:lstStyle/>
          <a:p>
            <a:fld id="{33B98C2E-BC69-485E-9783-E513E6B52C76}" type="slidenum">
              <a:rPr lang="ru-RU" smtClean="0"/>
              <a:t>8</a:t>
            </a:fld>
            <a:endParaRPr lang="ru-R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49" y="1188017"/>
            <a:ext cx="8997199" cy="439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0872537" cy="1325563"/>
          </a:xfrm>
        </p:spPr>
        <p:txBody>
          <a:bodyPr/>
          <a:lstStyle/>
          <a:p>
            <a:r>
              <a:rPr lang="en-US" b="1" dirty="0" smtClean="0"/>
              <a:t>Portability: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" y="1491916"/>
            <a:ext cx="11245515" cy="4685047"/>
          </a:xfrm>
        </p:spPr>
        <p:txBody>
          <a:bodyPr>
            <a:normAutofit/>
          </a:bodyPr>
          <a:lstStyle/>
          <a:p>
            <a:r>
              <a:rPr lang="en-US" dirty="0"/>
              <a:t>Process portability achieved through block wrappers</a:t>
            </a:r>
            <a:r>
              <a:rPr lang="en-US" dirty="0" smtClean="0"/>
              <a:t>.</a:t>
            </a:r>
          </a:p>
          <a:p>
            <a:r>
              <a:rPr lang="en-US" dirty="0"/>
              <a:t>Definition of 'virtual' components </a:t>
            </a:r>
            <a:r>
              <a:rPr lang="en-US" dirty="0" smtClean="0"/>
              <a:t>(PLL, IO pads</a:t>
            </a:r>
            <a:r>
              <a:rPr lang="en-US" dirty="0"/>
              <a:t>, </a:t>
            </a:r>
            <a:r>
              <a:rPr lang="en-US" dirty="0" smtClean="0"/>
              <a:t>memory etc.).</a:t>
            </a:r>
          </a:p>
          <a:p>
            <a:r>
              <a:rPr lang="en-US" dirty="0"/>
              <a:t>Size, technology etc. are set through VHDL generics</a:t>
            </a:r>
            <a:r>
              <a:rPr lang="en-US" dirty="0" smtClean="0"/>
              <a:t>.</a:t>
            </a:r>
          </a:p>
          <a:p>
            <a:r>
              <a:rPr lang="en-US" dirty="0"/>
              <a:t>Technology specific mega-cells are instantiated with VHDL generate statements</a:t>
            </a:r>
            <a:r>
              <a:rPr lang="en-US" dirty="0" smtClean="0"/>
              <a:t>.</a:t>
            </a:r>
          </a:p>
          <a:p>
            <a:r>
              <a:rPr lang="en-US" dirty="0"/>
              <a:t>Modular design - new technology easily </a:t>
            </a:r>
            <a:r>
              <a:rPr lang="en-US" dirty="0" smtClean="0"/>
              <a:t>added</a:t>
            </a:r>
          </a:p>
          <a:p>
            <a:r>
              <a:rPr lang="en-US" dirty="0"/>
              <a:t>Support of both ASIC and FPGA technologies 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b="1" dirty="0" smtClean="0"/>
              <a:t>	https</a:t>
            </a:r>
            <a:r>
              <a:rPr lang="en-US" b="1" dirty="0"/>
              <a:t>://github.com/sergeykhbr/riscv_vhdl.git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Moscow Institute of Physics and Technology (State University),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MIPT, 2015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116" y="6492875"/>
            <a:ext cx="2743200" cy="365125"/>
          </a:xfrm>
        </p:spPr>
        <p:txBody>
          <a:bodyPr/>
          <a:lstStyle/>
          <a:p>
            <a:fld id="{33B98C2E-BC69-485E-9783-E513E6B52C76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368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1513</Words>
  <Application>Microsoft Office PowerPoint</Application>
  <PresentationFormat>Произвольный</PresentationFormat>
  <Paragraphs>290</Paragraphs>
  <Slides>22</Slides>
  <Notes>22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Office Theme</vt:lpstr>
      <vt:lpstr>SoC with the Satellite Navigation Unit based on the single-core Rocket chip</vt:lpstr>
      <vt:lpstr>Who we are:</vt:lpstr>
      <vt:lpstr>What we already have: Hardware</vt:lpstr>
      <vt:lpstr>What we already have: Software</vt:lpstr>
      <vt:lpstr>ASIC design complexity:</vt:lpstr>
      <vt:lpstr>What we are doing now:</vt:lpstr>
      <vt:lpstr>Rocket-chip based SoC goals:</vt:lpstr>
      <vt:lpstr>Overview of the Rocket-chip based mockup</vt:lpstr>
      <vt:lpstr>Portability:</vt:lpstr>
      <vt:lpstr>CAD tools independence:</vt:lpstr>
      <vt:lpstr>Plug and Play</vt:lpstr>
      <vt:lpstr>UART output example</vt:lpstr>
      <vt:lpstr>Repository features</vt:lpstr>
      <vt:lpstr>Memory access optimization</vt:lpstr>
      <vt:lpstr>Boot procedure overview</vt:lpstr>
      <vt:lpstr>Performance evaluation:  SPARC-V8 (Leon3) vs RISC-V (Rocket)</vt:lpstr>
      <vt:lpstr>Our next step</vt:lpstr>
      <vt:lpstr>Debug HW/SW requirements</vt:lpstr>
      <vt:lpstr>Real HW debug structure</vt:lpstr>
      <vt:lpstr>Debug description</vt:lpstr>
      <vt:lpstr>Ideal simulator in our opinion</vt:lpstr>
      <vt:lpstr>That’s all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Khabarov, SergeyX</dc:creator>
  <cp:keywords>CTPClassification=CTP_PUBLIC:VisualMarkings=</cp:keywords>
  <cp:lastModifiedBy>Sergey</cp:lastModifiedBy>
  <cp:revision>107</cp:revision>
  <dcterms:created xsi:type="dcterms:W3CDTF">2015-11-12T08:46:44Z</dcterms:created>
  <dcterms:modified xsi:type="dcterms:W3CDTF">2016-01-03T12:04:06Z</dcterms:modified>
  <cp:contentStatus>Окончательное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ea1cfead-ca6e-45bc-b3e4-38af12e13f3d</vt:lpwstr>
  </property>
  <property fmtid="{D5CDD505-2E9C-101B-9397-08002B2CF9AE}" pid="3" name="CTP_TimeStamp">
    <vt:lpwstr>2015-12-18 08:57:09Z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  <property fmtid="{D5CDD505-2E9C-101B-9397-08002B2CF9AE}" pid="8" name="_MarkAsFinal">
    <vt:bool>true</vt:bool>
  </property>
</Properties>
</file>