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A8D1AA-A153-4EC1-826E-B0BD2E041BC6}">
  <a:tblStyle styleId="{84A8D1AA-A153-4EC1-826E-B0BD2E041B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verage-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bold.fntdata"/><Relationship Id="rId6" Type="http://schemas.openxmlformats.org/officeDocument/2006/relationships/notesMaster" Target="notesMasters/notesMaster1.xml"/><Relationship Id="rId18"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fef10ac8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fef10ac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fef10ac83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fef10ac8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fef10ac83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fef10ac8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fef10ac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fef10ac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fef10ac83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fef10ac8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fef10ac83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fef10ac8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Introduction To Databases</a:t>
            </a:r>
            <a:endParaRPr/>
          </a:p>
          <a:p>
            <a:pPr indent="-533400" lvl="0" marL="457200" rtl="0" algn="ctr">
              <a:spcBef>
                <a:spcPts val="0"/>
              </a:spcBef>
              <a:spcAft>
                <a:spcPts val="0"/>
              </a:spcAft>
              <a:buSzPts val="4800"/>
              <a:buChar char="-"/>
            </a:pPr>
            <a:r>
              <a:rPr lang="en"/>
              <a:t>Checkpoint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May 27,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12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checkpoint, you are asked to prepare a presentation that deals with 3 well known relational RDBMS  which are MySQL, PostgreSQL and SQL SERVER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67" name="Google Shape;67;p1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Instructions</a:t>
            </a:r>
            <a:endParaRPr/>
          </a:p>
        </p:txBody>
      </p:sp>
      <p:sp>
        <p:nvSpPr>
          <p:cNvPr id="68" name="Google Shape;68;p14"/>
          <p:cNvSpPr txBox="1"/>
          <p:nvPr>
            <p:ph idx="1" type="body"/>
          </p:nvPr>
        </p:nvSpPr>
        <p:spPr>
          <a:xfrm>
            <a:off x="311700" y="3033100"/>
            <a:ext cx="8520600" cy="128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Present each of the RDBMS and their functionalities</a:t>
            </a:r>
            <a:endParaRPr/>
          </a:p>
          <a:p>
            <a:pPr indent="-342900" lvl="0" marL="457200" rtl="0" algn="l">
              <a:spcBef>
                <a:spcPts val="0"/>
              </a:spcBef>
              <a:spcAft>
                <a:spcPts val="0"/>
              </a:spcAft>
              <a:buSzPts val="1800"/>
              <a:buAutoNum type="arabicPeriod"/>
            </a:pPr>
            <a:r>
              <a:rPr lang="en"/>
              <a:t>A comparison between the three RDBMS</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a:t>
            </a:r>
            <a:r>
              <a:rPr lang="en"/>
              <a:t>MySQL, PostgreSQL and SQL SERVER</a:t>
            </a:r>
            <a:endParaRPr/>
          </a:p>
        </p:txBody>
      </p:sp>
      <p:grpSp>
        <p:nvGrpSpPr>
          <p:cNvPr id="74" name="Google Shape;74;p15"/>
          <p:cNvGrpSpPr/>
          <p:nvPr/>
        </p:nvGrpSpPr>
        <p:grpSpPr>
          <a:xfrm>
            <a:off x="426225" y="1181386"/>
            <a:ext cx="2628925" cy="3673997"/>
            <a:chOff x="431925" y="1304875"/>
            <a:chExt cx="2628925" cy="3416400"/>
          </a:xfrm>
        </p:grpSpPr>
        <p:sp>
          <p:nvSpPr>
            <p:cNvPr id="75" name="Google Shape;75;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5"/>
          <p:cNvSpPr txBox="1"/>
          <p:nvPr>
            <p:ph idx="4294967295" type="body"/>
          </p:nvPr>
        </p:nvSpPr>
        <p:spPr>
          <a:xfrm>
            <a:off x="560650" y="1203313"/>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MySQL</a:t>
            </a:r>
            <a:endParaRPr>
              <a:solidFill>
                <a:schemeClr val="lt1"/>
              </a:solidFill>
            </a:endParaRPr>
          </a:p>
        </p:txBody>
      </p:sp>
      <p:sp>
        <p:nvSpPr>
          <p:cNvPr id="78" name="Google Shape;78;p15"/>
          <p:cNvSpPr txBox="1"/>
          <p:nvPr>
            <p:ph idx="4294967295" type="body"/>
          </p:nvPr>
        </p:nvSpPr>
        <p:spPr>
          <a:xfrm>
            <a:off x="309850" y="1744425"/>
            <a:ext cx="27453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Free and Open-source RDBMS that is supported by Oracle Corporation (also available under a variety of proprietary licenses).  It is used by many popular websites, including Facebook, Twitter and Youtube</a:t>
            </a:r>
            <a:endParaRPr sz="1600"/>
          </a:p>
        </p:txBody>
      </p:sp>
      <p:grpSp>
        <p:nvGrpSpPr>
          <p:cNvPr id="79" name="Google Shape;79;p15"/>
          <p:cNvGrpSpPr/>
          <p:nvPr/>
        </p:nvGrpSpPr>
        <p:grpSpPr>
          <a:xfrm>
            <a:off x="3157305" y="1181325"/>
            <a:ext cx="2686453" cy="3674100"/>
            <a:chOff x="3320463" y="1304875"/>
            <a:chExt cx="2632487" cy="3674100"/>
          </a:xfrm>
        </p:grpSpPr>
        <p:sp>
          <p:nvSpPr>
            <p:cNvPr id="80" name="Google Shape;80;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3320463" y="1304875"/>
              <a:ext cx="2628900" cy="3674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 name="Google Shape;82;p15"/>
          <p:cNvSpPr txBox="1"/>
          <p:nvPr>
            <p:ph idx="4294967295" type="body"/>
          </p:nvPr>
        </p:nvSpPr>
        <p:spPr>
          <a:xfrm>
            <a:off x="3256125" y="1203313"/>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PostgreSQL</a:t>
            </a:r>
            <a:endParaRPr>
              <a:solidFill>
                <a:schemeClr val="lt1"/>
              </a:solidFill>
            </a:endParaRPr>
          </a:p>
        </p:txBody>
      </p:sp>
      <p:sp>
        <p:nvSpPr>
          <p:cNvPr id="83" name="Google Shape;83;p15"/>
          <p:cNvSpPr txBox="1"/>
          <p:nvPr>
            <p:ph idx="4294967295" type="body"/>
          </p:nvPr>
        </p:nvSpPr>
        <p:spPr>
          <a:xfrm>
            <a:off x="3199350" y="1744425"/>
            <a:ext cx="27453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Free and open-source  RDBMS designed to handle a range of workloads, from single machines to data warehouses or Web services with many concurrent users. It is the default database for macOS Server </a:t>
            </a:r>
            <a:endParaRPr sz="1600"/>
          </a:p>
        </p:txBody>
      </p:sp>
      <p:grpSp>
        <p:nvGrpSpPr>
          <p:cNvPr id="84" name="Google Shape;84;p15"/>
          <p:cNvGrpSpPr/>
          <p:nvPr/>
        </p:nvGrpSpPr>
        <p:grpSpPr>
          <a:xfrm>
            <a:off x="5945595" y="1181374"/>
            <a:ext cx="2745171" cy="3673997"/>
            <a:chOff x="6212550" y="1304875"/>
            <a:chExt cx="2632500" cy="3416400"/>
          </a:xfrm>
        </p:grpSpPr>
        <p:sp>
          <p:nvSpPr>
            <p:cNvPr id="85" name="Google Shape;85;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5"/>
          <p:cNvSpPr txBox="1"/>
          <p:nvPr>
            <p:ph idx="4294967295" type="body"/>
          </p:nvPr>
        </p:nvSpPr>
        <p:spPr>
          <a:xfrm>
            <a:off x="6138488" y="1203313"/>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SQL Server</a:t>
            </a:r>
            <a:endParaRPr>
              <a:solidFill>
                <a:schemeClr val="lt1"/>
              </a:solidFill>
            </a:endParaRPr>
          </a:p>
        </p:txBody>
      </p:sp>
      <p:sp>
        <p:nvSpPr>
          <p:cNvPr id="88" name="Google Shape;88;p15"/>
          <p:cNvSpPr txBox="1"/>
          <p:nvPr>
            <p:ph idx="4294967295" type="body"/>
          </p:nvPr>
        </p:nvSpPr>
        <p:spPr>
          <a:xfrm>
            <a:off x="5843525" y="1744425"/>
            <a:ext cx="28797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RDBMS developed by Microsoft, with at least a dozen different editions, each  aimed at different audiences and for workloads ranging from small single-machine applications to large Internet-facing applications with many concurrent users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between </a:t>
            </a:r>
            <a:r>
              <a:rPr lang="en"/>
              <a:t>MySQL, PostgreSQL and SQL SERVER</a:t>
            </a:r>
            <a:endParaRPr/>
          </a:p>
        </p:txBody>
      </p:sp>
      <p:sp>
        <p:nvSpPr>
          <p:cNvPr id="94" name="Google Shape;94;p16"/>
          <p:cNvSpPr txBox="1"/>
          <p:nvPr>
            <p:ph idx="4294967295" type="body"/>
          </p:nvPr>
        </p:nvSpPr>
        <p:spPr>
          <a:xfrm>
            <a:off x="6337788" y="224573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SQL Server</a:t>
            </a:r>
            <a:endParaRPr>
              <a:solidFill>
                <a:schemeClr val="lt1"/>
              </a:solidFill>
            </a:endParaRPr>
          </a:p>
        </p:txBody>
      </p:sp>
      <p:graphicFrame>
        <p:nvGraphicFramePr>
          <p:cNvPr id="95" name="Google Shape;95;p16"/>
          <p:cNvGraphicFramePr/>
          <p:nvPr/>
        </p:nvGraphicFramePr>
        <p:xfrm>
          <a:off x="445000" y="1143938"/>
          <a:ext cx="3000000" cy="3000000"/>
        </p:xfrm>
        <a:graphic>
          <a:graphicData uri="http://schemas.openxmlformats.org/drawingml/2006/table">
            <a:tbl>
              <a:tblPr>
                <a:noFill/>
                <a:tableStyleId>{84A8D1AA-A153-4EC1-826E-B0BD2E041BC6}</a:tableStyleId>
              </a:tblPr>
              <a:tblGrid>
                <a:gridCol w="1661325"/>
                <a:gridCol w="2201575"/>
                <a:gridCol w="2180750"/>
                <a:gridCol w="2210350"/>
              </a:tblGrid>
              <a:tr h="257375">
                <a:tc>
                  <a:txBody>
                    <a:bodyPr/>
                    <a:lstStyle/>
                    <a:p>
                      <a:pPr indent="0" lvl="0" marL="0" rtl="0" algn="l">
                        <a:spcBef>
                          <a:spcPts val="0"/>
                        </a:spcBef>
                        <a:spcAft>
                          <a:spcPts val="0"/>
                        </a:spcAft>
                        <a:buNone/>
                      </a:pPr>
                      <a:r>
                        <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MySQL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PostgreSQL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SQL Server</a:t>
                      </a:r>
                      <a:endParaRPr/>
                    </a:p>
                  </a:txBody>
                  <a:tcPr marT="91425" marB="91425" marR="91425" marL="91425" anchor="ctr">
                    <a:solidFill>
                      <a:srgbClr val="FFFFFF"/>
                    </a:solidFill>
                  </a:tcPr>
                </a:tc>
              </a:tr>
              <a:tr h="701700">
                <a:tc>
                  <a:txBody>
                    <a:bodyPr/>
                    <a:lstStyle/>
                    <a:p>
                      <a:pPr indent="0" lvl="0" marL="0" rtl="0" algn="l">
                        <a:spcBef>
                          <a:spcPts val="0"/>
                        </a:spcBef>
                        <a:spcAft>
                          <a:spcPts val="0"/>
                        </a:spcAft>
                        <a:buNone/>
                      </a:pPr>
                      <a:r>
                        <a:rPr lang="en" sz="1150"/>
                        <a:t>Cost</a:t>
                      </a:r>
                      <a:endParaRPr sz="1150"/>
                    </a:p>
                  </a:txBody>
                  <a:tcPr marT="91425" marB="91425" marR="91425" marL="91425" anchor="b"/>
                </a:tc>
                <a:tc>
                  <a:txBody>
                    <a:bodyPr/>
                    <a:lstStyle/>
                    <a:p>
                      <a:pPr indent="0" lvl="0" marL="0" rtl="0" algn="l">
                        <a:spcBef>
                          <a:spcPts val="0"/>
                        </a:spcBef>
                        <a:spcAft>
                          <a:spcPts val="0"/>
                        </a:spcAft>
                        <a:buNone/>
                      </a:pPr>
                      <a:r>
                        <a:rPr lang="en" sz="1150"/>
                        <a:t>Open source / Owned by Oracle and has several paid editions	</a:t>
                      </a:r>
                      <a:endParaRPr sz="1150"/>
                    </a:p>
                  </a:txBody>
                  <a:tcPr marT="91425" marB="91425" marR="91425" marL="91425" anchor="b"/>
                </a:tc>
                <a:tc>
                  <a:txBody>
                    <a:bodyPr/>
                    <a:lstStyle/>
                    <a:p>
                      <a:pPr indent="0" lvl="0" marL="0" rtl="0" algn="l">
                        <a:spcBef>
                          <a:spcPts val="0"/>
                        </a:spcBef>
                        <a:spcAft>
                          <a:spcPts val="0"/>
                        </a:spcAft>
                        <a:buNone/>
                      </a:pPr>
                      <a:r>
                        <a:rPr lang="en" sz="1150"/>
                        <a:t>Completely free / Open source	</a:t>
                      </a:r>
                      <a:endParaRPr sz="1150"/>
                    </a:p>
                  </a:txBody>
                  <a:tcPr marT="91425" marB="91425" marR="91425" marL="91425" anchor="b"/>
                </a:tc>
                <a:tc>
                  <a:txBody>
                    <a:bodyPr/>
                    <a:lstStyle/>
                    <a:p>
                      <a:pPr indent="0" lvl="0" marL="0" rtl="0" algn="l">
                        <a:spcBef>
                          <a:spcPts val="0"/>
                        </a:spcBef>
                        <a:spcAft>
                          <a:spcPts val="0"/>
                        </a:spcAft>
                        <a:buNone/>
                      </a:pPr>
                      <a:r>
                        <a:rPr lang="en" sz="1150"/>
                        <a:t>SQL Server Express is a free edition, but it is limited to using 1 processor, 1 GB memory and 10 GB database files. </a:t>
                      </a:r>
                      <a:endParaRPr sz="1150"/>
                    </a:p>
                  </a:txBody>
                  <a:tcPr marT="91425" marB="91425" marR="91425" marL="91425" anchor="b"/>
                </a:tc>
              </a:tr>
              <a:tr h="935600">
                <a:tc>
                  <a:txBody>
                    <a:bodyPr/>
                    <a:lstStyle/>
                    <a:p>
                      <a:pPr indent="0" lvl="0" marL="0" rtl="0" algn="l">
                        <a:spcBef>
                          <a:spcPts val="0"/>
                        </a:spcBef>
                        <a:spcAft>
                          <a:spcPts val="0"/>
                        </a:spcAft>
                        <a:buNone/>
                      </a:pPr>
                      <a:r>
                        <a:rPr lang="en" sz="1150"/>
                        <a:t>Constraints support	</a:t>
                      </a:r>
                      <a:endParaRPr sz="1150"/>
                    </a:p>
                  </a:txBody>
                  <a:tcPr marT="91425" marB="91425" marR="91425" marL="91425" anchor="b"/>
                </a:tc>
                <a:tc>
                  <a:txBody>
                    <a:bodyPr/>
                    <a:lstStyle/>
                    <a:p>
                      <a:pPr indent="0" lvl="0" marL="0" rtl="0" algn="l">
                        <a:spcBef>
                          <a:spcPts val="0"/>
                        </a:spcBef>
                        <a:spcAft>
                          <a:spcPts val="0"/>
                        </a:spcAft>
                        <a:buNone/>
                      </a:pPr>
                      <a:r>
                        <a:rPr lang="en" sz="1150"/>
                        <a:t>Supports primary keys, foreign keys, not-null constraints, unique constraints, default constraints, does not support CHECK constraints	</a:t>
                      </a:r>
                      <a:endParaRPr sz="1150"/>
                    </a:p>
                  </a:txBody>
                  <a:tcPr marT="91425" marB="91425" marR="91425" marL="91425" anchor="b"/>
                </a:tc>
                <a:tc>
                  <a:txBody>
                    <a:bodyPr/>
                    <a:lstStyle/>
                    <a:p>
                      <a:pPr indent="0" lvl="0" marL="0" rtl="0" algn="l">
                        <a:spcBef>
                          <a:spcPts val="0"/>
                        </a:spcBef>
                        <a:spcAft>
                          <a:spcPts val="0"/>
                        </a:spcAft>
                        <a:buNone/>
                      </a:pPr>
                      <a:r>
                        <a:rPr lang="en" sz="1150"/>
                        <a:t>Supports primary keys, foreign keys, not-null constraints, check constraints, unique constraints, default constraints, exclusion constraints	</a:t>
                      </a:r>
                      <a:endParaRPr sz="1150"/>
                    </a:p>
                  </a:txBody>
                  <a:tcPr marT="91425" marB="91425" marR="91425" marL="91425" anchor="b"/>
                </a:tc>
                <a:tc>
                  <a:txBody>
                    <a:bodyPr/>
                    <a:lstStyle/>
                    <a:p>
                      <a:pPr indent="0" lvl="0" marL="0" rtl="0" algn="l">
                        <a:spcBef>
                          <a:spcPts val="0"/>
                        </a:spcBef>
                        <a:spcAft>
                          <a:spcPts val="0"/>
                        </a:spcAft>
                        <a:buNone/>
                      </a:pPr>
                      <a:r>
                        <a:rPr lang="en" sz="1150"/>
                        <a:t>Supports primary keys, foreign keys, not-null constraints, check constraints, unique constraints, default constraints</a:t>
                      </a:r>
                      <a:endParaRPr sz="1150"/>
                    </a:p>
                    <a:p>
                      <a:pPr indent="0" lvl="0" marL="0" rtl="0" algn="l">
                        <a:spcBef>
                          <a:spcPts val="0"/>
                        </a:spcBef>
                        <a:spcAft>
                          <a:spcPts val="0"/>
                        </a:spcAft>
                        <a:buNone/>
                      </a:pPr>
                      <a:r>
                        <a:t/>
                      </a:r>
                      <a:endParaRPr sz="1150"/>
                    </a:p>
                  </a:txBody>
                  <a:tcPr marT="91425" marB="91425" marR="91425" marL="91425" anchor="b"/>
                </a:tc>
              </a:tr>
              <a:tr h="935600">
                <a:tc>
                  <a:txBody>
                    <a:bodyPr/>
                    <a:lstStyle/>
                    <a:p>
                      <a:pPr indent="0" lvl="0" marL="0" rtl="0" algn="l">
                        <a:spcBef>
                          <a:spcPts val="0"/>
                        </a:spcBef>
                        <a:spcAft>
                          <a:spcPts val="0"/>
                        </a:spcAft>
                        <a:buNone/>
                      </a:pPr>
                      <a:r>
                        <a:rPr lang="en" sz="1150"/>
                        <a:t>Query execution plan reuse	</a:t>
                      </a:r>
                      <a:endParaRPr sz="1150"/>
                    </a:p>
                  </a:txBody>
                  <a:tcPr marT="91425" marB="91425" marR="91425" marL="91425" anchor="b"/>
                </a:tc>
                <a:tc>
                  <a:txBody>
                    <a:bodyPr/>
                    <a:lstStyle/>
                    <a:p>
                      <a:pPr indent="0" lvl="0" marL="0" rtl="0" algn="l">
                        <a:spcBef>
                          <a:spcPts val="0"/>
                        </a:spcBef>
                        <a:spcAft>
                          <a:spcPts val="0"/>
                        </a:spcAft>
                        <a:buNone/>
                      </a:pPr>
                      <a:r>
                        <a:rPr lang="en" sz="1150"/>
                        <a:t>Maintains caches for prepared statements and stored programs on a per-session basis. Statements cached for one session are not accessible to other sessions.	</a:t>
                      </a:r>
                      <a:endParaRPr sz="1150"/>
                    </a:p>
                  </a:txBody>
                  <a:tcPr marT="91425" marB="91425" marR="91425" marL="91425" anchor="b"/>
                </a:tc>
                <a:tc>
                  <a:txBody>
                    <a:bodyPr/>
                    <a:lstStyle/>
                    <a:p>
                      <a:pPr indent="0" lvl="0" marL="0" rtl="0" algn="l">
                        <a:spcBef>
                          <a:spcPts val="0"/>
                        </a:spcBef>
                        <a:spcAft>
                          <a:spcPts val="0"/>
                        </a:spcAft>
                        <a:buNone/>
                      </a:pPr>
                      <a:r>
                        <a:rPr lang="en" sz="1150"/>
                        <a:t>Caches query plans only as long as the prepared statement is open. The query plan is disposed when the prepared statement is closed.	</a:t>
                      </a:r>
                      <a:endParaRPr sz="1150"/>
                    </a:p>
                  </a:txBody>
                  <a:tcPr marT="91425" marB="91425" marR="91425" marL="91425" anchor="b"/>
                </a:tc>
                <a:tc>
                  <a:txBody>
                    <a:bodyPr/>
                    <a:lstStyle/>
                    <a:p>
                      <a:pPr indent="0" lvl="0" marL="0" rtl="0" algn="l">
                        <a:spcBef>
                          <a:spcPts val="0"/>
                        </a:spcBef>
                        <a:spcAft>
                          <a:spcPts val="0"/>
                        </a:spcAft>
                        <a:buNone/>
                      </a:pPr>
                      <a:r>
                        <a:rPr lang="en" sz="1150"/>
                        <a:t>Has shared execution plan cache to enable queries to reuse execution plans</a:t>
                      </a:r>
                      <a:endParaRPr sz="1150"/>
                    </a:p>
                  </a:txBody>
                  <a:tcPr marT="91425" marB="91425" marR="91425" marL="91425"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between MySQL, PostgreSQL and SQL SERVER</a:t>
            </a:r>
            <a:endParaRPr/>
          </a:p>
        </p:txBody>
      </p:sp>
      <p:sp>
        <p:nvSpPr>
          <p:cNvPr id="101" name="Google Shape;101;p17"/>
          <p:cNvSpPr txBox="1"/>
          <p:nvPr>
            <p:ph idx="4294967295" type="body"/>
          </p:nvPr>
        </p:nvSpPr>
        <p:spPr>
          <a:xfrm>
            <a:off x="6337788" y="224573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SQL Server</a:t>
            </a:r>
            <a:endParaRPr>
              <a:solidFill>
                <a:schemeClr val="lt1"/>
              </a:solidFill>
            </a:endParaRPr>
          </a:p>
        </p:txBody>
      </p:sp>
      <p:graphicFrame>
        <p:nvGraphicFramePr>
          <p:cNvPr id="102" name="Google Shape;102;p17"/>
          <p:cNvGraphicFramePr/>
          <p:nvPr/>
        </p:nvGraphicFramePr>
        <p:xfrm>
          <a:off x="445000" y="1143938"/>
          <a:ext cx="3000000" cy="3000000"/>
        </p:xfrm>
        <a:graphic>
          <a:graphicData uri="http://schemas.openxmlformats.org/drawingml/2006/table">
            <a:tbl>
              <a:tblPr>
                <a:noFill/>
                <a:tableStyleId>{84A8D1AA-A153-4EC1-826E-B0BD2E041BC6}</a:tableStyleId>
              </a:tblPr>
              <a:tblGrid>
                <a:gridCol w="1661325"/>
                <a:gridCol w="2201575"/>
                <a:gridCol w="2180750"/>
                <a:gridCol w="2210350"/>
              </a:tblGrid>
              <a:tr h="257375">
                <a:tc>
                  <a:txBody>
                    <a:bodyPr/>
                    <a:lstStyle/>
                    <a:p>
                      <a:pPr indent="0" lvl="0" marL="0" rtl="0" algn="l">
                        <a:spcBef>
                          <a:spcPts val="0"/>
                        </a:spcBef>
                        <a:spcAft>
                          <a:spcPts val="0"/>
                        </a:spcAft>
                        <a:buNone/>
                      </a:pPr>
                      <a:r>
                        <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MySQL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PostgreSQL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SQL Server</a:t>
                      </a:r>
                      <a:endParaRPr/>
                    </a:p>
                  </a:txBody>
                  <a:tcPr marT="91425" marB="91425" marR="91425" marL="91425" anchor="ctr">
                    <a:solidFill>
                      <a:srgbClr val="FFFFFF"/>
                    </a:solidFill>
                  </a:tcPr>
                </a:tc>
              </a:tr>
              <a:tr h="701700">
                <a:tc>
                  <a:txBody>
                    <a:bodyPr/>
                    <a:lstStyle/>
                    <a:p>
                      <a:pPr indent="0" lvl="0" marL="0" rtl="0" algn="l">
                        <a:spcBef>
                          <a:spcPts val="0"/>
                        </a:spcBef>
                        <a:spcAft>
                          <a:spcPts val="0"/>
                        </a:spcAft>
                        <a:buNone/>
                      </a:pPr>
                      <a:r>
                        <a:rPr lang="en" sz="1150"/>
                        <a:t>Statistics	</a:t>
                      </a:r>
                      <a:endParaRPr sz="1150"/>
                    </a:p>
                  </a:txBody>
                  <a:tcPr marT="91425" marB="91425" marR="91425" marL="91425" anchor="b"/>
                </a:tc>
                <a:tc>
                  <a:txBody>
                    <a:bodyPr/>
                    <a:lstStyle/>
                    <a:p>
                      <a:pPr indent="0" lvl="0" marL="0" rtl="0" algn="l">
                        <a:spcBef>
                          <a:spcPts val="0"/>
                        </a:spcBef>
                        <a:spcAft>
                          <a:spcPts val="0"/>
                        </a:spcAft>
                        <a:buNone/>
                      </a:pPr>
                      <a:r>
                        <a:rPr lang="en" sz="1150"/>
                        <a:t>Maintains persistent and non-persistent statistics (cleared on server restart)	</a:t>
                      </a:r>
                      <a:endParaRPr sz="1150"/>
                    </a:p>
                  </a:txBody>
                  <a:tcPr marT="91425" marB="91425" marR="91425" marL="91425" anchor="b"/>
                </a:tc>
                <a:tc>
                  <a:txBody>
                    <a:bodyPr/>
                    <a:lstStyle/>
                    <a:p>
                      <a:pPr indent="0" lvl="0" marL="0" rtl="0" algn="l">
                        <a:spcBef>
                          <a:spcPts val="0"/>
                        </a:spcBef>
                        <a:spcAft>
                          <a:spcPts val="0"/>
                        </a:spcAft>
                        <a:buNone/>
                      </a:pPr>
                      <a:r>
                        <a:rPr lang="en" sz="1150"/>
                        <a:t>Maintains statistics used by the planner, they are being updated by ANALYZE or VACUUM or CREATE INDEX</a:t>
                      </a:r>
                      <a:endParaRPr sz="1150"/>
                    </a:p>
                  </a:txBody>
                  <a:tcPr marT="91425" marB="91425" marR="91425" marL="91425" anchor="b"/>
                </a:tc>
                <a:tc>
                  <a:txBody>
                    <a:bodyPr/>
                    <a:lstStyle/>
                    <a:p>
                      <a:pPr indent="0" lvl="0" marL="0" rtl="0" algn="l">
                        <a:spcBef>
                          <a:spcPts val="0"/>
                        </a:spcBef>
                        <a:spcAft>
                          <a:spcPts val="0"/>
                        </a:spcAft>
                        <a:buNone/>
                      </a:pPr>
                      <a:r>
                        <a:rPr lang="en" sz="1150"/>
                        <a:t>Maintains persistent statistics</a:t>
                      </a:r>
                      <a:endParaRPr sz="1150"/>
                    </a:p>
                  </a:txBody>
                  <a:tcPr marT="91425" marB="91425" marR="91425" marL="91425" anchor="b"/>
                </a:tc>
              </a:tr>
              <a:tr h="701700">
                <a:tc>
                  <a:txBody>
                    <a:bodyPr/>
                    <a:lstStyle/>
                    <a:p>
                      <a:pPr indent="0" lvl="0" marL="0" rtl="0" algn="l">
                        <a:spcBef>
                          <a:spcPts val="0"/>
                        </a:spcBef>
                        <a:spcAft>
                          <a:spcPts val="0"/>
                        </a:spcAft>
                        <a:buNone/>
                      </a:pPr>
                      <a:r>
                        <a:rPr lang="en" sz="1150"/>
                        <a:t>Join algorithms	</a:t>
                      </a:r>
                      <a:endParaRPr sz="1150"/>
                    </a:p>
                  </a:txBody>
                  <a:tcPr marT="91425" marB="91425" marR="91425" marL="91425" anchor="b"/>
                </a:tc>
                <a:tc>
                  <a:txBody>
                    <a:bodyPr/>
                    <a:lstStyle/>
                    <a:p>
                      <a:pPr indent="0" lvl="0" marL="0" rtl="0" algn="l">
                        <a:spcBef>
                          <a:spcPts val="0"/>
                        </a:spcBef>
                        <a:spcAft>
                          <a:spcPts val="0"/>
                        </a:spcAft>
                        <a:buNone/>
                      </a:pPr>
                      <a:r>
                        <a:rPr lang="en" sz="1150"/>
                        <a:t>MySQL executes joins between tables using only a nested-loop algorithm or variations of it.	</a:t>
                      </a:r>
                      <a:endParaRPr sz="1150"/>
                    </a:p>
                  </a:txBody>
                  <a:tcPr marT="91425" marB="91425" marR="91425" marL="91425" anchor="b"/>
                </a:tc>
                <a:tc>
                  <a:txBody>
                    <a:bodyPr/>
                    <a:lstStyle/>
                    <a:p>
                      <a:pPr indent="0" lvl="0" marL="0" rtl="0" algn="l">
                        <a:spcBef>
                          <a:spcPts val="0"/>
                        </a:spcBef>
                        <a:spcAft>
                          <a:spcPts val="0"/>
                        </a:spcAft>
                        <a:buNone/>
                      </a:pPr>
                      <a:r>
                        <a:rPr lang="en" sz="1150"/>
                        <a:t>Supports nested-loop joins, Hash joins and merge joins algorithms.	</a:t>
                      </a:r>
                      <a:endParaRPr sz="1150"/>
                    </a:p>
                  </a:txBody>
                  <a:tcPr marT="91425" marB="91425" marR="91425" marL="91425" anchor="b"/>
                </a:tc>
                <a:tc>
                  <a:txBody>
                    <a:bodyPr/>
                    <a:lstStyle/>
                    <a:p>
                      <a:pPr indent="0" lvl="0" marL="0" rtl="0" algn="l">
                        <a:spcBef>
                          <a:spcPts val="0"/>
                        </a:spcBef>
                        <a:spcAft>
                          <a:spcPts val="0"/>
                        </a:spcAft>
                        <a:buNone/>
                      </a:pPr>
                      <a:r>
                        <a:rPr lang="en" sz="1150"/>
                        <a:t>Supports nested-loop joins, hash joins and merge joins algorithms.</a:t>
                      </a:r>
                      <a:endParaRPr sz="1150"/>
                    </a:p>
                  </a:txBody>
                  <a:tcPr marT="91425" marB="91425" marR="91425" marL="91425" anchor="b"/>
                </a:tc>
              </a:tr>
              <a:tr h="701700">
                <a:tc>
                  <a:txBody>
                    <a:bodyPr/>
                    <a:lstStyle/>
                    <a:p>
                      <a:pPr indent="0" lvl="0" marL="0" rtl="0" algn="l">
                        <a:spcBef>
                          <a:spcPts val="0"/>
                        </a:spcBef>
                        <a:spcAft>
                          <a:spcPts val="0"/>
                        </a:spcAft>
                        <a:buNone/>
                      </a:pPr>
                      <a:r>
                        <a:rPr lang="en" sz="1150"/>
                        <a:t>Vacuum / Defragmentation	</a:t>
                      </a:r>
                      <a:endParaRPr sz="1150"/>
                    </a:p>
                  </a:txBody>
                  <a:tcPr marT="91425" marB="91425" marR="91425" marL="91425" anchor="b"/>
                </a:tc>
                <a:tc>
                  <a:txBody>
                    <a:bodyPr/>
                    <a:lstStyle/>
                    <a:p>
                      <a:pPr indent="0" lvl="0" marL="0" rtl="0" algn="l">
                        <a:spcBef>
                          <a:spcPts val="0"/>
                        </a:spcBef>
                        <a:spcAft>
                          <a:spcPts val="0"/>
                        </a:spcAft>
                        <a:buNone/>
                      </a:pPr>
                      <a:r>
                        <a:rPr lang="en" sz="1150"/>
                        <a:t>Vacuuming and index compaction are very efficient.</a:t>
                      </a:r>
                      <a:endParaRPr sz="1150"/>
                    </a:p>
                  </a:txBody>
                  <a:tcPr marT="91425" marB="91425" marR="91425" marL="91425" anchor="b"/>
                </a:tc>
                <a:tc>
                  <a:txBody>
                    <a:bodyPr/>
                    <a:lstStyle/>
                    <a:p>
                      <a:pPr indent="0" lvl="0" marL="0" rtl="0" algn="l">
                        <a:spcBef>
                          <a:spcPts val="0"/>
                        </a:spcBef>
                        <a:spcAft>
                          <a:spcPts val="0"/>
                        </a:spcAft>
                        <a:buNone/>
                      </a:pPr>
                      <a:r>
                        <a:rPr lang="en" sz="1150"/>
                        <a:t>Vacuum performs full tables scans to find the deleted rows and quite heavy process/might impact users’ workload.	</a:t>
                      </a:r>
                      <a:endParaRPr sz="1150"/>
                    </a:p>
                  </a:txBody>
                  <a:tcPr marT="91425" marB="91425" marR="91425" marL="91425" anchor="b"/>
                </a:tc>
                <a:tc>
                  <a:txBody>
                    <a:bodyPr/>
                    <a:lstStyle/>
                    <a:p>
                      <a:pPr indent="0" lvl="0" marL="0" rtl="0" algn="l">
                        <a:spcBef>
                          <a:spcPts val="0"/>
                        </a:spcBef>
                        <a:spcAft>
                          <a:spcPts val="0"/>
                        </a:spcAft>
                        <a:buNone/>
                      </a:pPr>
                      <a:r>
                        <a:rPr lang="en" sz="1150"/>
                        <a:t>In-memory garbage collector might add max ~15% overhead, usually much less.</a:t>
                      </a:r>
                      <a:endParaRPr sz="1150"/>
                    </a:p>
                  </a:txBody>
                  <a:tcPr marT="91425" marB="91425" marR="91425" marL="91425" anchor="b"/>
                </a:tc>
              </a:tr>
              <a:tr h="701700">
                <a:tc>
                  <a:txBody>
                    <a:bodyPr/>
                    <a:lstStyle/>
                    <a:p>
                      <a:pPr indent="0" lvl="0" marL="0" rtl="0" algn="l">
                        <a:spcBef>
                          <a:spcPts val="0"/>
                        </a:spcBef>
                        <a:spcAft>
                          <a:spcPts val="0"/>
                        </a:spcAft>
                        <a:buNone/>
                      </a:pPr>
                      <a:r>
                        <a:rPr lang="en" sz="1150"/>
                        <a:t>Parallel query execution	</a:t>
                      </a:r>
                      <a:endParaRPr sz="1150"/>
                    </a:p>
                  </a:txBody>
                  <a:tcPr marT="91425" marB="91425" marR="91425" marL="91425" anchor="b"/>
                </a:tc>
                <a:tc>
                  <a:txBody>
                    <a:bodyPr/>
                    <a:lstStyle/>
                    <a:p>
                      <a:pPr indent="0" lvl="0" marL="0" rtl="0" algn="l">
                        <a:spcBef>
                          <a:spcPts val="0"/>
                        </a:spcBef>
                        <a:spcAft>
                          <a:spcPts val="0"/>
                        </a:spcAft>
                        <a:buNone/>
                      </a:pPr>
                      <a:r>
                        <a:rPr lang="en" sz="1150"/>
                        <a:t>MySQL will usually use 1 CPU per query.	</a:t>
                      </a:r>
                      <a:endParaRPr sz="1150"/>
                    </a:p>
                  </a:txBody>
                  <a:tcPr marT="91425" marB="91425" marR="91425" marL="91425" anchor="b"/>
                </a:tc>
                <a:tc>
                  <a:txBody>
                    <a:bodyPr/>
                    <a:lstStyle/>
                    <a:p>
                      <a:pPr indent="0" lvl="0" marL="0" rtl="0" algn="l">
                        <a:spcBef>
                          <a:spcPts val="0"/>
                        </a:spcBef>
                        <a:spcAft>
                          <a:spcPts val="0"/>
                        </a:spcAft>
                        <a:buNone/>
                      </a:pPr>
                      <a:r>
                        <a:rPr lang="en" sz="1150"/>
                        <a:t>Query plans can leverage multiple CPUs	</a:t>
                      </a:r>
                      <a:endParaRPr sz="1150"/>
                    </a:p>
                  </a:txBody>
                  <a:tcPr marT="91425" marB="91425" marR="91425" marL="91425" anchor="b"/>
                </a:tc>
                <a:tc>
                  <a:txBody>
                    <a:bodyPr/>
                    <a:lstStyle/>
                    <a:p>
                      <a:pPr indent="0" lvl="0" marL="0" rtl="0" algn="l">
                        <a:spcBef>
                          <a:spcPts val="0"/>
                        </a:spcBef>
                        <a:spcAft>
                          <a:spcPts val="0"/>
                        </a:spcAft>
                        <a:buNone/>
                      </a:pPr>
                      <a:r>
                        <a:rPr lang="en" sz="1150"/>
                        <a:t>Query plans can leverage multiple CPUs</a:t>
                      </a:r>
                      <a:endParaRPr sz="1150"/>
                    </a:p>
                  </a:txBody>
                  <a:tcPr marT="91425" marB="91425" marR="91425" marL="91425" anchor="b"/>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389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between MySQL, PostgreSQL and SQL SERVER</a:t>
            </a:r>
            <a:endParaRPr/>
          </a:p>
        </p:txBody>
      </p:sp>
      <p:sp>
        <p:nvSpPr>
          <p:cNvPr id="108" name="Google Shape;108;p18"/>
          <p:cNvSpPr txBox="1"/>
          <p:nvPr>
            <p:ph idx="4294967295" type="body"/>
          </p:nvPr>
        </p:nvSpPr>
        <p:spPr>
          <a:xfrm>
            <a:off x="6337788" y="224573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SQL Server</a:t>
            </a:r>
            <a:endParaRPr>
              <a:solidFill>
                <a:schemeClr val="lt1"/>
              </a:solidFill>
            </a:endParaRPr>
          </a:p>
        </p:txBody>
      </p:sp>
      <p:graphicFrame>
        <p:nvGraphicFramePr>
          <p:cNvPr id="109" name="Google Shape;109;p18"/>
          <p:cNvGraphicFramePr/>
          <p:nvPr/>
        </p:nvGraphicFramePr>
        <p:xfrm>
          <a:off x="445000" y="962088"/>
          <a:ext cx="3000000" cy="3000000"/>
        </p:xfrm>
        <a:graphic>
          <a:graphicData uri="http://schemas.openxmlformats.org/drawingml/2006/table">
            <a:tbl>
              <a:tblPr>
                <a:noFill/>
                <a:tableStyleId>{84A8D1AA-A153-4EC1-826E-B0BD2E041BC6}</a:tableStyleId>
              </a:tblPr>
              <a:tblGrid>
                <a:gridCol w="1661325"/>
                <a:gridCol w="2201575"/>
                <a:gridCol w="2180750"/>
                <a:gridCol w="2210350"/>
              </a:tblGrid>
              <a:tr h="364150">
                <a:tc>
                  <a:txBody>
                    <a:bodyPr/>
                    <a:lstStyle/>
                    <a:p>
                      <a:pPr indent="0" lvl="0" marL="0" rtl="0" algn="l">
                        <a:spcBef>
                          <a:spcPts val="0"/>
                        </a:spcBef>
                        <a:spcAft>
                          <a:spcPts val="0"/>
                        </a:spcAft>
                        <a:buNone/>
                      </a:pPr>
                      <a:r>
                        <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MySQL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PostgreSQL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SQL Server</a:t>
                      </a:r>
                      <a:endParaRPr/>
                    </a:p>
                  </a:txBody>
                  <a:tcPr marT="91425" marB="91425" marR="91425" marL="91425" anchor="ctr">
                    <a:solidFill>
                      <a:srgbClr val="FFFFFF"/>
                    </a:solidFill>
                  </a:tcPr>
                </a:tc>
              </a:tr>
              <a:tr h="2493625">
                <a:tc>
                  <a:txBody>
                    <a:bodyPr/>
                    <a:lstStyle/>
                    <a:p>
                      <a:pPr indent="0" lvl="0" marL="0" rtl="0" algn="l">
                        <a:spcBef>
                          <a:spcPts val="0"/>
                        </a:spcBef>
                        <a:spcAft>
                          <a:spcPts val="0"/>
                        </a:spcAft>
                        <a:buNone/>
                      </a:pPr>
                      <a:r>
                        <a:rPr lang="en" sz="1150"/>
                        <a:t>Row Updates	</a:t>
                      </a:r>
                      <a:r>
                        <a:rPr lang="en" sz="1150"/>
                        <a:t>	</a:t>
                      </a:r>
                      <a:endParaRPr sz="1150"/>
                    </a:p>
                  </a:txBody>
                  <a:tcPr marT="91425" marB="91425" marR="91425" marL="91425" anchor="b"/>
                </a:tc>
                <a:tc>
                  <a:txBody>
                    <a:bodyPr/>
                    <a:lstStyle/>
                    <a:p>
                      <a:pPr indent="0" lvl="0" marL="0" rtl="0" algn="l">
                        <a:spcBef>
                          <a:spcPts val="0"/>
                        </a:spcBef>
                        <a:spcAft>
                          <a:spcPts val="0"/>
                        </a:spcAft>
                        <a:buNone/>
                      </a:pPr>
                      <a:r>
                        <a:rPr lang="en" sz="1150"/>
                        <a:t>Updates happen in place, changed data is copied to the rollback segment. This makes vacuuming and index compaction very efficient. MySQL is slower for reads, but writes are atomic and if columns in a secondary index change, this does not require changes to all indexes.  	</a:t>
                      </a:r>
                      <a:endParaRPr sz="1150"/>
                    </a:p>
                  </a:txBody>
                  <a:tcPr marT="91425" marB="91425" marR="91425" marL="91425" anchor="b"/>
                </a:tc>
                <a:tc>
                  <a:txBody>
                    <a:bodyPr/>
                    <a:lstStyle/>
                    <a:p>
                      <a:pPr indent="0" lvl="0" marL="0" rtl="0" algn="l">
                        <a:spcBef>
                          <a:spcPts val="0"/>
                        </a:spcBef>
                        <a:spcAft>
                          <a:spcPts val="0"/>
                        </a:spcAft>
                        <a:buNone/>
                      </a:pPr>
                      <a:r>
                        <a:rPr lang="en" sz="1150"/>
                        <a:t>Updates are being implemented as inserts + mark as delete for vacuum. All indexes have a link to the physical id of the row. This has an update amplifying effect because when the column gets updated, new row with new physical id gets created and all indexes require updates, even those which are not referring to the changed column to get a pointer to the new row physical id.	</a:t>
                      </a:r>
                      <a:endParaRPr sz="1150"/>
                    </a:p>
                  </a:txBody>
                  <a:tcPr marT="91425" marB="91425" marR="91425" marL="91425" anchor="b"/>
                </a:tc>
                <a:tc>
                  <a:txBody>
                    <a:bodyPr/>
                    <a:lstStyle/>
                    <a:p>
                      <a:pPr indent="0" lvl="0" marL="0" rtl="0" algn="l">
                        <a:spcBef>
                          <a:spcPts val="0"/>
                        </a:spcBef>
                        <a:spcAft>
                          <a:spcPts val="0"/>
                        </a:spcAft>
                        <a:buNone/>
                      </a:pPr>
                      <a:r>
                        <a:rPr lang="en" sz="1150"/>
                        <a:t>Row-Store database engine:</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In-Memory database engine: updates implemented as insert + mark for delete. Garbage collector is not non-blocking and parallel</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Columnstore database engine: in-place updates</a:t>
                      </a:r>
                      <a:endParaRPr sz="1150"/>
                    </a:p>
                  </a:txBody>
                  <a:tcPr marT="91425" marB="91425" marR="91425" marL="91425" anchor="b"/>
                </a:tc>
              </a:tr>
              <a:tr h="973425">
                <a:tc>
                  <a:txBody>
                    <a:bodyPr/>
                    <a:lstStyle/>
                    <a:p>
                      <a:pPr indent="0" lvl="0" marL="0" rtl="0" algn="l">
                        <a:spcBef>
                          <a:spcPts val="0"/>
                        </a:spcBef>
                        <a:spcAft>
                          <a:spcPts val="0"/>
                        </a:spcAft>
                        <a:buNone/>
                      </a:pPr>
                      <a:r>
                        <a:rPr lang="en" sz="1150"/>
                        <a:t>Sharding support	</a:t>
                      </a:r>
                      <a:endParaRPr sz="1150"/>
                    </a:p>
                  </a:txBody>
                  <a:tcPr marT="91425" marB="91425" marR="91425" marL="91425" anchor="b"/>
                </a:tc>
                <a:tc>
                  <a:txBody>
                    <a:bodyPr/>
                    <a:lstStyle/>
                    <a:p>
                      <a:pPr indent="0" lvl="0" marL="0" rtl="0" algn="l">
                        <a:spcBef>
                          <a:spcPts val="0"/>
                        </a:spcBef>
                        <a:spcAft>
                          <a:spcPts val="0"/>
                        </a:spcAft>
                        <a:buNone/>
                      </a:pPr>
                      <a:r>
                        <a:rPr lang="en" sz="1150"/>
                        <a:t>No good sharding implementation (MySQL Cluster is rarely deployed due to many limitations)	</a:t>
                      </a:r>
                      <a:endParaRPr sz="1150"/>
                    </a:p>
                  </a:txBody>
                  <a:tcPr marT="91425" marB="91425" marR="91425" marL="91425" anchor="b"/>
                </a:tc>
                <a:tc>
                  <a:txBody>
                    <a:bodyPr/>
                    <a:lstStyle/>
                    <a:p>
                      <a:pPr indent="0" lvl="0" marL="0" rtl="0" algn="l">
                        <a:spcBef>
                          <a:spcPts val="0"/>
                        </a:spcBef>
                        <a:spcAft>
                          <a:spcPts val="0"/>
                        </a:spcAft>
                        <a:buNone/>
                      </a:pPr>
                      <a:r>
                        <a:rPr lang="en" sz="1150"/>
                        <a:t>There are dozens of forks of Postgres which implement sharding but none of them yet haven’t been added to the community release.	</a:t>
                      </a:r>
                      <a:endParaRPr sz="1150"/>
                    </a:p>
                  </a:txBody>
                  <a:tcPr marT="91425" marB="91425" marR="91425" marL="91425" anchor="b"/>
                </a:tc>
                <a:tc>
                  <a:txBody>
                    <a:bodyPr/>
                    <a:lstStyle/>
                    <a:p>
                      <a:pPr indent="0" lvl="0" marL="0" rtl="0" algn="l">
                        <a:spcBef>
                          <a:spcPts val="0"/>
                        </a:spcBef>
                        <a:spcAft>
                          <a:spcPts val="0"/>
                        </a:spcAft>
                        <a:buNone/>
                      </a:pPr>
                      <a:r>
                        <a:rPr lang="en" sz="1150"/>
                        <a:t>No standard sharding implementation.</a:t>
                      </a:r>
                      <a:endParaRPr sz="1150"/>
                    </a:p>
                  </a:txBody>
                  <a:tcPr marT="91425" marB="91425" marR="91425" marL="91425"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311700" y="315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between MySQL, PostgreSQL and SQL SERVER</a:t>
            </a:r>
            <a:endParaRPr/>
          </a:p>
        </p:txBody>
      </p:sp>
      <p:sp>
        <p:nvSpPr>
          <p:cNvPr id="115" name="Google Shape;115;p19"/>
          <p:cNvSpPr txBox="1"/>
          <p:nvPr>
            <p:ph idx="4294967295" type="body"/>
          </p:nvPr>
        </p:nvSpPr>
        <p:spPr>
          <a:xfrm>
            <a:off x="6337788" y="224573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SQL Server</a:t>
            </a:r>
            <a:endParaRPr>
              <a:solidFill>
                <a:schemeClr val="lt1"/>
              </a:solidFill>
            </a:endParaRPr>
          </a:p>
        </p:txBody>
      </p:sp>
      <p:graphicFrame>
        <p:nvGraphicFramePr>
          <p:cNvPr id="116" name="Google Shape;116;p19"/>
          <p:cNvGraphicFramePr/>
          <p:nvPr/>
        </p:nvGraphicFramePr>
        <p:xfrm>
          <a:off x="445000" y="1014038"/>
          <a:ext cx="3000000" cy="3000000"/>
        </p:xfrm>
        <a:graphic>
          <a:graphicData uri="http://schemas.openxmlformats.org/drawingml/2006/table">
            <a:tbl>
              <a:tblPr>
                <a:noFill/>
                <a:tableStyleId>{84A8D1AA-A153-4EC1-826E-B0BD2E041BC6}</a:tableStyleId>
              </a:tblPr>
              <a:tblGrid>
                <a:gridCol w="1661325"/>
                <a:gridCol w="2201575"/>
                <a:gridCol w="2180750"/>
                <a:gridCol w="2210350"/>
              </a:tblGrid>
              <a:tr h="257375">
                <a:tc>
                  <a:txBody>
                    <a:bodyPr/>
                    <a:lstStyle/>
                    <a:p>
                      <a:pPr indent="0" lvl="0" marL="0" rtl="0" algn="l">
                        <a:spcBef>
                          <a:spcPts val="0"/>
                        </a:spcBef>
                        <a:spcAft>
                          <a:spcPts val="0"/>
                        </a:spcAft>
                        <a:buNone/>
                      </a:pPr>
                      <a:r>
                        <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MySQL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PostgreSQL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SQL Server</a:t>
                      </a:r>
                      <a:endParaRPr/>
                    </a:p>
                  </a:txBody>
                  <a:tcPr marT="91425" marB="91425" marR="91425" marL="91425" anchor="ctr">
                    <a:solidFill>
                      <a:srgbClr val="FFFFFF"/>
                    </a:solidFill>
                  </a:tcPr>
                </a:tc>
              </a:tr>
              <a:tr h="701700">
                <a:tc>
                  <a:txBody>
                    <a:bodyPr/>
                    <a:lstStyle/>
                    <a:p>
                      <a:pPr indent="0" lvl="0" marL="0" rtl="0" algn="l">
                        <a:spcBef>
                          <a:spcPts val="0"/>
                        </a:spcBef>
                        <a:spcAft>
                          <a:spcPts val="0"/>
                        </a:spcAft>
                        <a:buNone/>
                      </a:pPr>
                      <a:r>
                        <a:rPr lang="en" sz="1150"/>
                        <a:t>Indexes	</a:t>
                      </a:r>
                      <a:r>
                        <a:rPr lang="en" sz="1150"/>
                        <a:t>	</a:t>
                      </a:r>
                      <a:endParaRPr sz="1150"/>
                    </a:p>
                  </a:txBody>
                  <a:tcPr marT="91425" marB="91425" marR="91425" marL="91425" anchor="b"/>
                </a:tc>
                <a:tc>
                  <a:txBody>
                    <a:bodyPr/>
                    <a:lstStyle/>
                    <a:p>
                      <a:pPr indent="0" lvl="0" marL="0" rtl="0" algn="l">
                        <a:spcBef>
                          <a:spcPts val="0"/>
                        </a:spcBef>
                        <a:spcAft>
                          <a:spcPts val="0"/>
                        </a:spcAft>
                        <a:buNone/>
                      </a:pPr>
                      <a:r>
                        <a:rPr lang="en" sz="1150"/>
                        <a:t>Supports index-organized tables - clustered indexes.</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Does not support persisted indexes / materialized views</a:t>
                      </a:r>
                      <a:endParaRPr sz="1150"/>
                    </a:p>
                  </a:txBody>
                  <a:tcPr marT="91425" marB="91425" marR="91425" marL="91425" anchor="b"/>
                </a:tc>
                <a:tc>
                  <a:txBody>
                    <a:bodyPr/>
                    <a:lstStyle/>
                    <a:p>
                      <a:pPr indent="0" lvl="0" marL="0" rtl="0" algn="l">
                        <a:spcBef>
                          <a:spcPts val="0"/>
                        </a:spcBef>
                        <a:spcAft>
                          <a:spcPts val="0"/>
                        </a:spcAft>
                        <a:buNone/>
                      </a:pPr>
                      <a:r>
                        <a:rPr lang="en" sz="1150"/>
                        <a:t>Supports index-organized table, but updates are manual until </a:t>
                      </a:r>
                      <a:r>
                        <a:rPr lang="en" sz="1150"/>
                        <a:t>PostgreSQL</a:t>
                      </a:r>
                      <a:r>
                        <a:rPr lang="en" sz="1150"/>
                        <a:t> 11 when it is automatic.</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Supports persisted indexes/materialized views.</a:t>
                      </a:r>
                      <a:endParaRPr sz="1150"/>
                    </a:p>
                  </a:txBody>
                  <a:tcPr marT="91425" marB="91425" marR="91425" marL="91425" anchor="b"/>
                </a:tc>
                <a:tc>
                  <a:txBody>
                    <a:bodyPr/>
                    <a:lstStyle/>
                    <a:p>
                      <a:pPr indent="0" lvl="0" marL="0" rtl="0" algn="l">
                        <a:spcBef>
                          <a:spcPts val="0"/>
                        </a:spcBef>
                        <a:spcAft>
                          <a:spcPts val="0"/>
                        </a:spcAft>
                        <a:buNone/>
                      </a:pPr>
                      <a:r>
                        <a:rPr lang="en" sz="1150"/>
                        <a:t>Supports index-organized tables - clustered indexes that automatically maintains rows order.</a:t>
                      </a:r>
                      <a:endParaRPr sz="1150"/>
                    </a:p>
                  </a:txBody>
                  <a:tcPr marT="91425" marB="91425" marR="91425" marL="91425" anchor="b"/>
                </a:tc>
              </a:tr>
              <a:tr h="701700">
                <a:tc>
                  <a:txBody>
                    <a:bodyPr/>
                    <a:lstStyle/>
                    <a:p>
                      <a:pPr indent="0" lvl="0" marL="0" rtl="0" algn="l">
                        <a:spcBef>
                          <a:spcPts val="0"/>
                        </a:spcBef>
                        <a:spcAft>
                          <a:spcPts val="0"/>
                        </a:spcAft>
                        <a:buNone/>
                      </a:pPr>
                      <a:r>
                        <a:rPr lang="en" sz="1150"/>
                        <a:t>Multiple indexes usage in single query</a:t>
                      </a:r>
                      <a:endParaRPr sz="1150"/>
                    </a:p>
                  </a:txBody>
                  <a:tcPr marT="91425" marB="91425" marR="91425" marL="91425" anchor="b"/>
                </a:tc>
                <a:tc>
                  <a:txBody>
                    <a:bodyPr/>
                    <a:lstStyle/>
                    <a:p>
                      <a:pPr indent="0" lvl="0" marL="0" rtl="0" algn="l">
                        <a:spcBef>
                          <a:spcPts val="0"/>
                        </a:spcBef>
                        <a:spcAft>
                          <a:spcPts val="0"/>
                        </a:spcAft>
                        <a:buNone/>
                      </a:pPr>
                      <a:r>
                        <a:rPr lang="en" sz="1150"/>
                        <a:t>Multiple indexes might be used for the single query.	</a:t>
                      </a:r>
                      <a:endParaRPr sz="1150"/>
                    </a:p>
                  </a:txBody>
                  <a:tcPr marT="91425" marB="91425" marR="91425" marL="91425" anchor="b"/>
                </a:tc>
                <a:tc>
                  <a:txBody>
                    <a:bodyPr/>
                    <a:lstStyle/>
                    <a:p>
                      <a:pPr indent="0" lvl="0" marL="0" rtl="0" algn="l">
                        <a:spcBef>
                          <a:spcPts val="0"/>
                        </a:spcBef>
                        <a:spcAft>
                          <a:spcPts val="0"/>
                        </a:spcAft>
                        <a:buNone/>
                      </a:pPr>
                      <a:r>
                        <a:rPr lang="en" sz="1150"/>
                        <a:t>Multiple indexes might be used for the single query. If we have separate indexes on x and y, one possible implementation of a query like WHERE x = 5 AND y = 6 is to use each index with the appropriate query clause and then AND together the index results to identify the result rows.	</a:t>
                      </a:r>
                      <a:endParaRPr sz="1150"/>
                    </a:p>
                  </a:txBody>
                  <a:tcPr marT="91425" marB="91425" marR="91425" marL="91425" anchor="b"/>
                </a:tc>
                <a:tc>
                  <a:txBody>
                    <a:bodyPr/>
                    <a:lstStyle/>
                    <a:p>
                      <a:pPr indent="0" lvl="0" marL="0" rtl="0" algn="l">
                        <a:spcBef>
                          <a:spcPts val="0"/>
                        </a:spcBef>
                        <a:spcAft>
                          <a:spcPts val="0"/>
                        </a:spcAft>
                        <a:buNone/>
                      </a:pPr>
                      <a:r>
                        <a:rPr lang="en" sz="1150"/>
                        <a:t>Multiple indexes might be used for a single query (index intersection feature).</a:t>
                      </a:r>
                      <a:endParaRPr sz="1150"/>
                    </a:p>
                    <a:p>
                      <a:pPr indent="0" lvl="0" marL="0" rtl="0" algn="l">
                        <a:spcBef>
                          <a:spcPts val="0"/>
                        </a:spcBef>
                        <a:spcAft>
                          <a:spcPts val="0"/>
                        </a:spcAft>
                        <a:buNone/>
                      </a:pPr>
                      <a:r>
                        <a:t/>
                      </a:r>
                      <a:endParaRPr sz="1150"/>
                    </a:p>
                  </a:txBody>
                  <a:tcPr marT="91425" marB="91425" marR="91425" marL="91425" anchor="b"/>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between MySQL, PostgreSQL and SQL SERVER</a:t>
            </a:r>
            <a:endParaRPr/>
          </a:p>
        </p:txBody>
      </p:sp>
      <p:sp>
        <p:nvSpPr>
          <p:cNvPr id="122" name="Google Shape;122;p20"/>
          <p:cNvSpPr txBox="1"/>
          <p:nvPr>
            <p:ph idx="4294967295" type="body"/>
          </p:nvPr>
        </p:nvSpPr>
        <p:spPr>
          <a:xfrm>
            <a:off x="6337788" y="224573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SQL Server</a:t>
            </a:r>
            <a:endParaRPr>
              <a:solidFill>
                <a:schemeClr val="lt1"/>
              </a:solidFill>
            </a:endParaRPr>
          </a:p>
        </p:txBody>
      </p:sp>
      <p:graphicFrame>
        <p:nvGraphicFramePr>
          <p:cNvPr id="123" name="Google Shape;123;p20"/>
          <p:cNvGraphicFramePr/>
          <p:nvPr/>
        </p:nvGraphicFramePr>
        <p:xfrm>
          <a:off x="445000" y="1143938"/>
          <a:ext cx="3000000" cy="3000000"/>
        </p:xfrm>
        <a:graphic>
          <a:graphicData uri="http://schemas.openxmlformats.org/drawingml/2006/table">
            <a:tbl>
              <a:tblPr>
                <a:noFill/>
                <a:tableStyleId>{84A8D1AA-A153-4EC1-826E-B0BD2E041BC6}</a:tableStyleId>
              </a:tblPr>
              <a:tblGrid>
                <a:gridCol w="1661325"/>
                <a:gridCol w="2201575"/>
                <a:gridCol w="2180750"/>
                <a:gridCol w="2210350"/>
              </a:tblGrid>
              <a:tr h="257375">
                <a:tc>
                  <a:txBody>
                    <a:bodyPr/>
                    <a:lstStyle/>
                    <a:p>
                      <a:pPr indent="0" lvl="0" marL="0" rtl="0" algn="l">
                        <a:spcBef>
                          <a:spcPts val="0"/>
                        </a:spcBef>
                        <a:spcAft>
                          <a:spcPts val="0"/>
                        </a:spcAft>
                        <a:buNone/>
                      </a:pPr>
                      <a:r>
                        <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MySQL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PostgreSQL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SQL Server</a:t>
                      </a:r>
                      <a:endParaRPr/>
                    </a:p>
                  </a:txBody>
                  <a:tcPr marT="91425" marB="91425" marR="91425" marL="91425" anchor="ctr">
                    <a:solidFill>
                      <a:srgbClr val="FFFFFF"/>
                    </a:solidFill>
                  </a:tcPr>
                </a:tc>
              </a:tr>
              <a:tr h="701700">
                <a:tc>
                  <a:txBody>
                    <a:bodyPr/>
                    <a:lstStyle/>
                    <a:p>
                      <a:pPr indent="0" lvl="0" marL="0" rtl="0" algn="l">
                        <a:spcBef>
                          <a:spcPts val="0"/>
                        </a:spcBef>
                        <a:spcAft>
                          <a:spcPts val="0"/>
                        </a:spcAft>
                        <a:buNone/>
                      </a:pPr>
                      <a:r>
                        <a:rPr lang="en" sz="1150"/>
                        <a:t>Multicolumn indexes	</a:t>
                      </a:r>
                      <a:endParaRPr sz="1150"/>
                    </a:p>
                  </a:txBody>
                  <a:tcPr marT="91425" marB="91425" marR="91425" marL="91425" anchor="b"/>
                </a:tc>
                <a:tc>
                  <a:txBody>
                    <a:bodyPr/>
                    <a:lstStyle/>
                    <a:p>
                      <a:pPr indent="0" lvl="0" marL="0" rtl="0" algn="l">
                        <a:spcBef>
                          <a:spcPts val="0"/>
                        </a:spcBef>
                        <a:spcAft>
                          <a:spcPts val="0"/>
                        </a:spcAft>
                        <a:buNone/>
                      </a:pPr>
                      <a:r>
                        <a:rPr lang="en" sz="1150"/>
                        <a:t>Multi-column indexes can have up to 16 columns	</a:t>
                      </a:r>
                      <a:endParaRPr sz="1150"/>
                    </a:p>
                  </a:txBody>
                  <a:tcPr marT="91425" marB="91425" marR="91425" marL="91425" anchor="b"/>
                </a:tc>
                <a:tc>
                  <a:txBody>
                    <a:bodyPr/>
                    <a:lstStyle/>
                    <a:p>
                      <a:pPr indent="0" lvl="0" marL="0" rtl="0" algn="l">
                        <a:spcBef>
                          <a:spcPts val="0"/>
                        </a:spcBef>
                        <a:spcAft>
                          <a:spcPts val="0"/>
                        </a:spcAft>
                        <a:buNone/>
                      </a:pPr>
                      <a:r>
                        <a:rPr lang="en" sz="1150"/>
                        <a:t>Multi-column indexes can have up to 32 columns	</a:t>
                      </a:r>
                      <a:endParaRPr sz="1150"/>
                    </a:p>
                  </a:txBody>
                  <a:tcPr marT="91425" marB="91425" marR="91425" marL="91425" anchor="b"/>
                </a:tc>
                <a:tc>
                  <a:txBody>
                    <a:bodyPr/>
                    <a:lstStyle/>
                    <a:p>
                      <a:pPr indent="0" lvl="0" marL="0" rtl="0" algn="l">
                        <a:spcBef>
                          <a:spcPts val="0"/>
                        </a:spcBef>
                        <a:spcAft>
                          <a:spcPts val="0"/>
                        </a:spcAft>
                        <a:buNone/>
                      </a:pPr>
                      <a:r>
                        <a:rPr lang="en" sz="1150"/>
                        <a:t>Multi-column indexes can have up to 16 columns</a:t>
                      </a:r>
                      <a:endParaRPr sz="1150"/>
                    </a:p>
                  </a:txBody>
                  <a:tcPr marT="91425" marB="91425" marR="91425" marL="91425" anchor="b"/>
                </a:tc>
              </a:tr>
              <a:tr h="701700">
                <a:tc>
                  <a:txBody>
                    <a:bodyPr/>
                    <a:lstStyle/>
                    <a:p>
                      <a:pPr indent="0" lvl="0" marL="0" rtl="0" algn="l">
                        <a:spcBef>
                          <a:spcPts val="0"/>
                        </a:spcBef>
                        <a:spcAft>
                          <a:spcPts val="0"/>
                        </a:spcAft>
                        <a:buNone/>
                      </a:pPr>
                      <a:r>
                        <a:rPr lang="en" sz="1150"/>
                        <a:t>Partial indexes (an index built over a subset of a table using filter)	</a:t>
                      </a:r>
                      <a:endParaRPr sz="1150"/>
                    </a:p>
                  </a:txBody>
                  <a:tcPr marT="91425" marB="91425" marR="91425" marL="91425" anchor="b"/>
                </a:tc>
                <a:tc>
                  <a:txBody>
                    <a:bodyPr/>
                    <a:lstStyle/>
                    <a:p>
                      <a:pPr indent="0" lvl="0" marL="0" rtl="0" algn="l">
                        <a:spcBef>
                          <a:spcPts val="0"/>
                        </a:spcBef>
                        <a:spcAft>
                          <a:spcPts val="0"/>
                        </a:spcAft>
                        <a:buNone/>
                      </a:pPr>
                      <a:r>
                        <a:rPr lang="en" sz="1150"/>
                        <a:t>Does not support partial indexes	</a:t>
                      </a:r>
                      <a:endParaRPr sz="1150"/>
                    </a:p>
                  </a:txBody>
                  <a:tcPr marT="91425" marB="91425" marR="91425" marL="91425" anchor="b"/>
                </a:tc>
                <a:tc>
                  <a:txBody>
                    <a:bodyPr/>
                    <a:lstStyle/>
                    <a:p>
                      <a:pPr indent="0" lvl="0" marL="0" rtl="0" algn="l">
                        <a:spcBef>
                          <a:spcPts val="0"/>
                        </a:spcBef>
                        <a:spcAft>
                          <a:spcPts val="0"/>
                        </a:spcAft>
                        <a:buNone/>
                      </a:pPr>
                      <a:r>
                        <a:rPr lang="en" sz="1150"/>
                        <a:t>Supports partial indexes	</a:t>
                      </a:r>
                      <a:endParaRPr sz="1150"/>
                    </a:p>
                  </a:txBody>
                  <a:tcPr marT="91425" marB="91425" marR="91425" marL="91425" anchor="b"/>
                </a:tc>
                <a:tc>
                  <a:txBody>
                    <a:bodyPr/>
                    <a:lstStyle/>
                    <a:p>
                      <a:pPr indent="0" lvl="0" marL="0" rtl="0" algn="l">
                        <a:spcBef>
                          <a:spcPts val="0"/>
                        </a:spcBef>
                        <a:spcAft>
                          <a:spcPts val="0"/>
                        </a:spcAft>
                        <a:buNone/>
                      </a:pPr>
                      <a:r>
                        <a:rPr lang="en" sz="1150"/>
                        <a:t>Supports partial indexes</a:t>
                      </a:r>
                      <a:endParaRPr sz="1150"/>
                    </a:p>
                  </a:txBody>
                  <a:tcPr marT="91425" marB="91425" marR="91425" marL="91425" anchor="b"/>
                </a:tc>
              </a:tr>
              <a:tr h="701700">
                <a:tc>
                  <a:txBody>
                    <a:bodyPr/>
                    <a:lstStyle/>
                    <a:p>
                      <a:pPr indent="0" lvl="0" marL="0" rtl="0" algn="l">
                        <a:spcBef>
                          <a:spcPts val="0"/>
                        </a:spcBef>
                        <a:spcAft>
                          <a:spcPts val="0"/>
                        </a:spcAft>
                        <a:buNone/>
                      </a:pPr>
                      <a:r>
                        <a:rPr lang="en" sz="1150"/>
                        <a:t>Memory-optimized tables	</a:t>
                      </a:r>
                      <a:endParaRPr sz="1150"/>
                    </a:p>
                  </a:txBody>
                  <a:tcPr marT="91425" marB="91425" marR="91425" marL="91425" anchor="b"/>
                </a:tc>
                <a:tc>
                  <a:txBody>
                    <a:bodyPr/>
                    <a:lstStyle/>
                    <a:p>
                      <a:pPr indent="0" lvl="0" marL="0" rtl="0" algn="l">
                        <a:spcBef>
                          <a:spcPts val="0"/>
                        </a:spcBef>
                        <a:spcAft>
                          <a:spcPts val="0"/>
                        </a:spcAft>
                        <a:buNone/>
                      </a:pPr>
                      <a:r>
                        <a:rPr lang="en" sz="1150"/>
                        <a:t>MySQL has got an ability to store tables in memory. The tables that are created in memory do not support transactions, their data is vulnerable to crashes. Those tables should be used as a temporary area or as a read-only caches.	</a:t>
                      </a:r>
                      <a:endParaRPr sz="1150"/>
                    </a:p>
                  </a:txBody>
                  <a:tcPr marT="91425" marB="91425" marR="91425" marL="91425" anchor="b"/>
                </a:tc>
                <a:tc>
                  <a:txBody>
                    <a:bodyPr/>
                    <a:lstStyle/>
                    <a:p>
                      <a:pPr indent="0" lvl="0" marL="0" rtl="0" algn="l">
                        <a:spcBef>
                          <a:spcPts val="0"/>
                        </a:spcBef>
                        <a:spcAft>
                          <a:spcPts val="0"/>
                        </a:spcAft>
                        <a:buNone/>
                      </a:pPr>
                      <a:r>
                        <a:rPr lang="en" sz="1150"/>
                        <a:t>Does not offer any in-memory engine.	</a:t>
                      </a:r>
                      <a:endParaRPr sz="1150"/>
                    </a:p>
                  </a:txBody>
                  <a:tcPr marT="91425" marB="91425" marR="91425" marL="91425" anchor="b"/>
                </a:tc>
                <a:tc>
                  <a:txBody>
                    <a:bodyPr/>
                    <a:lstStyle/>
                    <a:p>
                      <a:pPr indent="0" lvl="0" marL="0" rtl="0" algn="l">
                        <a:spcBef>
                          <a:spcPts val="0"/>
                        </a:spcBef>
                        <a:spcAft>
                          <a:spcPts val="0"/>
                        </a:spcAft>
                        <a:buNone/>
                      </a:pPr>
                      <a:r>
                        <a:rPr lang="en" sz="1150"/>
                        <a:t>In-memory OLTP is integrated into SQL Server’s database engine</a:t>
                      </a:r>
                      <a:endParaRPr sz="1150"/>
                    </a:p>
                  </a:txBody>
                  <a:tcPr marT="91425" marB="91425" marR="91425" marL="91425"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between MySQL, PostgreSQL and SQL SERVER</a:t>
            </a:r>
            <a:endParaRPr/>
          </a:p>
        </p:txBody>
      </p:sp>
      <p:sp>
        <p:nvSpPr>
          <p:cNvPr id="129" name="Google Shape;129;p21"/>
          <p:cNvSpPr txBox="1"/>
          <p:nvPr>
            <p:ph idx="4294967295" type="body"/>
          </p:nvPr>
        </p:nvSpPr>
        <p:spPr>
          <a:xfrm>
            <a:off x="6337788" y="2245738"/>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SQL Server</a:t>
            </a:r>
            <a:endParaRPr>
              <a:solidFill>
                <a:schemeClr val="lt1"/>
              </a:solidFill>
            </a:endParaRPr>
          </a:p>
        </p:txBody>
      </p:sp>
      <p:graphicFrame>
        <p:nvGraphicFramePr>
          <p:cNvPr id="130" name="Google Shape;130;p21"/>
          <p:cNvGraphicFramePr/>
          <p:nvPr/>
        </p:nvGraphicFramePr>
        <p:xfrm>
          <a:off x="445000" y="1143938"/>
          <a:ext cx="3000000" cy="3000000"/>
        </p:xfrm>
        <a:graphic>
          <a:graphicData uri="http://schemas.openxmlformats.org/drawingml/2006/table">
            <a:tbl>
              <a:tblPr>
                <a:noFill/>
                <a:tableStyleId>{84A8D1AA-A153-4EC1-826E-B0BD2E041BC6}</a:tableStyleId>
              </a:tblPr>
              <a:tblGrid>
                <a:gridCol w="1661325"/>
                <a:gridCol w="2201575"/>
                <a:gridCol w="2180750"/>
                <a:gridCol w="2210350"/>
              </a:tblGrid>
              <a:tr h="257375">
                <a:tc>
                  <a:txBody>
                    <a:bodyPr/>
                    <a:lstStyle/>
                    <a:p>
                      <a:pPr indent="0" lvl="0" marL="0" rtl="0" algn="l">
                        <a:spcBef>
                          <a:spcPts val="0"/>
                        </a:spcBef>
                        <a:spcAft>
                          <a:spcPts val="0"/>
                        </a:spcAft>
                        <a:buNone/>
                      </a:pPr>
                      <a:r>
                        <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MySQL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PostgreSQL</a:t>
                      </a:r>
                      <a:endParaRPr/>
                    </a:p>
                  </a:txBody>
                  <a:tcPr marT="91425" marB="91425" marR="91425" marL="91425" anchor="ctr">
                    <a:solidFill>
                      <a:srgbClr val="FFFFFF"/>
                    </a:solidFill>
                  </a:tcPr>
                </a:tc>
                <a:tc>
                  <a:txBody>
                    <a:bodyPr/>
                    <a:lstStyle/>
                    <a:p>
                      <a:pPr indent="0" lvl="0" marL="0" rtl="0" algn="l">
                        <a:spcBef>
                          <a:spcPts val="0"/>
                        </a:spcBef>
                        <a:spcAft>
                          <a:spcPts val="0"/>
                        </a:spcAft>
                        <a:buNone/>
                      </a:pPr>
                      <a:r>
                        <a:rPr lang="en"/>
                        <a:t>SQL Server</a:t>
                      </a:r>
                      <a:endParaRPr/>
                    </a:p>
                  </a:txBody>
                  <a:tcPr marT="91425" marB="91425" marR="91425" marL="91425" anchor="ctr">
                    <a:solidFill>
                      <a:srgbClr val="FFFFFF"/>
                    </a:solidFill>
                  </a:tcPr>
                </a:tc>
              </a:tr>
              <a:tr h="701700">
                <a:tc>
                  <a:txBody>
                    <a:bodyPr/>
                    <a:lstStyle/>
                    <a:p>
                      <a:pPr indent="0" lvl="0" marL="0" rtl="0" algn="l">
                        <a:spcBef>
                          <a:spcPts val="0"/>
                        </a:spcBef>
                        <a:spcAft>
                          <a:spcPts val="0"/>
                        </a:spcAft>
                        <a:buNone/>
                      </a:pPr>
                      <a:r>
                        <a:rPr lang="en" sz="1150"/>
                        <a:t>Columnstore or row- store	</a:t>
                      </a:r>
                      <a:endParaRPr sz="1150"/>
                    </a:p>
                  </a:txBody>
                  <a:tcPr marT="91425" marB="91425" marR="91425" marL="91425" anchor="b"/>
                </a:tc>
                <a:tc>
                  <a:txBody>
                    <a:bodyPr/>
                    <a:lstStyle/>
                    <a:p>
                      <a:pPr indent="0" lvl="0" marL="0" rtl="0" algn="l">
                        <a:spcBef>
                          <a:spcPts val="0"/>
                        </a:spcBef>
                        <a:spcAft>
                          <a:spcPts val="0"/>
                        </a:spcAft>
                        <a:buNone/>
                      </a:pPr>
                      <a:r>
                        <a:rPr lang="en" sz="1150"/>
                        <a:t>MariaDB have recently launched the column store engine for MySQL which was designed as a massively parallel database in an environment with multiple servers. It can be used instead of InnoDB storage engine.	</a:t>
                      </a:r>
                      <a:endParaRPr sz="1150"/>
                    </a:p>
                  </a:txBody>
                  <a:tcPr marT="91425" marB="91425" marR="91425" marL="91425" anchor="b"/>
                </a:tc>
                <a:tc>
                  <a:txBody>
                    <a:bodyPr/>
                    <a:lstStyle/>
                    <a:p>
                      <a:pPr indent="0" lvl="0" marL="0" rtl="0" algn="l">
                        <a:spcBef>
                          <a:spcPts val="0"/>
                        </a:spcBef>
                        <a:spcAft>
                          <a:spcPts val="0"/>
                        </a:spcAft>
                        <a:buNone/>
                      </a:pPr>
                      <a:r>
                        <a:rPr lang="en" sz="1150"/>
                        <a:t>Row-store. Does not offer any columnar storage engine.	</a:t>
                      </a:r>
                      <a:endParaRPr sz="1150"/>
                    </a:p>
                  </a:txBody>
                  <a:tcPr marT="91425" marB="91425" marR="91425" marL="91425" anchor="b"/>
                </a:tc>
                <a:tc>
                  <a:txBody>
                    <a:bodyPr/>
                    <a:lstStyle/>
                    <a:p>
                      <a:pPr indent="0" lvl="0" marL="0" rtl="0" algn="l">
                        <a:spcBef>
                          <a:spcPts val="0"/>
                        </a:spcBef>
                        <a:spcAft>
                          <a:spcPts val="0"/>
                        </a:spcAft>
                        <a:buNone/>
                      </a:pPr>
                      <a:r>
                        <a:rPr lang="en" sz="1150"/>
                        <a:t>SQL Server offers column store indexes to query large tables</a:t>
                      </a:r>
                      <a:endParaRPr sz="1150"/>
                    </a:p>
                  </a:txBody>
                  <a:tcPr marT="91425" marB="91425" marR="91425" marL="91425" anchor="b"/>
                </a:tc>
              </a:tr>
              <a:tr h="701700">
                <a:tc>
                  <a:txBody>
                    <a:bodyPr/>
                    <a:lstStyle/>
                    <a:p>
                      <a:pPr indent="0" lvl="0" marL="0" rtl="0" algn="l">
                        <a:spcBef>
                          <a:spcPts val="0"/>
                        </a:spcBef>
                        <a:spcAft>
                          <a:spcPts val="0"/>
                        </a:spcAft>
                        <a:buNone/>
                      </a:pPr>
                      <a:r>
                        <a:rPr lang="en" sz="1150"/>
                        <a:t>Replication	</a:t>
                      </a:r>
                      <a:endParaRPr sz="1150"/>
                    </a:p>
                  </a:txBody>
                  <a:tcPr marT="91425" marB="91425" marR="91425" marL="91425" anchor="b"/>
                </a:tc>
                <a:tc>
                  <a:txBody>
                    <a:bodyPr/>
                    <a:lstStyle/>
                    <a:p>
                      <a:pPr indent="0" lvl="0" marL="0" rtl="0" algn="l">
                        <a:spcBef>
                          <a:spcPts val="0"/>
                        </a:spcBef>
                        <a:spcAft>
                          <a:spcPts val="0"/>
                        </a:spcAft>
                        <a:buNone/>
                      </a:pPr>
                      <a:r>
                        <a:rPr lang="en" sz="1150"/>
                        <a:t>Master-slave replication based on statements or based on changed rows</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Group replication with master server automatic election</a:t>
                      </a:r>
                      <a:endParaRPr sz="1150"/>
                    </a:p>
                  </a:txBody>
                  <a:tcPr marT="91425" marB="91425" marR="91425" marL="91425" anchor="b"/>
                </a:tc>
                <a:tc>
                  <a:txBody>
                    <a:bodyPr/>
                    <a:lstStyle/>
                    <a:p>
                      <a:pPr indent="0" lvl="0" marL="0" rtl="0" algn="l">
                        <a:spcBef>
                          <a:spcPts val="0"/>
                        </a:spcBef>
                        <a:spcAft>
                          <a:spcPts val="0"/>
                        </a:spcAft>
                        <a:buNone/>
                      </a:pPr>
                      <a:r>
                        <a:rPr lang="en" sz="1150"/>
                        <a:t>Master - slave replication based on changed rows and log shipping.	</a:t>
                      </a:r>
                      <a:endParaRPr sz="1150"/>
                    </a:p>
                  </a:txBody>
                  <a:tcPr marT="91425" marB="91425" marR="91425" marL="91425" anchor="b"/>
                </a:tc>
                <a:tc>
                  <a:txBody>
                    <a:bodyPr/>
                    <a:lstStyle/>
                    <a:p>
                      <a:pPr indent="0" lvl="0" marL="0" rtl="0" algn="l">
                        <a:spcBef>
                          <a:spcPts val="0"/>
                        </a:spcBef>
                        <a:spcAft>
                          <a:spcPts val="0"/>
                        </a:spcAft>
                        <a:buNone/>
                      </a:pPr>
                      <a:r>
                        <a:rPr lang="en" sz="1150"/>
                        <a:t>Database level: Availability Groups master-multiple slaves</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Log shipping</a:t>
                      </a:r>
                      <a:endParaRPr sz="1150"/>
                    </a:p>
                    <a:p>
                      <a:pPr indent="0" lvl="0" marL="0" rtl="0" algn="l">
                        <a:spcBef>
                          <a:spcPts val="0"/>
                        </a:spcBef>
                        <a:spcAft>
                          <a:spcPts val="0"/>
                        </a:spcAft>
                        <a:buNone/>
                      </a:pPr>
                      <a:r>
                        <a:t/>
                      </a:r>
                      <a:endParaRPr sz="1150"/>
                    </a:p>
                    <a:p>
                      <a:pPr indent="0" lvl="0" marL="0" rtl="0" algn="l">
                        <a:spcBef>
                          <a:spcPts val="0"/>
                        </a:spcBef>
                        <a:spcAft>
                          <a:spcPts val="0"/>
                        </a:spcAft>
                        <a:buNone/>
                      </a:pPr>
                      <a:r>
                        <a:rPr lang="en" sz="1150"/>
                        <a:t>On data level: Master-slave / Bi-directional master-slave/ and master-master (merge) replication</a:t>
                      </a:r>
                      <a:endParaRPr sz="1150"/>
                    </a:p>
                  </a:txBody>
                  <a:tcPr marT="91425" marB="91425" marR="91425" marL="91425" anchor="b"/>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