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22"/>
  </p:notesMasterIdLst>
  <p:handoutMasterIdLst>
    <p:handoutMasterId r:id="rId23"/>
  </p:handoutMasterIdLst>
  <p:sldIdLst>
    <p:sldId id="394" r:id="rId5"/>
    <p:sldId id="410" r:id="rId6"/>
    <p:sldId id="411" r:id="rId7"/>
    <p:sldId id="419" r:id="rId8"/>
    <p:sldId id="412" r:id="rId9"/>
    <p:sldId id="423" r:id="rId10"/>
    <p:sldId id="421" r:id="rId11"/>
    <p:sldId id="425" r:id="rId12"/>
    <p:sldId id="420" r:id="rId13"/>
    <p:sldId id="418" r:id="rId14"/>
    <p:sldId id="417" r:id="rId15"/>
    <p:sldId id="426" r:id="rId16"/>
    <p:sldId id="414" r:id="rId17"/>
    <p:sldId id="415" r:id="rId18"/>
    <p:sldId id="424" r:id="rId19"/>
    <p:sldId id="427" r:id="rId20"/>
    <p:sldId id="400" r:id="rId21"/>
  </p:sldIdLst>
  <p:sldSz cx="9144000" cy="5143500" type="screen16x9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64">
          <p15:clr>
            <a:srgbClr val="A4A3A4"/>
          </p15:clr>
        </p15:guide>
        <p15:guide id="2" orient="horz" pos="123">
          <p15:clr>
            <a:srgbClr val="A4A3A4"/>
          </p15:clr>
        </p15:guide>
        <p15:guide id="3" orient="horz" pos="778">
          <p15:clr>
            <a:srgbClr val="A4A3A4"/>
          </p15:clr>
        </p15:guide>
        <p15:guide id="4" orient="horz" pos="630">
          <p15:clr>
            <a:srgbClr val="A4A3A4"/>
          </p15:clr>
        </p15:guide>
        <p15:guide id="5" orient="horz" pos="452">
          <p15:clr>
            <a:srgbClr val="A4A3A4"/>
          </p15:clr>
        </p15:guide>
        <p15:guide id="6" orient="horz" pos="2824">
          <p15:clr>
            <a:srgbClr val="A4A3A4"/>
          </p15:clr>
        </p15:guide>
        <p15:guide id="7" pos="5480">
          <p15:clr>
            <a:srgbClr val="A4A3A4"/>
          </p15:clr>
        </p15:guide>
        <p15:guide id="8" pos="299">
          <p15:clr>
            <a:srgbClr val="A4A3A4"/>
          </p15:clr>
        </p15:guide>
        <p15:guide id="9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schroe" initials="s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F95DF"/>
    <a:srgbClr val="E4D3F1"/>
    <a:srgbClr val="D8BFEB"/>
    <a:srgbClr val="F4D80C"/>
    <a:srgbClr val="B17ED8"/>
    <a:srgbClr val="CDEAFF"/>
    <a:srgbClr val="00B0F0"/>
    <a:srgbClr val="000000"/>
    <a:srgbClr val="007E39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6" autoAdjust="0"/>
    <p:restoredTop sz="89833" autoAdjust="0"/>
  </p:normalViewPr>
  <p:slideViewPr>
    <p:cSldViewPr snapToGrid="0" snapToObjects="1" showGuides="1">
      <p:cViewPr varScale="1">
        <p:scale>
          <a:sx n="95" d="100"/>
          <a:sy n="95" d="100"/>
        </p:scale>
        <p:origin x="-1008" y="-84"/>
      </p:cViewPr>
      <p:guideLst>
        <p:guide orient="horz" pos="3026"/>
        <p:guide orient="horz" pos="123"/>
        <p:guide orient="horz" pos="778"/>
        <p:guide orient="horz" pos="710"/>
        <p:guide orient="horz" pos="332"/>
        <p:guide orient="horz" pos="2824"/>
        <p:guide pos="5480"/>
        <p:guide pos="299"/>
        <p:guide pos="2886"/>
        <p:guide pos="1299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-3138" y="-84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AEE6057C-8CEC-4446-98D8-2A07D60C60EB}" type="datetimeFigureOut">
              <a:rPr lang="en-US"/>
              <a:pPr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1F7F3FF4-5E08-DE4D-B923-6FF453A9FFE6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96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7198F82C-5BD3-2E40-BD4B-8257262AA71E}" type="datetimeFigureOut">
              <a:rPr lang="en-US"/>
              <a:pPr/>
              <a:t>10/7/2014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692150"/>
            <a:ext cx="615950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43C4EEF9-8B0F-D542-A06D-2E8CBED689D6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14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5613" lvl="1" indent="-28575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Application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may be going into /home/app?</a:t>
            </a:r>
          </a:p>
          <a:p>
            <a:pPr marL="455613" lvl="1" indent="-28575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Multi-user: everything per user should be $home</a:t>
            </a:r>
          </a:p>
          <a:p>
            <a:pPr marL="455613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-&gt; need to know where and how 3</a:t>
            </a:r>
            <a:r>
              <a:rPr lang="en-US" baseline="30000" dirty="0" smtClean="0"/>
              <a:t>rd</a:t>
            </a:r>
            <a:r>
              <a:rPr lang="en-US" dirty="0" smtClean="0"/>
              <a:t> party extensions are installed</a:t>
            </a:r>
          </a:p>
          <a:p>
            <a:pPr marL="455613" lvl="1" indent="-285750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0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Fix info about file </a:t>
            </a:r>
            <a:r>
              <a:rPr lang="en-US" dirty="0" err="1" smtClean="0"/>
              <a:t>locatoins</a:t>
            </a:r>
            <a:r>
              <a:rPr lang="en-US" dirty="0" smtClean="0"/>
              <a:t> on previous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88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 this diagram</a:t>
            </a:r>
          </a:p>
          <a:p>
            <a:r>
              <a:rPr lang="en-US" dirty="0" smtClean="0"/>
              <a:t>Who is the parent of RP?</a:t>
            </a:r>
            <a:r>
              <a:rPr lang="en-US" baseline="0" dirty="0" smtClean="0"/>
              <a:t> BP. -&gt; so BP can set the smack label?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0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geolocation</a:t>
            </a:r>
            <a:r>
              <a:rPr lang="en-US" dirty="0" smtClean="0"/>
              <a:t>, media,</a:t>
            </a:r>
            <a:r>
              <a:rPr lang="en-US" baseline="0" dirty="0" smtClean="0"/>
              <a:t> web storage, history, ??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34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those 5 modules: </a:t>
            </a:r>
            <a:r>
              <a:rPr lang="en-US" dirty="0" err="1" smtClean="0"/>
              <a:t>geolocation</a:t>
            </a:r>
            <a:r>
              <a:rPr lang="en-US" dirty="0" smtClean="0"/>
              <a:t>, media,</a:t>
            </a:r>
            <a:r>
              <a:rPr lang="en-US" baseline="0" dirty="0" smtClean="0"/>
              <a:t> web storage, history</a:t>
            </a:r>
          </a:p>
          <a:p>
            <a:r>
              <a:rPr lang="en-US" baseline="0" dirty="0" smtClean="0"/>
              <a:t>Everything else is in extension process</a:t>
            </a:r>
          </a:p>
          <a:p>
            <a:r>
              <a:rPr lang="en-US" baseline="0" dirty="0" smtClean="0"/>
              <a:t>Remove curved arrow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97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permissions require explicit user consent (e.g. download a page): will </a:t>
            </a:r>
            <a:r>
              <a:rPr lang="en-US" dirty="0" err="1" smtClean="0"/>
              <a:t>cynara</a:t>
            </a:r>
            <a:r>
              <a:rPr lang="en-US" dirty="0" smtClean="0"/>
              <a:t> provide a way to check with the user? (pop-ups?) </a:t>
            </a:r>
            <a:r>
              <a:rPr lang="en-US" dirty="0" smtClean="0">
                <a:sym typeface="Wingdings" panose="05000000000000000000" pitchFamily="2" charset="2"/>
              </a:rPr>
              <a:t> security-manager and </a:t>
            </a:r>
            <a:r>
              <a:rPr lang="en-US" dirty="0" err="1" smtClean="0">
                <a:sym typeface="Wingdings" panose="05000000000000000000" pitchFamily="2" charset="2"/>
              </a:rPr>
              <a:t>cynara</a:t>
            </a:r>
            <a:r>
              <a:rPr lang="en-US" dirty="0" smtClean="0">
                <a:sym typeface="Wingdings" panose="05000000000000000000" pitchFamily="2" charset="2"/>
              </a:rPr>
              <a:t> will do this?</a:t>
            </a:r>
          </a:p>
          <a:p>
            <a:pPr marL="455613" lvl="1" indent="-285750"/>
            <a:r>
              <a:rPr lang="en-US" dirty="0" smtClean="0">
                <a:sym typeface="Wingdings" panose="05000000000000000000" pitchFamily="2" charset="2"/>
              </a:rPr>
              <a:t>Change this slide to ask about this and get confirmation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Security-manager: How will this dialog be configured?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Dropping privilege with security-manager?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68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 review: probably not ready yet</a:t>
            </a:r>
          </a:p>
          <a:p>
            <a:r>
              <a:rPr lang="en-US" dirty="0" smtClean="0"/>
              <a:t>Ask about privileges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Tizen</a:t>
            </a:r>
            <a:r>
              <a:rPr lang="en-US" baseline="0" dirty="0" smtClean="0"/>
              <a:t> 3 vs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0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1" r="16000"/>
          <a:stretch/>
        </p:blipFill>
        <p:spPr>
          <a:xfrm rot="1208941">
            <a:off x="-889512" y="1687467"/>
            <a:ext cx="10523447" cy="40850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76" y="4611976"/>
            <a:ext cx="1203645" cy="4949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1" y="4681741"/>
            <a:ext cx="361444" cy="328914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74663" y="667794"/>
            <a:ext cx="8231141" cy="1493553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 algn="r">
              <a:defRPr sz="3600">
                <a:solidFill>
                  <a:schemeClr val="bg1"/>
                </a:solidFill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2779667" y="2161347"/>
            <a:ext cx="5926137" cy="400110"/>
          </a:xfrm>
          <a:prstGeom prst="rect">
            <a:avLst/>
          </a:prstGeom>
        </p:spPr>
        <p:txBody>
          <a:bodyPr vert="horz" lIns="0" tIns="91440" rIns="0" bIns="91440" rtlCol="0" anchor="t" anchorCtr="0">
            <a:spAutoFit/>
          </a:bodyPr>
          <a:lstStyle>
            <a:lvl1pPr algn="r">
              <a:defRPr sz="1400">
                <a:solidFill>
                  <a:schemeClr val="bg1"/>
                </a:solidFill>
                <a:latin typeface="Clear Sans 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943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282700"/>
            <a:ext cx="8229600" cy="3168650"/>
          </a:xfrm>
        </p:spPr>
        <p:txBody>
          <a:bodyPr/>
          <a:lstStyle>
            <a:lvl2pPr marL="169863" indent="-112713">
              <a:defRPr/>
            </a:lvl2pPr>
            <a:lvl3pPr marL="284163" indent="-112713">
              <a:defRPr/>
            </a:lvl3pPr>
            <a:lvl4pPr marL="460375" indent="-112713">
              <a:buClr>
                <a:schemeClr val="accent3">
                  <a:lumMod val="75000"/>
                </a:schemeClr>
              </a:buClr>
              <a:buSzPct val="110000"/>
              <a:buFontTx/>
              <a:buChar char="›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91050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CA592-1F25-4DB7-B054-916AA0B8DA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200" y="1282366"/>
            <a:ext cx="4759325" cy="3204574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5294313" y="1282366"/>
            <a:ext cx="3392487" cy="3204574"/>
          </a:xfrm>
        </p:spPr>
        <p:txBody>
          <a:bodyPr/>
          <a:lstStyle>
            <a:lvl1pPr>
              <a:defRPr sz="105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Place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4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263"/>
            <a:ext cx="8229600" cy="463956"/>
          </a:xfrm>
        </p:spPr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CA592-1F25-4DB7-B054-916AA0B8DA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58813"/>
            <a:ext cx="8229600" cy="312737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282995"/>
            <a:ext cx="8229600" cy="31904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3130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torial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263"/>
            <a:ext cx="8229600" cy="463956"/>
          </a:xfrm>
        </p:spPr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CA592-1F25-4DB7-B054-916AA0B8DA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205023"/>
            <a:ext cx="8229600" cy="3246327"/>
          </a:xfrm>
        </p:spPr>
        <p:txBody>
          <a:bodyPr tIns="0"/>
          <a:lstStyle>
            <a:lvl1pPr marL="342900" indent="-342900">
              <a:lnSpc>
                <a:spcPct val="150000"/>
              </a:lnSpc>
              <a:buFont typeface="+mj-lt"/>
              <a:buAutoNum type="arabicPeriod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20700" indent="-173038">
              <a:lnSpc>
                <a:spcPct val="150000"/>
              </a:lnSpc>
              <a:buFont typeface="+mj-lt"/>
              <a:buAutoNum type="alphaLcPeriod"/>
              <a:defRPr/>
            </a:lvl2pPr>
            <a:lvl3pPr marL="630238" indent="-111125">
              <a:lnSpc>
                <a:spcPct val="150000"/>
              </a:lnSpc>
              <a:buFont typeface="Arial" panose="020B0604020202020204" pitchFamily="34" charset="0"/>
              <a:buChar char="•"/>
              <a:defRPr/>
            </a:lvl3pPr>
            <a:lvl4pPr marL="744538" indent="-111125">
              <a:lnSpc>
                <a:spcPct val="150000"/>
              </a:lnSpc>
              <a:buClr>
                <a:schemeClr val="accent3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First step: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58813"/>
            <a:ext cx="8229600" cy="312737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146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CA592-1F25-4DB7-B054-916AA0B8DA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8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lear Sans Bold" panose="020B0803030202020304" pitchFamily="34" charset="0"/>
              <a:cs typeface="Clear Sans Bold" panose="020B08030302020203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700" r="23803" b="48425"/>
          <a:stretch/>
        </p:blipFill>
        <p:spPr>
          <a:xfrm>
            <a:off x="474459" y="3934047"/>
            <a:ext cx="8225042" cy="1209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22" y="4611976"/>
            <a:ext cx="1203645" cy="4949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1" y="4695917"/>
            <a:ext cx="361444" cy="32891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723123" y="527050"/>
            <a:ext cx="5574950" cy="51752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22474" y="1235075"/>
            <a:ext cx="5585638" cy="3244776"/>
          </a:xfrm>
        </p:spPr>
        <p:txBody>
          <a:bodyPr/>
          <a:lstStyle>
            <a:lvl1pPr>
              <a:lnSpc>
                <a:spcPct val="150000"/>
              </a:lnSpc>
              <a:defRPr sz="2000">
                <a:solidFill>
                  <a:schemeClr val="bg1"/>
                </a:solidFill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  <a:lvl2pPr marL="339725" indent="-112713">
              <a:lnSpc>
                <a:spcPct val="150000"/>
              </a:lnSpc>
              <a:defRPr sz="1800">
                <a:solidFill>
                  <a:schemeClr val="bg1"/>
                </a:solidFill>
                <a:latin typeface="Clear Sans Medium" panose="020B0603030202020304" pitchFamily="34" charset="0"/>
                <a:cs typeface="Clear Sans Medium" panose="020B0603030202020304" pitchFamily="34" charset="0"/>
              </a:defRPr>
            </a:lvl2pPr>
            <a:lvl3pPr marL="396875" indent="-117475">
              <a:lnSpc>
                <a:spcPct val="150000"/>
              </a:lnSpc>
              <a:defRPr sz="1200">
                <a:solidFill>
                  <a:schemeClr val="bg1"/>
                </a:solidFill>
                <a:latin typeface="Clear Sans Medium" panose="020B0603030202020304" pitchFamily="34" charset="0"/>
                <a:cs typeface="Clear Sans Medium" panose="020B0603030202020304" pitchFamily="34" charset="0"/>
              </a:defRPr>
            </a:lvl3pPr>
            <a:lvl4pPr marL="396875" indent="-117475">
              <a:lnSpc>
                <a:spcPct val="150000"/>
              </a:lnSpc>
              <a:defRPr sz="1050">
                <a:solidFill>
                  <a:schemeClr val="bg1"/>
                </a:solidFill>
                <a:latin typeface="Clear Sans Medium" panose="020B0603030202020304" pitchFamily="34" charset="0"/>
                <a:cs typeface="Clear Sans Medium" panose="020B0603030202020304" pitchFamily="34" charset="0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1850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-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4C4C4C"/>
              </a:gs>
              <a:gs pos="100000">
                <a:schemeClr val="bg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39" r="15931"/>
          <a:stretch/>
        </p:blipFill>
        <p:spPr>
          <a:xfrm rot="1208941">
            <a:off x="-944928" y="1216289"/>
            <a:ext cx="10607813" cy="40850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462382" y="2206171"/>
            <a:ext cx="4417060" cy="553998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3600">
                <a:solidFill>
                  <a:schemeClr val="tx1"/>
                </a:solidFill>
                <a:effectLst/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76" y="4611976"/>
            <a:ext cx="1203645" cy="4949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1" y="4681741"/>
            <a:ext cx="361444" cy="32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64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5263"/>
            <a:ext cx="8229600" cy="93186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663" y="1227138"/>
            <a:ext cx="8221662" cy="33674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4540" y="4754619"/>
            <a:ext cx="542260" cy="2746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4B4CA592-1F25-4DB7-B054-916AA0B8DA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594623"/>
            <a:ext cx="9144000" cy="5488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r="23803" b="48425"/>
          <a:stretch/>
        </p:blipFill>
        <p:spPr>
          <a:xfrm>
            <a:off x="474663" y="4594623"/>
            <a:ext cx="8224838" cy="548877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8436470" y="4768795"/>
            <a:ext cx="542260" cy="2746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4CA592-1F25-4DB7-B054-916AA0B8DACF}" type="slidenum">
              <a:rPr lang="en-US" sz="1050" smtClean="0">
                <a:solidFill>
                  <a:schemeClr val="bg1"/>
                </a:solidFill>
              </a:rPr>
              <a:pPr/>
              <a:t>‹#›</a:t>
            </a:fld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1" y="4693254"/>
            <a:ext cx="361444" cy="3289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786" y="4619064"/>
            <a:ext cx="1203645" cy="49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5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02" r:id="rId2"/>
    <p:sldLayoutId id="2147483699" r:id="rId3"/>
    <p:sldLayoutId id="2147483704" r:id="rId4"/>
    <p:sldLayoutId id="2147483703" r:id="rId5"/>
    <p:sldLayoutId id="2147483700" r:id="rId6"/>
    <p:sldLayoutId id="2147483698" r:id="rId7"/>
    <p:sldLayoutId id="214748367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Clear Sans Bold" panose="020B0803030202020304" pitchFamily="34" charset="0"/>
          <a:ea typeface="+mj-ea"/>
          <a:cs typeface="Clear Sans Bold" panose="020B0803030202020304" pitchFamily="34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600" b="0" kern="1200">
          <a:solidFill>
            <a:schemeClr val="tx1">
              <a:lumMod val="75000"/>
              <a:lumOff val="25000"/>
            </a:schemeClr>
          </a:solidFill>
          <a:latin typeface="Clear Sans "/>
          <a:ea typeface="+mn-ea"/>
          <a:cs typeface="Clear Sans Medium" panose="020B0603030202020304" pitchFamily="34" charset="0"/>
        </a:defRPr>
      </a:lvl1pPr>
      <a:lvl2pPr marL="169863" indent="-112713" algn="l" defTabSz="457200" rtl="0" eaLnBrk="1" latinLnBrk="0" hangingPunct="1">
        <a:spcBef>
          <a:spcPct val="200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Clear Sans "/>
          <a:ea typeface="+mn-ea"/>
          <a:cs typeface="Clear Sans Medium" panose="020B0603030202020304" pitchFamily="34" charset="0"/>
        </a:defRPr>
      </a:lvl2pPr>
      <a:lvl3pPr marL="284163" indent="-117475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Clear Sans "/>
          <a:ea typeface="+mn-ea"/>
          <a:cs typeface="Clear Sans Medium" panose="020B0603030202020304" pitchFamily="34" charset="0"/>
        </a:defRPr>
      </a:lvl3pPr>
      <a:lvl4pPr marL="460375" indent="-111125" algn="l" defTabSz="457200" rtl="0" eaLnBrk="1" latinLnBrk="0" hangingPunct="1">
        <a:spcBef>
          <a:spcPct val="20000"/>
        </a:spcBef>
        <a:buClr>
          <a:schemeClr val="accent3">
            <a:lumMod val="75000"/>
          </a:schemeClr>
        </a:buClr>
        <a:buSzPct val="110000"/>
        <a:buFontTx/>
        <a:buChar char="›"/>
        <a:defRPr sz="900" kern="1200">
          <a:solidFill>
            <a:schemeClr val="tx1">
              <a:lumMod val="75000"/>
              <a:lumOff val="25000"/>
            </a:schemeClr>
          </a:solidFill>
          <a:latin typeface="Clear Sans "/>
          <a:ea typeface="+mn-ea"/>
          <a:cs typeface="Clear Sans Medium" panose="020B06030302020203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56thparallel.com/wp-content/uploads/2013/07/troika-race.jpg" TargetMode="External"/><Relationship Id="rId3" Type="http://schemas.openxmlformats.org/officeDocument/2006/relationships/hyperlink" Target="https://www.flickr.com/photos/8725928@N02/7061257609" TargetMode="External"/><Relationship Id="rId7" Type="http://schemas.openxmlformats.org/officeDocument/2006/relationships/hyperlink" Target="http://www.horses.ru/horsemanship/main_troika.htm" TargetMode="External"/><Relationship Id="rId2" Type="http://schemas.openxmlformats.org/officeDocument/2006/relationships/hyperlink" Target="https://www.flickr.com/photos/8725928@N0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estspb.ru/imgs/russian/russian_troika1.jpg" TargetMode="External"/><Relationship Id="rId5" Type="http://schemas.openxmlformats.org/officeDocument/2006/relationships/hyperlink" Target="http://commons.wikimedia.org/wiki/File:PalekhTroikaWolves.jpg#mediaviewer/File:PalekhTroikaWolves.jpg" TargetMode="External"/><Relationship Id="rId4" Type="http://schemas.openxmlformats.org/officeDocument/2006/relationships/hyperlink" Target="http://commons.wikimedia.org/wiki/File:Troika_akron.jpg#mediaviewer/File:Troika_akron.jp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>
                <a:latin typeface="Clear Sans Medium" panose="020B0603030202020304" pitchFamily="34" charset="0"/>
                <a:cs typeface="Clear Sans Medium" panose="020B0603030202020304" pitchFamily="34" charset="0"/>
              </a:rPr>
              <a:t>Crosswalk on </a:t>
            </a:r>
            <a:r>
              <a:rPr lang="en-US" dirty="0" err="1" smtClean="0">
                <a:latin typeface="Clear Sans Medium" panose="020B0603030202020304" pitchFamily="34" charset="0"/>
                <a:cs typeface="Clear Sans Medium" panose="020B0603030202020304" pitchFamily="34" charset="0"/>
              </a:rPr>
              <a:t>Tizen</a:t>
            </a:r>
            <a:r>
              <a:rPr lang="en-US" dirty="0" smtClean="0">
                <a:latin typeface="Clear Sans Medium" panose="020B0603030202020304" pitchFamily="34" charset="0"/>
                <a:cs typeface="Clear Sans Medium" panose="020B0603030202020304" pitchFamily="34" charset="0"/>
              </a:rPr>
              <a:t/>
            </a:r>
            <a:br>
              <a:rPr lang="en-US" dirty="0" smtClean="0">
                <a:latin typeface="Clear Sans Medium" panose="020B0603030202020304" pitchFamily="34" charset="0"/>
                <a:cs typeface="Clear Sans Medium" panose="020B0603030202020304" pitchFamily="34" charset="0"/>
              </a:rPr>
            </a:br>
            <a:r>
              <a:rPr lang="en-US" dirty="0" err="1" smtClean="0">
                <a:latin typeface="Clear Sans Medium" panose="020B0603030202020304" pitchFamily="34" charset="0"/>
                <a:cs typeface="Clear Sans Medium" panose="020B0603030202020304" pitchFamily="34" charset="0"/>
              </a:rPr>
              <a:t>Tizen</a:t>
            </a:r>
            <a:r>
              <a:rPr lang="en-US" dirty="0" smtClean="0">
                <a:latin typeface="Clear Sans Medium" panose="020B0603030202020304" pitchFamily="34" charset="0"/>
                <a:cs typeface="Clear Sans Medium" panose="020B0603030202020304" pitchFamily="34" charset="0"/>
              </a:rPr>
              <a:t> Security F2F</a:t>
            </a:r>
            <a:endParaRPr lang="en-US" dirty="0">
              <a:latin typeface="Clear Sans Medium" panose="020B0603030202020304" pitchFamily="34" charset="0"/>
              <a:cs typeface="Clear Sans Medium" panose="020B06030302020203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2779667" y="2161347"/>
            <a:ext cx="5926137" cy="830997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err="1" smtClean="0">
                <a:latin typeface="Arial" pitchFamily="34" charset="0"/>
              </a:rPr>
              <a:t>Vannes</a:t>
            </a:r>
            <a:r>
              <a:rPr lang="en-US" altLang="en-US" dirty="0" smtClean="0">
                <a:latin typeface="Arial" pitchFamily="34" charset="0"/>
              </a:rPr>
              <a:t>, France  </a:t>
            </a:r>
          </a:p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itchFamily="34" charset="0"/>
              </a:rPr>
              <a:t>Sept 2014</a:t>
            </a:r>
          </a:p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itchFamily="34" charset="0"/>
              </a:rPr>
              <a:t>Terri Oda</a:t>
            </a:r>
            <a:endParaRPr lang="en-US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3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s://docs.google.com/a/intel.com/drawings/d/swavXYZNbIgs1in_n6jWajg/image?w=624&amp;h=623&amp;rev=176&amp;ac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632" y="195263"/>
            <a:ext cx="4224111" cy="421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46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s://docs.google.com/a/intel.com/drawings/d/s0q1MCKTYUEli4loQ4-AOLg/image?w=624&amp;h=552&amp;rev=419&amp;ac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661" y="202746"/>
            <a:ext cx="4811486" cy="424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32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general process is as below: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 </a:t>
            </a:r>
            <a:r>
              <a:rPr lang="en-US" dirty="0"/>
              <a:t>trying to launch an application by clicking the application icon in home screen or another application throwing an intent to launch web app, which result in a series of IPC message passing between multiple processes and eventually the </a:t>
            </a:r>
            <a:r>
              <a:rPr lang="en-US" dirty="0" err="1"/>
              <a:t>launchpad_daemon</a:t>
            </a:r>
            <a:r>
              <a:rPr lang="en-US" dirty="0"/>
              <a:t> is notified of this action. 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/>
              <a:t>launchpad_daemon</a:t>
            </a:r>
            <a:r>
              <a:rPr lang="en-US" dirty="0"/>
              <a:t> fork a child process </a:t>
            </a:r>
            <a:r>
              <a:rPr lang="en-US" dirty="0" err="1"/>
              <a:t>xwalk</a:t>
            </a:r>
            <a:r>
              <a:rPr lang="en-US" dirty="0"/>
              <a:t>-launcher and </a:t>
            </a:r>
            <a:r>
              <a:rPr lang="en-US" dirty="0" err="1"/>
              <a:t>xwalk</a:t>
            </a:r>
            <a:r>
              <a:rPr lang="en-US" dirty="0"/>
              <a:t>-launcher create a new </a:t>
            </a:r>
            <a:r>
              <a:rPr lang="en-US" dirty="0" err="1"/>
              <a:t>xwalk</a:t>
            </a:r>
            <a:r>
              <a:rPr lang="en-US" dirty="0"/>
              <a:t> extension process instance. </a:t>
            </a:r>
            <a:r>
              <a:rPr lang="en-US" dirty="0" err="1"/>
              <a:t>xwalk</a:t>
            </a:r>
            <a:r>
              <a:rPr lang="en-US" dirty="0"/>
              <a:t>-launcher set SMACK label for itself.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xwalk</a:t>
            </a:r>
            <a:r>
              <a:rPr lang="en-US" dirty="0" smtClean="0"/>
              <a:t>-launcher </a:t>
            </a:r>
            <a:r>
              <a:rPr lang="en-US" dirty="0"/>
              <a:t>send an </a:t>
            </a:r>
            <a:r>
              <a:rPr lang="en-US" dirty="0" err="1"/>
              <a:t>dbus</a:t>
            </a:r>
            <a:r>
              <a:rPr lang="en-US" dirty="0"/>
              <a:t> message to running application manager (Browser process). Application manager launch web application and start a new render view(render process)/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Render </a:t>
            </a:r>
            <a:r>
              <a:rPr lang="en-US" dirty="0"/>
              <a:t>process set itself SMACK label Render process adds itself to required supplementary groups. To be allowed to do that, it also needs CAP_SETGID capability.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6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Cynara</a:t>
            </a:r>
            <a:r>
              <a:rPr lang="en-US" dirty="0" smtClean="0"/>
              <a:t>/security-manager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733"/>
            <a:ext cx="8229600" cy="3168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permissions require explicit user consent (e.g. download a page): will </a:t>
            </a:r>
            <a:r>
              <a:rPr lang="en-US" dirty="0" err="1" smtClean="0"/>
              <a:t>cynara</a:t>
            </a:r>
            <a:r>
              <a:rPr lang="en-US" dirty="0" smtClean="0"/>
              <a:t>/security-manager provide a way to check with the user? (pop-ups?)</a:t>
            </a: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Security-manager: How will this dialog be configured?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Dropping privilege with security-manager?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What privileges will change in </a:t>
            </a:r>
            <a:r>
              <a:rPr lang="en-US" dirty="0" err="1" smtClean="0">
                <a:sym typeface="Wingdings" panose="05000000000000000000" pitchFamily="2" charset="2"/>
              </a:rPr>
              <a:t>Tizen</a:t>
            </a:r>
            <a:r>
              <a:rPr lang="en-US" dirty="0" smtClean="0">
                <a:sym typeface="Wingdings" panose="05000000000000000000" pitchFamily="2" charset="2"/>
              </a:rPr>
              <a:t> 2 -&gt; </a:t>
            </a:r>
            <a:r>
              <a:rPr lang="en-US" dirty="0" err="1" smtClean="0">
                <a:sym typeface="Wingdings" panose="05000000000000000000" pitchFamily="2" charset="2"/>
              </a:rPr>
              <a:t>Tizen</a:t>
            </a:r>
            <a:r>
              <a:rPr lang="en-US" dirty="0" smtClean="0">
                <a:sym typeface="Wingdings" panose="05000000000000000000" pitchFamily="2" charset="2"/>
              </a:rPr>
              <a:t> 3?</a:t>
            </a:r>
          </a:p>
          <a:p>
            <a:pPr marL="455613" lvl="1" indent="-285750"/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957" y="2592475"/>
            <a:ext cx="4134086" cy="193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4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le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489" y="2319494"/>
            <a:ext cx="28575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Signatures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Are we doing application signatures?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Old web runtime only allowed privileges based on application signatures – will we do the same?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 there any differentiation based on signature for the application privileges?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Must be able to check fingerprint of key against preloaded list of certificates</a:t>
            </a:r>
          </a:p>
          <a:p>
            <a:pPr marL="455613" lvl="1" indent="-285750"/>
            <a:r>
              <a:rPr lang="en-US" dirty="0" smtClean="0"/>
              <a:t>Currently there is no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do we configure the privilege level for a certificate?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56thparallel.com/wp-content/uploads/2013/07/troika-ra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74" y="2170806"/>
            <a:ext cx="3692944" cy="231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Security Policy (CSP)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fully implemented (although Chromium/Blink supports already)</a:t>
            </a:r>
          </a:p>
          <a:p>
            <a:pPr marL="455613" lvl="1" indent="-285750"/>
            <a:r>
              <a:rPr lang="en-US" dirty="0" smtClean="0"/>
              <a:t>Plan is to read from manifest</a:t>
            </a:r>
          </a:p>
          <a:p>
            <a:pPr marL="455613" lvl="1" indent="-285750"/>
            <a:r>
              <a:rPr lang="en-US" dirty="0" smtClean="0"/>
              <a:t>W3C standard is still being defined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Tizen</a:t>
            </a:r>
            <a:r>
              <a:rPr lang="en-US" dirty="0" smtClean="0"/>
              <a:t> has a default security policy (inherited from WRT) </a:t>
            </a:r>
          </a:p>
          <a:p>
            <a:pPr marL="455613" lvl="1" indent="-285750"/>
            <a:r>
              <a:rPr lang="en-US" dirty="0" smtClean="0"/>
              <a:t>Note that this is not true on other crosswalk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Crosswalk does not enforce CSP on extensions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31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Troika pictures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hlinkClick r:id="rId2" tooltip="Go to janwillemsen's photostream"/>
              </a:rPr>
              <a:t>janwillemsen</a:t>
            </a:r>
            <a:r>
              <a:rPr lang="en-US" dirty="0" smtClean="0"/>
              <a:t> </a:t>
            </a:r>
            <a:r>
              <a:rPr lang="en-US" dirty="0" err="1" smtClean="0"/>
              <a:t>vervoer</a:t>
            </a:r>
            <a:r>
              <a:rPr lang="en-US" dirty="0" smtClean="0"/>
              <a:t> </a:t>
            </a:r>
            <a:r>
              <a:rPr lang="en-US" dirty="0"/>
              <a:t>Liebig- troika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www.flickr.com/photos/8725928@N02/7061257609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"Troika </a:t>
            </a:r>
            <a:r>
              <a:rPr lang="en-US" dirty="0" err="1" smtClean="0"/>
              <a:t>akron</a:t>
            </a:r>
            <a:r>
              <a:rPr lang="en-US" dirty="0" smtClean="0"/>
              <a:t>" by </a:t>
            </a:r>
            <a:r>
              <a:rPr lang="en-US" dirty="0" err="1" smtClean="0"/>
              <a:t>Лена</a:t>
            </a:r>
            <a:r>
              <a:rPr lang="en-US" dirty="0" smtClean="0"/>
              <a:t> - Own work. Licensed under Public domain via Wikimedia Commons</a:t>
            </a:r>
          </a:p>
          <a:p>
            <a:pPr marL="455613" lvl="1" indent="-285750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commons.wikimedia.org/wiki/File:Troika_akron.jpg#mediaviewer/File:Troika_akron.jpg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PalekhTroikaWolves</a:t>
            </a:r>
            <a:r>
              <a:rPr lang="en-US" dirty="0"/>
              <a:t>" by http://palekh.narod.ru/g/golikov/golii_04.jpg. Licensed under Public domain via Wikimedia </a:t>
            </a:r>
            <a:r>
              <a:rPr lang="en-US" dirty="0" smtClean="0"/>
              <a:t>Commons</a:t>
            </a:r>
          </a:p>
          <a:p>
            <a:pPr marL="455613" lvl="1" indent="-285750"/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commons.wikimedia.org/wiki/File:PalekhTroikaWolves.jpg#mediaviewer/File:PalekhTroikaWolves.jpg</a:t>
            </a:r>
            <a:r>
              <a:rPr lang="en-US" dirty="0" smtClean="0"/>
              <a:t>	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bestspb.ru/imgs/russian/russian_troika1.jpg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www.horses.ru/horsemanship/main_troika.htm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www.56thparallel.com/wp-content/uploads/2013/07/troika-race.jpg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6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26" y="578182"/>
            <a:ext cx="6085115" cy="3445781"/>
          </a:xfrm>
          <a:prstGeom prst="rect">
            <a:avLst/>
          </a:prstGeom>
          <a:solidFill>
            <a:schemeClr val="accent6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terrioda\Documents\crosswalk\architecture_crosswal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033" y="810409"/>
            <a:ext cx="53721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00484" y="371789"/>
            <a:ext cx="874206" cy="3858567"/>
          </a:xfrm>
          <a:prstGeom prst="roundRect">
            <a:avLst/>
          </a:prstGeom>
          <a:solidFill>
            <a:schemeClr val="accent6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500" dirty="0" smtClean="0">
                <a:latin typeface="Clear Sans Bold"/>
              </a:rPr>
              <a:t>Crosswalk Overview</a:t>
            </a:r>
            <a:endParaRPr lang="en-US" sz="2500" dirty="0">
              <a:latin typeface="Clear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46666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Copies files to /home/$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user</a:t>
            </a:r>
            <a:r>
              <a:rPr lang="en-US" sz="2000" dirty="0" smtClean="0"/>
              <a:t>/.</a:t>
            </a:r>
            <a:r>
              <a:rPr lang="en-US" sz="2000" dirty="0" err="1" smtClean="0"/>
              <a:t>xwalk</a:t>
            </a:r>
            <a:r>
              <a:rPr lang="en-US" sz="2000" dirty="0" smtClean="0"/>
              <a:t>-service/applications/$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appid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Sets </a:t>
            </a:r>
            <a:r>
              <a:rPr lang="en-US" sz="2000" dirty="0" err="1" smtClean="0"/>
              <a:t>Cynara</a:t>
            </a:r>
            <a:r>
              <a:rPr lang="en-US" sz="2000" dirty="0" smtClean="0"/>
              <a:t> rules using security-manager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What about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extensions</a:t>
            </a:r>
            <a:r>
              <a:rPr lang="en-US" sz="2000" dirty="0" smtClean="0"/>
              <a:t>?</a:t>
            </a:r>
          </a:p>
          <a:p>
            <a:pPr marL="512763" lvl="1" indent="-342900">
              <a:buFont typeface="+mj-lt"/>
              <a:buAutoNum type="arabicPeriod"/>
            </a:pPr>
            <a:r>
              <a:rPr lang="en-US" sz="1800" dirty="0" smtClean="0"/>
              <a:t>built-in extensions installed as part of platform in /</a:t>
            </a:r>
            <a:r>
              <a:rPr lang="en-US" sz="1800" dirty="0" err="1" smtClean="0"/>
              <a:t>usr</a:t>
            </a:r>
            <a:r>
              <a:rPr lang="en-US" sz="1800" dirty="0" smtClean="0"/>
              <a:t>/lib/</a:t>
            </a:r>
            <a:r>
              <a:rPr lang="en-US" sz="1800" dirty="0" err="1" smtClean="0"/>
              <a:t>tizen</a:t>
            </a:r>
            <a:r>
              <a:rPr lang="en-US" sz="1800" dirty="0" smtClean="0"/>
              <a:t>-extensions-crosswalk/</a:t>
            </a:r>
          </a:p>
          <a:p>
            <a:pPr marL="512763" lvl="1" indent="-342900">
              <a:buFont typeface="+mj-lt"/>
              <a:buAutoNum type="arabicPeriod"/>
            </a:pPr>
            <a:r>
              <a:rPr lang="en-US" sz="1800" dirty="0" smtClean="0"/>
              <a:t>3</a:t>
            </a:r>
            <a:r>
              <a:rPr lang="en-US" sz="1800" baseline="30000" dirty="0" smtClean="0"/>
              <a:t>rd</a:t>
            </a:r>
            <a:r>
              <a:rPr lang="en-US" sz="1800" dirty="0" smtClean="0"/>
              <a:t> party extensions – installed with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37" y="2784581"/>
            <a:ext cx="2653563" cy="166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1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0484" y="371789"/>
            <a:ext cx="874206" cy="3858567"/>
          </a:xfrm>
          <a:prstGeom prst="roundRect">
            <a:avLst/>
          </a:prstGeom>
          <a:solidFill>
            <a:schemeClr val="accent6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500" dirty="0" smtClean="0">
                <a:latin typeface="Clear Sans Bold"/>
              </a:rPr>
              <a:t>Crosswalk Installer</a:t>
            </a:r>
            <a:endParaRPr lang="en-US" sz="2500" dirty="0">
              <a:latin typeface="Clear Sans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651" y="97831"/>
            <a:ext cx="6485847" cy="440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5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Launcher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Launcher forks to create extension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Browser forks to create render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Each one sets SMACK labels for those processes using security-manager</a:t>
            </a:r>
          </a:p>
          <a:p>
            <a:endParaRPr lang="en-US" sz="2000" dirty="0" smtClean="0"/>
          </a:p>
          <a:p>
            <a:pPr marL="455613" lvl="1" indent="-285750"/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041" y="2559204"/>
            <a:ext cx="2702759" cy="189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7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>
            <a:spLocks/>
          </p:cNvSpPr>
          <p:nvPr/>
        </p:nvSpPr>
        <p:spPr>
          <a:xfrm>
            <a:off x="180872" y="351012"/>
            <a:ext cx="874206" cy="3858567"/>
          </a:xfrm>
          <a:prstGeom prst="roundRect">
            <a:avLst/>
          </a:prstGeom>
          <a:solidFill>
            <a:schemeClr val="accent6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500" dirty="0" smtClean="0">
                <a:latin typeface="Clear Sans Bold"/>
              </a:rPr>
              <a:t>Crosswalk Launcher</a:t>
            </a:r>
            <a:endParaRPr lang="en-US" sz="2500" dirty="0">
              <a:latin typeface="Clear Sans Bold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65" y="533787"/>
            <a:ext cx="6638558" cy="349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0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Crosswalk Runtime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Extension Process and Render Process run under </a:t>
            </a:r>
            <a:r>
              <a:rPr lang="en-US" dirty="0" err="1" smtClean="0"/>
              <a:t>WebApp</a:t>
            </a:r>
            <a:r>
              <a:rPr lang="en-US" dirty="0" smtClean="0"/>
              <a:t>-specific SMACK label</a:t>
            </a:r>
          </a:p>
          <a:p>
            <a:pPr marL="455613" lvl="1" indent="-285750"/>
            <a:r>
              <a:rPr lang="en-US" dirty="0" smtClean="0"/>
              <a:t>We have to treat this is code that is both untrusted and requiring our protection</a:t>
            </a:r>
          </a:p>
          <a:p>
            <a:pPr marL="455613" lvl="1" indent="-285750"/>
            <a:r>
              <a:rPr lang="en-US" dirty="0" smtClean="0"/>
              <a:t>Any permissions requested are handled by </a:t>
            </a:r>
            <a:r>
              <a:rPr lang="en-US" dirty="0" err="1" smtClean="0"/>
              <a:t>Tizen</a:t>
            </a:r>
            <a:r>
              <a:rPr lang="en-US" dirty="0" smtClean="0"/>
              <a:t> 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Browser Process is shared, runs under separate label </a:t>
            </a:r>
          </a:p>
          <a:p>
            <a:pPr marL="455613" lvl="1" indent="-285750"/>
            <a:r>
              <a:rPr lang="en-US" dirty="0" smtClean="0"/>
              <a:t>Aware of SMACK label for </a:t>
            </a:r>
            <a:r>
              <a:rPr lang="en-US" dirty="0" err="1" smtClean="0"/>
              <a:t>WebApp</a:t>
            </a:r>
            <a:r>
              <a:rPr lang="en-US" dirty="0" smtClean="0"/>
              <a:t>, uses that to query </a:t>
            </a:r>
            <a:r>
              <a:rPr lang="en-US" dirty="0" err="1" smtClean="0"/>
              <a:t>Cynara</a:t>
            </a:r>
            <a:r>
              <a:rPr lang="en-US" dirty="0" smtClean="0"/>
              <a:t> </a:t>
            </a:r>
            <a:r>
              <a:rPr lang="en-US" smtClean="0"/>
              <a:t>(directly) </a:t>
            </a:r>
            <a:r>
              <a:rPr lang="en-US" dirty="0" smtClean="0"/>
              <a:t>to check permissions</a:t>
            </a:r>
          </a:p>
          <a:p>
            <a:pPr marL="455613" lvl="1" indent="-285750"/>
            <a:r>
              <a:rPr lang="en-US" dirty="0" smtClean="0"/>
              <a:t>Browser Process actually only handles 5 privileges, rest are in extension process</a:t>
            </a:r>
          </a:p>
          <a:p>
            <a:pPr marL="569913" lvl="2" indent="-28575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044" y="3063317"/>
            <a:ext cx="1676115" cy="13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5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05" y="546350"/>
            <a:ext cx="8787402" cy="359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9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0484" y="371789"/>
            <a:ext cx="874206" cy="3858567"/>
          </a:xfrm>
          <a:prstGeom prst="roundRect">
            <a:avLst/>
          </a:prstGeom>
          <a:solidFill>
            <a:schemeClr val="accent6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500" dirty="0" smtClean="0">
                <a:latin typeface="Clear Sans Bold"/>
              </a:rPr>
              <a:t>Crosswalk Runtime</a:t>
            </a:r>
            <a:endParaRPr lang="en-US" sz="2500" dirty="0">
              <a:latin typeface="Clear Sans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027" y="248240"/>
            <a:ext cx="6656846" cy="410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tc_powerpoint_template_internal">
  <a:themeElements>
    <a:clrScheme name="OTC-2014">
      <a:dk1>
        <a:srgbClr val="000000"/>
      </a:dk1>
      <a:lt1>
        <a:srgbClr val="FFFFFF"/>
      </a:lt1>
      <a:dk2>
        <a:srgbClr val="242526"/>
      </a:dk2>
      <a:lt2>
        <a:srgbClr val="F0F1F1"/>
      </a:lt2>
      <a:accent1>
        <a:srgbClr val="00AEEF"/>
      </a:accent1>
      <a:accent2>
        <a:srgbClr val="0070C0"/>
      </a:accent2>
      <a:accent3>
        <a:srgbClr val="A6CE39"/>
      </a:accent3>
      <a:accent4>
        <a:srgbClr val="FDB813"/>
      </a:accent4>
      <a:accent5>
        <a:srgbClr val="7030A0"/>
      </a:accent5>
      <a:accent6>
        <a:srgbClr val="000000"/>
      </a:accent6>
      <a:hlink>
        <a:srgbClr val="00B0F0"/>
      </a:hlink>
      <a:folHlink>
        <a:srgbClr val="0070C0"/>
      </a:folHlink>
    </a:clrScheme>
    <a:fontScheme name="OTC-2014-fonts">
      <a:majorFont>
        <a:latin typeface="Neo Sans Intel Medium"/>
        <a:ea typeface=""/>
        <a:cs typeface=""/>
      </a:majorFont>
      <a:minorFont>
        <a:latin typeface="Clear Sans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80DE0502A11348B80BF9AB45E77A28" ma:contentTypeVersion="1" ma:contentTypeDescription="Create a new document." ma:contentTypeScope="" ma:versionID="5c11b0f743684720a72951b745b2b9c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DF65A2-457D-44A8-8E18-428F7E00AB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43BF900-CAD1-4300-896F-9C85F907FC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0DF73E-0C6B-440A-93C4-C715CD8A86DA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otc_powerpoint_template_internal</Template>
  <TotalTime>3528</TotalTime>
  <Words>608</Words>
  <Application>Microsoft Office PowerPoint</Application>
  <PresentationFormat>On-screen Show (16:9)</PresentationFormat>
  <Paragraphs>82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otc_powerpoint_template_internal</vt:lpstr>
      <vt:lpstr>Crosswalk on Tizen Tizen Security F2F</vt:lpstr>
      <vt:lpstr>PowerPoint Presentation</vt:lpstr>
      <vt:lpstr>Application Installation</vt:lpstr>
      <vt:lpstr>PowerPoint Presentation</vt:lpstr>
      <vt:lpstr>Application Launcher</vt:lpstr>
      <vt:lpstr>PowerPoint Presentation</vt:lpstr>
      <vt:lpstr>Crosswalk Runtime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Cynara/security-manager issues</vt:lpstr>
      <vt:lpstr>Application Signatures</vt:lpstr>
      <vt:lpstr>Content Security Policy (CSP)</vt:lpstr>
      <vt:lpstr>Troika pictures</vt:lpstr>
      <vt:lpstr>Q &amp; A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Crosswalk on Tizen</dc:title>
  <dc:creator>Oda, Terri</dc:creator>
  <cp:lastModifiedBy>Oda, Terri</cp:lastModifiedBy>
  <cp:revision>103</cp:revision>
  <cp:lastPrinted>2014-02-19T17:52:17Z</cp:lastPrinted>
  <dcterms:created xsi:type="dcterms:W3CDTF">2014-09-25T05:27:02Z</dcterms:created>
  <dcterms:modified xsi:type="dcterms:W3CDTF">2014-10-07T21:15:20Z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0x010100CC80DE0502A11348B80BF9AB45E77A28</vt:lpwstr>
  </property>
</Properties>
</file>