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1026" autoAdjust="0"/>
  </p:normalViewPr>
  <p:slideViewPr>
    <p:cSldViewPr>
      <p:cViewPr varScale="1">
        <p:scale>
          <a:sx n="36" d="100"/>
          <a:sy n="36" d="100"/>
        </p:scale>
        <p:origin x="21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2E7D8-B1BC-4DD6-8F64-C5F30CB03223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94E8C-0E00-4826-8BDC-6EAA9B90C68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37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en-US" baseline="0" dirty="0" smtClean="0"/>
              <a:t> Control unit will send how much distance to travel and at </a:t>
            </a:r>
            <a:r>
              <a:rPr lang="en-US" baseline="0" smtClean="0"/>
              <a:t>what speed 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94E8C-0E00-4826-8BDC-6EAA9B90C68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294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3D1E-3AEB-4A0F-B442-66BE7F490AF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4857-13CA-4FB6-8F20-AA2D42495B12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 rot="-420000">
            <a:off x="5425887" y="5498478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>
            <a:off x="2000232" y="2643182"/>
            <a:ext cx="5357850" cy="2928958"/>
          </a:xfrm>
          <a:prstGeom prst="arc">
            <a:avLst>
              <a:gd name="adj1" fmla="val 2745988"/>
              <a:gd name="adj2" fmla="val 1086380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1652566" y="2285992"/>
            <a:ext cx="5991268" cy="3724300"/>
          </a:xfrm>
          <a:prstGeom prst="arc">
            <a:avLst>
              <a:gd name="adj1" fmla="val 2636245"/>
              <a:gd name="adj2" fmla="val 107723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 rot="20932302">
            <a:off x="3857620" y="5500702"/>
            <a:ext cx="1143008" cy="591109"/>
            <a:chOff x="3756806" y="4446178"/>
            <a:chExt cx="1143008" cy="591109"/>
          </a:xfrm>
        </p:grpSpPr>
        <p:sp>
          <p:nvSpPr>
            <p:cNvPr id="12" name="Oval 11"/>
            <p:cNvSpPr/>
            <p:nvPr/>
          </p:nvSpPr>
          <p:spPr>
            <a:xfrm rot="793996">
              <a:off x="4288964" y="4822973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 rot="793996">
              <a:off x="3802176" y="4708500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 rot="793996">
              <a:off x="3875511" y="4446178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793996">
              <a:off x="4375577" y="4554962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 rot="793996">
              <a:off x="3756806" y="4555216"/>
              <a:ext cx="1143008" cy="35719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 rot="568373">
            <a:off x="2571736" y="5248192"/>
            <a:ext cx="1143008" cy="591109"/>
            <a:chOff x="3756806" y="4446178"/>
            <a:chExt cx="1143008" cy="591109"/>
          </a:xfrm>
        </p:grpSpPr>
        <p:sp>
          <p:nvSpPr>
            <p:cNvPr id="18" name="Oval 17"/>
            <p:cNvSpPr/>
            <p:nvPr/>
          </p:nvSpPr>
          <p:spPr>
            <a:xfrm rot="793996">
              <a:off x="4288964" y="4822973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793996">
              <a:off x="3802176" y="4708500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 rot="793996">
              <a:off x="3875511" y="4446178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793996">
              <a:off x="4375577" y="4554962"/>
              <a:ext cx="500066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 rot="793996">
              <a:off x="3756806" y="4555216"/>
              <a:ext cx="1143008" cy="35719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3671755" y="5756536"/>
            <a:ext cx="184722" cy="109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endCxn id="27" idx="3"/>
          </p:cNvCxnSpPr>
          <p:nvPr/>
        </p:nvCxnSpPr>
        <p:spPr>
          <a:xfrm rot="5400000">
            <a:off x="2294578" y="5159315"/>
            <a:ext cx="239657" cy="1322399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1472" y="5786454"/>
            <a:ext cx="118173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Arial Black" pitchFamily="34" charset="0"/>
              </a:rPr>
              <a:t>LEGO Hub</a:t>
            </a:r>
            <a:endParaRPr lang="en-US" sz="1400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643174" y="528638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urved Connector 25"/>
          <p:cNvCxnSpPr>
            <a:stCxn id="31" idx="1"/>
          </p:cNvCxnSpPr>
          <p:nvPr/>
        </p:nvCxnSpPr>
        <p:spPr>
          <a:xfrm rot="5400000" flipH="1" flipV="1">
            <a:off x="2536017" y="4557213"/>
            <a:ext cx="878180" cy="622018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571736" y="4000504"/>
            <a:ext cx="1443024" cy="30777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Arial Black" pitchFamily="34" charset="0"/>
              </a:rPr>
              <a:t>Color Sensor</a:t>
            </a:r>
          </a:p>
        </p:txBody>
      </p:sp>
      <p:sp>
        <p:nvSpPr>
          <p:cNvPr id="46" name="Flowchart: Predefined Process 45"/>
          <p:cNvSpPr/>
          <p:nvPr/>
        </p:nvSpPr>
        <p:spPr>
          <a:xfrm>
            <a:off x="3929058" y="5643578"/>
            <a:ext cx="357190" cy="21431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Snip Single Corner Rectangle 46"/>
          <p:cNvSpPr/>
          <p:nvPr/>
        </p:nvSpPr>
        <p:spPr>
          <a:xfrm>
            <a:off x="4429124" y="5643578"/>
            <a:ext cx="500066" cy="214314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- </a:t>
            </a:r>
            <a:endParaRPr lang="en-US" dirty="0"/>
          </a:p>
        </p:txBody>
      </p:sp>
      <p:cxnSp>
        <p:nvCxnSpPr>
          <p:cNvPr id="48" name="Curved Connector 25"/>
          <p:cNvCxnSpPr>
            <a:endCxn id="50" idx="1"/>
          </p:cNvCxnSpPr>
          <p:nvPr/>
        </p:nvCxnSpPr>
        <p:spPr>
          <a:xfrm rot="5400000" flipH="1" flipV="1">
            <a:off x="3847700" y="4797372"/>
            <a:ext cx="1162848" cy="571504"/>
          </a:xfrm>
          <a:prstGeom prst="curvedConnector2">
            <a:avLst/>
          </a:prstGeom>
          <a:ln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714876" y="4286256"/>
            <a:ext cx="2326278" cy="4308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dk1"/>
                </a:solidFill>
                <a:latin typeface="Arial Black" pitchFamily="34" charset="0"/>
              </a:rPr>
              <a:t>Arduino</a:t>
            </a:r>
            <a:r>
              <a:rPr lang="en-US" sz="1100" dirty="0">
                <a:solidFill>
                  <a:schemeClr val="dk1"/>
                </a:solidFill>
                <a:latin typeface="Arial Black" pitchFamily="34" charset="0"/>
              </a:rPr>
              <a:t> ESP 32 </a:t>
            </a:r>
          </a:p>
          <a:p>
            <a:r>
              <a:rPr lang="en-US" sz="1100" dirty="0">
                <a:solidFill>
                  <a:schemeClr val="dk1"/>
                </a:solidFill>
                <a:latin typeface="Arial Black" pitchFamily="34" charset="0"/>
              </a:rPr>
              <a:t>with Wheel Rotation Sensor</a:t>
            </a:r>
          </a:p>
        </p:txBody>
      </p:sp>
      <p:cxnSp>
        <p:nvCxnSpPr>
          <p:cNvPr id="53" name="Curved Connector 25"/>
          <p:cNvCxnSpPr>
            <a:stCxn id="47" idx="3"/>
            <a:endCxn id="54" idx="1"/>
          </p:cNvCxnSpPr>
          <p:nvPr/>
        </p:nvCxnSpPr>
        <p:spPr>
          <a:xfrm rot="16200000" flipH="1">
            <a:off x="4953084" y="5369650"/>
            <a:ext cx="487995" cy="1035851"/>
          </a:xfrm>
          <a:prstGeom prst="curvedConnector4">
            <a:avLst>
              <a:gd name="adj1" fmla="val -46845"/>
              <a:gd name="adj2" fmla="val 62069"/>
            </a:avLst>
          </a:prstGeom>
          <a:ln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715008" y="6000768"/>
            <a:ext cx="1111202" cy="2616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dk1"/>
                </a:solidFill>
                <a:latin typeface="Arial Black" pitchFamily="34" charset="0"/>
              </a:rPr>
              <a:t>Power </a:t>
            </a:r>
            <a:r>
              <a:rPr lang="en-US" sz="1100" dirty="0" err="1">
                <a:solidFill>
                  <a:schemeClr val="dk1"/>
                </a:solidFill>
                <a:latin typeface="Arial Black" pitchFamily="34" charset="0"/>
              </a:rPr>
              <a:t>Bank</a:t>
            </a:r>
          </a:p>
        </p:txBody>
      </p:sp>
      <p:sp>
        <p:nvSpPr>
          <p:cNvPr id="61" name="Rectangle 60"/>
          <p:cNvSpPr/>
          <p:nvPr/>
        </p:nvSpPr>
        <p:spPr>
          <a:xfrm rot="-840000">
            <a:off x="5857884" y="5357672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-480000">
            <a:off x="5640200" y="5429417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2940000">
            <a:off x="2082609" y="4500723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2940000">
            <a:off x="2235009" y="4653123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 rot="2940000">
            <a:off x="2387409" y="4805523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9501796">
            <a:off x="2233119" y="4948917"/>
            <a:ext cx="848398" cy="731919"/>
            <a:chOff x="6146799" y="2451668"/>
            <a:chExt cx="848398" cy="731919"/>
          </a:xfrm>
        </p:grpSpPr>
        <p:sp>
          <p:nvSpPr>
            <p:cNvPr id="33" name="Arc 32"/>
            <p:cNvSpPr/>
            <p:nvPr/>
          </p:nvSpPr>
          <p:spPr>
            <a:xfrm rot="9757941">
              <a:off x="6146799" y="2451668"/>
              <a:ext cx="786334" cy="619930"/>
            </a:xfrm>
            <a:prstGeom prst="arc">
              <a:avLst>
                <a:gd name="adj1" fmla="val 1937855"/>
                <a:gd name="adj2" fmla="val 8446862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/>
            <p:cNvSpPr/>
            <p:nvPr/>
          </p:nvSpPr>
          <p:spPr>
            <a:xfrm rot="9445716">
              <a:off x="6208863" y="2533281"/>
              <a:ext cx="786334" cy="650306"/>
            </a:xfrm>
            <a:prstGeom prst="arc">
              <a:avLst>
                <a:gd name="adj1" fmla="val 3126888"/>
                <a:gd name="adj2" fmla="val 7537422"/>
              </a:avLst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/>
            <p:cNvSpPr/>
            <p:nvPr/>
          </p:nvSpPr>
          <p:spPr>
            <a:xfrm rot="10520168">
              <a:off x="6372883" y="2659900"/>
              <a:ext cx="426868" cy="384670"/>
            </a:xfrm>
            <a:prstGeom prst="arc">
              <a:avLst>
                <a:gd name="adj1" fmla="val 2623371"/>
                <a:gd name="adj2" fmla="val 6093389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Rectangle 72"/>
          <p:cNvSpPr/>
          <p:nvPr/>
        </p:nvSpPr>
        <p:spPr>
          <a:xfrm rot="-420000">
            <a:off x="5211572" y="5500855"/>
            <a:ext cx="7143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e 55"/>
          <p:cNvSpPr/>
          <p:nvPr/>
        </p:nvSpPr>
        <p:spPr>
          <a:xfrm flipV="1">
            <a:off x="4357686" y="4257596"/>
            <a:ext cx="285752" cy="214314"/>
          </a:xfrm>
          <a:prstGeom prst="pi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7290" y="4543348"/>
            <a:ext cx="6715172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8591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7167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5742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17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2892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1467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043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8618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07193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5768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4343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2919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1494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0069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8644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7219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5795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64370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2945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1520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50095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5984" y="3828968"/>
            <a:ext cx="1571636" cy="714380"/>
            <a:chOff x="2285984" y="2714620"/>
            <a:chExt cx="1571636" cy="714380"/>
          </a:xfrm>
        </p:grpSpPr>
        <p:sp>
          <p:nvSpPr>
            <p:cNvPr id="39" name="Oval 38"/>
            <p:cNvSpPr/>
            <p:nvPr/>
          </p:nvSpPr>
          <p:spPr>
            <a:xfrm>
              <a:off x="257173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28611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285984" y="2714620"/>
              <a:ext cx="1571636" cy="571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14810" y="3828968"/>
            <a:ext cx="1571636" cy="714380"/>
            <a:chOff x="2285984" y="2714620"/>
            <a:chExt cx="1571636" cy="714380"/>
          </a:xfrm>
        </p:grpSpPr>
        <p:sp>
          <p:nvSpPr>
            <p:cNvPr id="43" name="Oval 42"/>
            <p:cNvSpPr/>
            <p:nvPr/>
          </p:nvSpPr>
          <p:spPr>
            <a:xfrm>
              <a:off x="257173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8611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285984" y="2714620"/>
              <a:ext cx="1571636" cy="5715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857620" y="4329034"/>
            <a:ext cx="357190" cy="1588"/>
          </a:xfrm>
          <a:prstGeom prst="straightConnector1">
            <a:avLst/>
          </a:prstGeom>
          <a:ln cap="sq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15508133">
            <a:off x="1847042" y="3808925"/>
            <a:ext cx="848398" cy="731919"/>
            <a:chOff x="6146799" y="2451668"/>
            <a:chExt cx="848398" cy="731919"/>
          </a:xfrm>
        </p:grpSpPr>
        <p:sp>
          <p:nvSpPr>
            <p:cNvPr id="49" name="Arc 48"/>
            <p:cNvSpPr/>
            <p:nvPr/>
          </p:nvSpPr>
          <p:spPr>
            <a:xfrm rot="9757941">
              <a:off x="6146799" y="2451668"/>
              <a:ext cx="786334" cy="619930"/>
            </a:xfrm>
            <a:prstGeom prst="arc">
              <a:avLst>
                <a:gd name="adj1" fmla="val 1937855"/>
                <a:gd name="adj2" fmla="val 8446862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9445716">
              <a:off x="6208863" y="2533281"/>
              <a:ext cx="786334" cy="650306"/>
            </a:xfrm>
            <a:prstGeom prst="arc">
              <a:avLst>
                <a:gd name="adj1" fmla="val 3126888"/>
                <a:gd name="adj2" fmla="val 7537422"/>
              </a:avLst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520168">
              <a:off x="6372883" y="2659900"/>
              <a:ext cx="426868" cy="384670"/>
            </a:xfrm>
            <a:prstGeom prst="arc">
              <a:avLst>
                <a:gd name="adj1" fmla="val 2623371"/>
                <a:gd name="adj2" fmla="val 6093389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2285984" y="418615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edefined Process 52"/>
          <p:cNvSpPr/>
          <p:nvPr/>
        </p:nvSpPr>
        <p:spPr>
          <a:xfrm>
            <a:off x="2714612" y="4043282"/>
            <a:ext cx="857256" cy="2857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vel 53"/>
          <p:cNvSpPr/>
          <p:nvPr/>
        </p:nvSpPr>
        <p:spPr>
          <a:xfrm>
            <a:off x="4500562" y="3971844"/>
            <a:ext cx="571504" cy="28575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and Round Single Corner Rectangle 54"/>
          <p:cNvSpPr/>
          <p:nvPr/>
        </p:nvSpPr>
        <p:spPr>
          <a:xfrm>
            <a:off x="5214942" y="4043282"/>
            <a:ext cx="500066" cy="21431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-</a:t>
            </a:r>
            <a:endParaRPr lang="en-US" dirty="0"/>
          </a:p>
        </p:txBody>
      </p:sp>
      <p:cxnSp>
        <p:nvCxnSpPr>
          <p:cNvPr id="57" name="Curved Connector 25"/>
          <p:cNvCxnSpPr>
            <a:stCxn id="52" idx="4"/>
            <a:endCxn id="59" idx="0"/>
          </p:cNvCxnSpPr>
          <p:nvPr/>
        </p:nvCxnSpPr>
        <p:spPr>
          <a:xfrm rot="5400000">
            <a:off x="1146542" y="4332600"/>
            <a:ext cx="1214446" cy="1207314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8596" y="5543480"/>
            <a:ext cx="144302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Arial Black" pitchFamily="34" charset="0"/>
              </a:rPr>
              <a:t>Color Sensor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00430" y="5543480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Arial Black" pitchFamily="34" charset="0"/>
              </a:rPr>
              <a:t>LEGO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Arial Black" pitchFamily="34" charset="0"/>
              </a:rPr>
              <a:t>Hub</a:t>
            </a:r>
          </a:p>
        </p:txBody>
      </p:sp>
      <p:cxnSp>
        <p:nvCxnSpPr>
          <p:cNvPr id="62" name="Curved Connector 25"/>
          <p:cNvCxnSpPr>
            <a:endCxn id="61" idx="0"/>
          </p:cNvCxnSpPr>
          <p:nvPr/>
        </p:nvCxnSpPr>
        <p:spPr>
          <a:xfrm rot="16200000" flipH="1">
            <a:off x="2871578" y="4314944"/>
            <a:ext cx="1357322" cy="1099750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5214942" y="5400604"/>
            <a:ext cx="20717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dk1"/>
                </a:solidFill>
                <a:latin typeface="Arial Black" pitchFamily="34" charset="0"/>
              </a:rPr>
              <a:t>Arduino</a:t>
            </a:r>
            <a:r>
              <a:rPr lang="en-US" sz="1100" dirty="0" smtClean="0">
                <a:solidFill>
                  <a:schemeClr val="dk1"/>
                </a:solidFill>
                <a:latin typeface="Arial Black" pitchFamily="34" charset="0"/>
              </a:rPr>
              <a:t> ESP 32 </a:t>
            </a:r>
          </a:p>
          <a:p>
            <a:pPr algn="ctr"/>
            <a:r>
              <a:rPr lang="en-US" sz="1100" dirty="0" smtClean="0">
                <a:solidFill>
                  <a:schemeClr val="dk1"/>
                </a:solidFill>
                <a:latin typeface="Arial Black" pitchFamily="34" charset="0"/>
              </a:rPr>
              <a:t>with Wheel Rotation Sensor</a:t>
            </a:r>
            <a:endParaRPr lang="en-US" sz="1100" dirty="0">
              <a:solidFill>
                <a:schemeClr val="dk1"/>
              </a:solidFill>
              <a:latin typeface="Arial Black" pitchFamily="34" charset="0"/>
            </a:endParaRPr>
          </a:p>
        </p:txBody>
      </p:sp>
      <p:cxnSp>
        <p:nvCxnSpPr>
          <p:cNvPr id="66" name="Curved Connector 25"/>
          <p:cNvCxnSpPr>
            <a:stCxn id="54" idx="5"/>
            <a:endCxn id="65" idx="0"/>
          </p:cNvCxnSpPr>
          <p:nvPr/>
        </p:nvCxnSpPr>
        <p:spPr>
          <a:xfrm rot="10800000" flipH="1" flipV="1">
            <a:off x="4536281" y="4114720"/>
            <a:ext cx="1714512" cy="1285884"/>
          </a:xfrm>
          <a:prstGeom prst="curvedConnector4">
            <a:avLst>
              <a:gd name="adj1" fmla="val -13333"/>
              <a:gd name="adj2" fmla="val 55556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25"/>
          <p:cNvCxnSpPr>
            <a:stCxn id="55" idx="0"/>
          </p:cNvCxnSpPr>
          <p:nvPr/>
        </p:nvCxnSpPr>
        <p:spPr>
          <a:xfrm flipV="1">
            <a:off x="5715008" y="3971846"/>
            <a:ext cx="1428760" cy="17859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72330" y="3828968"/>
            <a:ext cx="135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latin typeface="Arial Black" pitchFamily="34" charset="0"/>
              </a:rPr>
              <a:t>Power Bank</a:t>
            </a:r>
            <a:endParaRPr lang="en-US" sz="1400" dirty="0">
              <a:solidFill>
                <a:schemeClr val="dk1"/>
              </a:solidFill>
              <a:latin typeface="Arial Black" pitchFamily="34" charset="0"/>
            </a:endParaRPr>
          </a:p>
        </p:txBody>
      </p:sp>
      <p:cxnSp>
        <p:nvCxnSpPr>
          <p:cNvPr id="75" name="Curved Connector 74"/>
          <p:cNvCxnSpPr>
            <a:stCxn id="53" idx="0"/>
            <a:endCxn id="54" idx="7"/>
          </p:cNvCxnSpPr>
          <p:nvPr/>
        </p:nvCxnSpPr>
        <p:spPr>
          <a:xfrm rot="5400000" flipH="1" flipV="1">
            <a:off x="3946918" y="3203886"/>
            <a:ext cx="35719" cy="1643074"/>
          </a:xfrm>
          <a:prstGeom prst="curvedConnector3">
            <a:avLst>
              <a:gd name="adj1" fmla="val 2404430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500430" y="1500174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latin typeface="Arial Black" pitchFamily="34" charset="0"/>
              </a:rPr>
              <a:t>BLE Connection</a:t>
            </a:r>
            <a:endParaRPr lang="en-US" sz="1400" dirty="0">
              <a:solidFill>
                <a:schemeClr val="dk1"/>
              </a:solidFill>
              <a:latin typeface="Arial Black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57950" y="142873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cxnSp>
        <p:nvCxnSpPr>
          <p:cNvPr id="83" name="Curved Connector 82"/>
          <p:cNvCxnSpPr>
            <a:stCxn id="54" idx="7"/>
            <a:endCxn id="82" idx="1"/>
          </p:cNvCxnSpPr>
          <p:nvPr/>
        </p:nvCxnSpPr>
        <p:spPr>
          <a:xfrm rot="5400000" flipH="1" flipV="1">
            <a:off x="4407735" y="2057348"/>
            <a:ext cx="2328794" cy="15716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116595" y="253224"/>
            <a:ext cx="2839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Proposed Setup</a:t>
            </a:r>
            <a:endParaRPr lang="en-US" sz="2400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ie 55"/>
          <p:cNvSpPr/>
          <p:nvPr/>
        </p:nvSpPr>
        <p:spPr>
          <a:xfrm flipV="1">
            <a:off x="4357686" y="4257596"/>
            <a:ext cx="285752" cy="214314"/>
          </a:xfrm>
          <a:prstGeom prst="pi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57290" y="4543348"/>
            <a:ext cx="6715172" cy="71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50016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8591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07167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235742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317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92892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21467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350043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378618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07193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35768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464343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92919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21494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550069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78644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7219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57950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6643702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929454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215206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7500958" y="4614786"/>
            <a:ext cx="142876" cy="14287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285984" y="3828968"/>
            <a:ext cx="1571636" cy="714380"/>
            <a:chOff x="2285984" y="2714620"/>
            <a:chExt cx="1571636" cy="714380"/>
          </a:xfrm>
        </p:grpSpPr>
        <p:sp>
          <p:nvSpPr>
            <p:cNvPr id="39" name="Oval 38"/>
            <p:cNvSpPr/>
            <p:nvPr/>
          </p:nvSpPr>
          <p:spPr>
            <a:xfrm>
              <a:off x="257173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28611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285984" y="2714620"/>
              <a:ext cx="1571636" cy="57150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214810" y="3828968"/>
            <a:ext cx="1571636" cy="714380"/>
            <a:chOff x="2285984" y="2714620"/>
            <a:chExt cx="1571636" cy="714380"/>
          </a:xfrm>
        </p:grpSpPr>
        <p:sp>
          <p:nvSpPr>
            <p:cNvPr id="43" name="Oval 42"/>
            <p:cNvSpPr/>
            <p:nvPr/>
          </p:nvSpPr>
          <p:spPr>
            <a:xfrm>
              <a:off x="257173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286116" y="3214686"/>
              <a:ext cx="285752" cy="21431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285984" y="2714620"/>
              <a:ext cx="1571636" cy="571504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/>
          <p:cNvCxnSpPr/>
          <p:nvPr/>
        </p:nvCxnSpPr>
        <p:spPr>
          <a:xfrm>
            <a:off x="3857620" y="4329034"/>
            <a:ext cx="357190" cy="1588"/>
          </a:xfrm>
          <a:prstGeom prst="straightConnector1">
            <a:avLst/>
          </a:prstGeom>
          <a:ln cap="sq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rot="15508133">
            <a:off x="1847042" y="3808925"/>
            <a:ext cx="848398" cy="731919"/>
            <a:chOff x="6146799" y="2451668"/>
            <a:chExt cx="848398" cy="731919"/>
          </a:xfrm>
        </p:grpSpPr>
        <p:sp>
          <p:nvSpPr>
            <p:cNvPr id="49" name="Arc 48"/>
            <p:cNvSpPr/>
            <p:nvPr/>
          </p:nvSpPr>
          <p:spPr>
            <a:xfrm rot="9757941">
              <a:off x="6146799" y="2451668"/>
              <a:ext cx="786334" cy="619930"/>
            </a:xfrm>
            <a:prstGeom prst="arc">
              <a:avLst>
                <a:gd name="adj1" fmla="val 1937855"/>
                <a:gd name="adj2" fmla="val 8446862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 rot="9445716">
              <a:off x="6208863" y="2533281"/>
              <a:ext cx="786334" cy="650306"/>
            </a:xfrm>
            <a:prstGeom prst="arc">
              <a:avLst>
                <a:gd name="adj1" fmla="val 3126888"/>
                <a:gd name="adj2" fmla="val 7537422"/>
              </a:avLst>
            </a:prstGeom>
            <a:ln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/>
            <p:cNvSpPr/>
            <p:nvPr/>
          </p:nvSpPr>
          <p:spPr>
            <a:xfrm rot="10520168">
              <a:off x="6372883" y="2659900"/>
              <a:ext cx="426868" cy="384670"/>
            </a:xfrm>
            <a:prstGeom prst="arc">
              <a:avLst>
                <a:gd name="adj1" fmla="val 2623371"/>
                <a:gd name="adj2" fmla="val 6093389"/>
              </a:avLst>
            </a:prstGeom>
            <a:ln>
              <a:prstDash val="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2285984" y="4186158"/>
            <a:ext cx="142876" cy="14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edefined Process 52"/>
          <p:cNvSpPr/>
          <p:nvPr/>
        </p:nvSpPr>
        <p:spPr>
          <a:xfrm>
            <a:off x="2714612" y="4043282"/>
            <a:ext cx="857256" cy="28575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vel 53"/>
          <p:cNvSpPr/>
          <p:nvPr/>
        </p:nvSpPr>
        <p:spPr>
          <a:xfrm>
            <a:off x="4500562" y="3971844"/>
            <a:ext cx="571504" cy="28575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nip and Round Single Corner Rectangle 54"/>
          <p:cNvSpPr/>
          <p:nvPr/>
        </p:nvSpPr>
        <p:spPr>
          <a:xfrm>
            <a:off x="5214942" y="4043282"/>
            <a:ext cx="500066" cy="214314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+ -</a:t>
            </a:r>
            <a:endParaRPr lang="en-US" dirty="0"/>
          </a:p>
        </p:txBody>
      </p:sp>
      <p:cxnSp>
        <p:nvCxnSpPr>
          <p:cNvPr id="57" name="Curved Connector 25"/>
          <p:cNvCxnSpPr>
            <a:stCxn id="52" idx="4"/>
            <a:endCxn id="59" idx="0"/>
          </p:cNvCxnSpPr>
          <p:nvPr/>
        </p:nvCxnSpPr>
        <p:spPr>
          <a:xfrm rot="5400000">
            <a:off x="1146542" y="4332600"/>
            <a:ext cx="1214446" cy="1207314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8596" y="5543480"/>
            <a:ext cx="1443024" cy="30777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>
                <a:latin typeface="Arial Black" pitchFamily="34" charset="0"/>
              </a:rPr>
              <a:t>Color Sensor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500430" y="5543480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Arial Black" pitchFamily="34" charset="0"/>
              </a:rPr>
              <a:t>LEGO</a:t>
            </a:r>
            <a:r>
              <a:rPr lang="en-US" dirty="0" smtClean="0">
                <a:solidFill>
                  <a:schemeClr val="tx1"/>
                </a:solidFill>
                <a:latin typeface="Arial Black" pitchFamily="34" charset="0"/>
              </a:rPr>
              <a:t> </a:t>
            </a:r>
            <a:r>
              <a:rPr lang="en-US" sz="1400" dirty="0">
                <a:solidFill>
                  <a:schemeClr val="dk1"/>
                </a:solidFill>
                <a:latin typeface="Arial Black" pitchFamily="34" charset="0"/>
              </a:rPr>
              <a:t>Hub</a:t>
            </a:r>
          </a:p>
        </p:txBody>
      </p:sp>
      <p:cxnSp>
        <p:nvCxnSpPr>
          <p:cNvPr id="62" name="Curved Connector 25"/>
          <p:cNvCxnSpPr>
            <a:endCxn id="61" idx="0"/>
          </p:cNvCxnSpPr>
          <p:nvPr/>
        </p:nvCxnSpPr>
        <p:spPr>
          <a:xfrm rot="16200000" flipH="1">
            <a:off x="2871578" y="4314944"/>
            <a:ext cx="1357322" cy="1099750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786578" y="685696"/>
            <a:ext cx="2071702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err="1" smtClean="0">
                <a:solidFill>
                  <a:schemeClr val="dk1"/>
                </a:solidFill>
                <a:latin typeface="Arial Black" pitchFamily="34" charset="0"/>
              </a:rPr>
              <a:t>Arduino</a:t>
            </a:r>
            <a:r>
              <a:rPr lang="en-US" sz="1100" dirty="0" smtClean="0">
                <a:solidFill>
                  <a:schemeClr val="dk1"/>
                </a:solidFill>
                <a:latin typeface="Arial Black" pitchFamily="34" charset="0"/>
              </a:rPr>
              <a:t> ESP 32 </a:t>
            </a:r>
          </a:p>
          <a:p>
            <a:pPr algn="ctr"/>
            <a:r>
              <a:rPr lang="en-US" sz="1100" dirty="0" smtClean="0">
                <a:solidFill>
                  <a:schemeClr val="dk1"/>
                </a:solidFill>
                <a:latin typeface="Arial Black" pitchFamily="34" charset="0"/>
              </a:rPr>
              <a:t>with Wheel Rotation Sensor</a:t>
            </a:r>
            <a:endParaRPr lang="en-US" sz="1100" dirty="0">
              <a:solidFill>
                <a:schemeClr val="dk1"/>
              </a:solidFill>
              <a:latin typeface="Arial Black" pitchFamily="34" charset="0"/>
            </a:endParaRPr>
          </a:p>
        </p:txBody>
      </p:sp>
      <p:cxnSp>
        <p:nvCxnSpPr>
          <p:cNvPr id="66" name="Curved Connector 25"/>
          <p:cNvCxnSpPr>
            <a:stCxn id="54" idx="5"/>
          </p:cNvCxnSpPr>
          <p:nvPr/>
        </p:nvCxnSpPr>
        <p:spPr>
          <a:xfrm rot="10800000" flipH="1" flipV="1">
            <a:off x="4536280" y="4114720"/>
            <a:ext cx="1607355" cy="1428760"/>
          </a:xfrm>
          <a:prstGeom prst="curvedConnector3">
            <a:avLst>
              <a:gd name="adj1" fmla="val -16444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Curved Connector 25"/>
          <p:cNvCxnSpPr>
            <a:stCxn id="55" idx="0"/>
          </p:cNvCxnSpPr>
          <p:nvPr/>
        </p:nvCxnSpPr>
        <p:spPr>
          <a:xfrm flipV="1">
            <a:off x="5715008" y="3971846"/>
            <a:ext cx="1428760" cy="178593"/>
          </a:xfrm>
          <a:prstGeom prst="curvedConnector3">
            <a:avLst>
              <a:gd name="adj1" fmla="val 50000"/>
            </a:avLst>
          </a:prstGeom>
          <a:ln w="6350">
            <a:solidFill>
              <a:schemeClr val="accent4">
                <a:lumMod val="50000"/>
              </a:schemeClr>
            </a:solidFill>
            <a:prstDash val="sysDot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072330" y="3828968"/>
            <a:ext cx="13546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latin typeface="Arial Black" pitchFamily="34" charset="0"/>
              </a:rPr>
              <a:t>Power Bank</a:t>
            </a:r>
            <a:endParaRPr lang="en-US" sz="1400" dirty="0">
              <a:solidFill>
                <a:schemeClr val="dk1"/>
              </a:solidFill>
              <a:latin typeface="Arial Black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3718595" y="2832459"/>
            <a:ext cx="17540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chemeClr val="dk1"/>
                </a:solidFill>
                <a:latin typeface="Arial Black" pitchFamily="34" charset="0"/>
              </a:rPr>
              <a:t>BLE Connection</a:t>
            </a:r>
            <a:endParaRPr lang="en-US" sz="1400" dirty="0">
              <a:solidFill>
                <a:schemeClr val="dk1"/>
              </a:solidFill>
              <a:latin typeface="Arial Black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6357950" y="1428736"/>
            <a:ext cx="142876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 Unit</a:t>
            </a:r>
            <a:endParaRPr lang="en-US" dirty="0"/>
          </a:p>
        </p:txBody>
      </p:sp>
      <p:cxnSp>
        <p:nvCxnSpPr>
          <p:cNvPr id="83" name="Curved Connector 82"/>
          <p:cNvCxnSpPr>
            <a:stCxn id="54" idx="7"/>
            <a:endCxn id="82" idx="1"/>
          </p:cNvCxnSpPr>
          <p:nvPr/>
        </p:nvCxnSpPr>
        <p:spPr>
          <a:xfrm rot="5400000" flipH="1" flipV="1">
            <a:off x="4407735" y="2057348"/>
            <a:ext cx="2328794" cy="1571636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4"/>
          <p:cNvSpPr/>
          <p:nvPr/>
        </p:nvSpPr>
        <p:spPr>
          <a:xfrm>
            <a:off x="6036479" y="5579625"/>
            <a:ext cx="207170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solidFill>
                  <a:schemeClr val="dk1"/>
                </a:solidFill>
                <a:latin typeface="Arial Black" pitchFamily="34" charset="0"/>
              </a:rPr>
              <a:t>Arduino BLE Board</a:t>
            </a:r>
            <a:endParaRPr lang="en-US" sz="1100" dirty="0">
              <a:solidFill>
                <a:schemeClr val="dk1"/>
              </a:solidFill>
              <a:latin typeface="Arial Black" pitchFamily="34" charset="0"/>
            </a:endParaRPr>
          </a:p>
        </p:txBody>
      </p:sp>
      <p:cxnSp>
        <p:nvCxnSpPr>
          <p:cNvPr id="60" name="Curved Connector 82"/>
          <p:cNvCxnSpPr>
            <a:stCxn id="53" idx="0"/>
            <a:endCxn id="82" idx="1"/>
          </p:cNvCxnSpPr>
          <p:nvPr/>
        </p:nvCxnSpPr>
        <p:spPr>
          <a:xfrm rot="5400000" flipH="1" flipV="1">
            <a:off x="3568339" y="1253671"/>
            <a:ext cx="2364513" cy="3214710"/>
          </a:xfrm>
          <a:prstGeom prst="curvedConnector2">
            <a:avLst/>
          </a:prstGeom>
          <a:ln>
            <a:solidFill>
              <a:schemeClr val="accent6">
                <a:lumMod val="7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58"/>
          <p:cNvSpPr txBox="1"/>
          <p:nvPr/>
        </p:nvSpPr>
        <p:spPr>
          <a:xfrm>
            <a:off x="628646" y="1086903"/>
            <a:ext cx="3731471" cy="95410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 Black" pitchFamily="34" charset="0"/>
              </a:rPr>
              <a:t>Bluetooth Connection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>
                <a:latin typeface="Arial Black" pitchFamily="34" charset="0"/>
              </a:rPr>
              <a:t>Arduino ESP 32 &lt;=&gt; Arduino 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Arial Black" pitchFamily="34" charset="0"/>
              </a:rPr>
              <a:t>Arduino ESP 32 &lt;=&gt; </a:t>
            </a:r>
            <a:r>
              <a:rPr lang="en-US" sz="1400" dirty="0" smtClean="0">
                <a:latin typeface="Arial Black" pitchFamily="34" charset="0"/>
              </a:rPr>
              <a:t>Lego Hub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 smtClean="0">
              <a:latin typeface="Arial Black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418023" y="253224"/>
            <a:ext cx="2236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latin typeface="Arial Black" pitchFamily="34" charset="0"/>
              </a:rPr>
              <a:t>Initial Setup</a:t>
            </a:r>
            <a:endParaRPr lang="en-US" sz="24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Bildschirmpräsentation (4:3)</PresentationFormat>
  <Paragraphs>30</Paragraphs>
  <Slides>3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Student</cp:lastModifiedBy>
  <cp:revision>8</cp:revision>
  <dcterms:created xsi:type="dcterms:W3CDTF">2025-06-02T22:54:16Z</dcterms:created>
  <dcterms:modified xsi:type="dcterms:W3CDTF">2025-06-05T14:33:54Z</dcterms:modified>
</cp:coreProperties>
</file>