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39C00-EF55-A5F6-E80F-E33C855C1D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B555C-4DC3-5D95-C732-BF3FCDE81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468BD-9FDC-3217-4501-0A8AE2421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06EA-F610-4564-BF6C-7BC7E317FE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D4EA8-7778-3432-4463-A096F7DC3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098BD-7BD2-6B35-6F9B-3C1CC8BC0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4CD-CDE9-4CFD-883D-2760C3A8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164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E49AE-994B-A3CD-AD87-50EF2BCB7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BBD6E3-6832-6DB5-EBBC-8067EAA80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11B97-8A83-6719-E67A-2095B9107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06EA-F610-4564-BF6C-7BC7E317FE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D23C5-964C-56D2-0C04-1FB6A4C3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2B5DB-00A5-FAAF-83E6-6A89DA468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4CD-CDE9-4CFD-883D-2760C3A8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00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079D9E-AA5F-EF9C-5603-BEB8F534DC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93E91-8A62-1248-90B4-131CE9F2D8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C6E36-0A05-25C5-C8B4-A5243189A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06EA-F610-4564-BF6C-7BC7E317FE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0A84A-D7ED-5D1B-9437-BC806CB0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BCBAA-8B04-3210-5782-758F1F07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4CD-CDE9-4CFD-883D-2760C3A8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34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2B02B-69FA-4112-E803-4BA6A5410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840D-63AC-9F51-B03C-0C14B2392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A4F5E-E955-4881-93D8-897C484CC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06EA-F610-4564-BF6C-7BC7E317FE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88C38-730A-9773-07A3-2DA4C7052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EDA9A-58AA-B128-4551-94B87EB41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4CD-CDE9-4CFD-883D-2760C3A8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523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ECA33-37BD-794A-E3D2-2A86E0FAA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39AFB-E3D6-68B0-0BAD-43DACAA36D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100E-3942-D895-62F6-33FB96727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06EA-F610-4564-BF6C-7BC7E317FE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0D6E-F8C3-5CB2-0E1D-905208032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5DD0-826D-9AF9-A5FB-A8ED9BE8C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4CD-CDE9-4CFD-883D-2760C3A8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2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68B1F-0A38-EF42-AB1A-A6416BA8E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5571A-7282-644F-C113-64A20D18CF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5A83B-5F8F-D555-2247-B5E228ABEC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3B458-FD22-D960-5F7E-68285BAA4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06EA-F610-4564-BF6C-7BC7E317FE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C97F4-3D0E-E0FC-270E-2B45B5D6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F5F06-F371-C91F-0856-2B8A32DF5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4CD-CDE9-4CFD-883D-2760C3A8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19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0F76D-EDC3-68C8-2F02-888DE081D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B5B60-AFE2-001A-4F61-2E7922901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78DB6-A317-2E92-71A5-9C423A1B11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7405D2-70D9-8BD3-6FFA-0192EC04DC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02C847-E3C7-6E4A-5B2E-1C2BCB429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49C699-503E-969C-628F-B4D30B16C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06EA-F610-4564-BF6C-7BC7E317FE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47F24-9838-FF9E-8350-362812607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85EBAB-6D8A-442A-F3C3-9335A7A8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4CD-CDE9-4CFD-883D-2760C3A8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0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21473-9DF3-6067-F0E6-A40CBE47F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3FD019-E09B-8DFD-EDAF-0EE8E5B56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06EA-F610-4564-BF6C-7BC7E317FE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3EAF-5F3E-9711-6A01-7956DBDB8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6E855A-6A43-CABC-7B5D-FFDE2CCC4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4CD-CDE9-4CFD-883D-2760C3A8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8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F0B84C-AED5-5CCA-B937-358D58918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06EA-F610-4564-BF6C-7BC7E317FE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815AA-63C7-8C12-E783-02C1D550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237D4-DB72-48B4-A5DB-B91C8ECE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4CD-CDE9-4CFD-883D-2760C3A8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52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A36B-3697-2330-76D1-DDE288AC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1D466-E585-67E0-7174-579FD7E15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316EEA-C3B6-62EF-7B92-FEF3B16B75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FE504-78BA-566B-332A-DBC8073D3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06EA-F610-4564-BF6C-7BC7E317FE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C9D43-C3A8-8604-5E16-4BC64E90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FD3C8-446E-C5A6-5474-F57601B79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4CD-CDE9-4CFD-883D-2760C3A8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233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A1E5-B372-56BA-EA12-0B2FD11B8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E42A51-41A0-1871-BC1C-145D2F185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52C2E-6C21-C033-4F69-41D9670B8C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7E885-A4D9-AC39-B294-9496FE4EB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C06EA-F610-4564-BF6C-7BC7E317FE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B4300-CB41-08FA-6D38-A5BE4C248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7CD7-1C2A-4D78-A7AF-93D62EFD2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AF4CD-CDE9-4CFD-883D-2760C3A8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109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04810-B560-CDE7-B3EC-66E2D05FA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6D5BB8-9A24-1153-DFDC-6FBC3CBC2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62709D-86A3-48B0-BE48-0F95A4D2BA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06EA-F610-4564-BF6C-7BC7E317FE90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94A87E-B840-B447-4497-2973AA3F2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7320D-D680-9C94-A368-9DC6312F1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AF4CD-CDE9-4CFD-883D-2760C3A8E1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42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B127CE2-FD50-2608-35EA-AFB0D3E3F23C}"/>
              </a:ext>
            </a:extLst>
          </p:cNvPr>
          <p:cNvSpPr/>
          <p:nvPr/>
        </p:nvSpPr>
        <p:spPr>
          <a:xfrm>
            <a:off x="1433054" y="2111475"/>
            <a:ext cx="1337187" cy="5899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 Query Input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2B58B-5587-F923-E20D-CBEE121CCB6C}"/>
              </a:ext>
            </a:extLst>
          </p:cNvPr>
          <p:cNvSpPr/>
          <p:nvPr/>
        </p:nvSpPr>
        <p:spPr>
          <a:xfrm>
            <a:off x="911943" y="2834147"/>
            <a:ext cx="2379407" cy="589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e.g., "</a:t>
            </a:r>
            <a:r>
              <a:rPr lang="en-US" sz="1400" i="1" dirty="0">
                <a:solidFill>
                  <a:schemeClr val="tx1"/>
                </a:solidFill>
              </a:rPr>
              <a:t>How did Drug X's efficacy change from 2010 to 2023 in treating Disease Y?</a:t>
            </a:r>
            <a:r>
              <a:rPr lang="en-US" sz="140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8792D9-BFDD-7126-1715-8D446BF1AA74}"/>
              </a:ext>
            </a:extLst>
          </p:cNvPr>
          <p:cNvSpPr/>
          <p:nvPr/>
        </p:nvSpPr>
        <p:spPr>
          <a:xfrm>
            <a:off x="4336029" y="744789"/>
            <a:ext cx="1337187" cy="5899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Retrieval</a:t>
            </a:r>
            <a:endParaRPr lang="en-US" sz="1400" b="1" dirty="0">
              <a:solidFill>
                <a:schemeClr val="tx1"/>
              </a:solidFill>
            </a:endParaRP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1416C0-3A15-406C-6831-5230FD922DFF}"/>
              </a:ext>
            </a:extLst>
          </p:cNvPr>
          <p:cNvSpPr/>
          <p:nvPr/>
        </p:nvSpPr>
        <p:spPr>
          <a:xfrm>
            <a:off x="3291350" y="1575616"/>
            <a:ext cx="3426544" cy="58993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 vector store (e.g., FAISS) to find relevant PubMed articles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LLM (e.g., </a:t>
            </a:r>
            <a:r>
              <a:rPr lang="en-US" sz="1400" dirty="0" err="1">
                <a:solidFill>
                  <a:schemeClr val="tx1"/>
                </a:solidFill>
              </a:rPr>
              <a:t>OpenBioGPT</a:t>
            </a:r>
            <a:r>
              <a:rPr lang="en-US" sz="1400" dirty="0">
                <a:solidFill>
                  <a:schemeClr val="tx1"/>
                </a:solidFill>
              </a:rPr>
              <a:t>) generates contextually relevant passages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E56CA8-6DA5-DC33-5897-C11419FF8865}"/>
              </a:ext>
            </a:extLst>
          </p:cNvPr>
          <p:cNvSpPr/>
          <p:nvPr/>
        </p:nvSpPr>
        <p:spPr>
          <a:xfrm>
            <a:off x="8224683" y="1194619"/>
            <a:ext cx="1764891" cy="5899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Deep NLP Processing (Transformer-Based)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35BCAB2-BA9D-8B89-0719-7A3FAB8474FA}"/>
              </a:ext>
            </a:extLst>
          </p:cNvPr>
          <p:cNvSpPr/>
          <p:nvPr/>
        </p:nvSpPr>
        <p:spPr>
          <a:xfrm>
            <a:off x="7393856" y="1914833"/>
            <a:ext cx="3426544" cy="1182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 </a:t>
            </a:r>
            <a:r>
              <a:rPr lang="en-US" sz="1400" dirty="0" err="1">
                <a:solidFill>
                  <a:schemeClr val="tx1"/>
                </a:solidFill>
              </a:rPr>
              <a:t>BioBERT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PubMedBERT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SciBERT</a:t>
            </a:r>
            <a:endParaRPr lang="en-US" sz="1400" dirty="0">
              <a:solidFill>
                <a:schemeClr val="tx1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Extract (subject, relation, object) tuples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Extract timestamps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Detect certainty levels (modal verbs, hedging phrases)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ECC79-1702-8895-0717-4950EB419EAA}"/>
              </a:ext>
            </a:extLst>
          </p:cNvPr>
          <p:cNvSpPr/>
          <p:nvPr/>
        </p:nvSpPr>
        <p:spPr>
          <a:xfrm>
            <a:off x="8858863" y="4016478"/>
            <a:ext cx="1764891" cy="5899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Contradiction Detection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A331B5-3D90-2AB8-AE69-1045A81DADF2}"/>
              </a:ext>
            </a:extLst>
          </p:cNvPr>
          <p:cNvSpPr/>
          <p:nvPr/>
        </p:nvSpPr>
        <p:spPr>
          <a:xfrm>
            <a:off x="8028036" y="4736692"/>
            <a:ext cx="3426544" cy="916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 Natural Language Inference (NLI) or contradiction-aware LLMs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Identify conflicting claims (</a:t>
            </a:r>
            <a:r>
              <a:rPr lang="en-US" sz="1400" i="1" dirty="0">
                <a:solidFill>
                  <a:schemeClr val="tx1"/>
                </a:solidFill>
              </a:rPr>
              <a:t>"X increases Y" vs. "X has no effect"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B78722-6CE3-E776-E1F8-4AA9010E545E}"/>
              </a:ext>
            </a:extLst>
          </p:cNvPr>
          <p:cNvSpPr/>
          <p:nvPr/>
        </p:nvSpPr>
        <p:spPr>
          <a:xfrm>
            <a:off x="4994792" y="4151673"/>
            <a:ext cx="1995943" cy="7005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Temporal-Uncertainty Knowledge Graph Construction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C62F2C-D606-DBB2-0BF6-B069D3693550}"/>
              </a:ext>
            </a:extLst>
          </p:cNvPr>
          <p:cNvSpPr/>
          <p:nvPr/>
        </p:nvSpPr>
        <p:spPr>
          <a:xfrm>
            <a:off x="4279491" y="4992332"/>
            <a:ext cx="3426544" cy="916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Represent triples with: Time dimension, Confidence score, Contradiction tags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 t-KGE, </a:t>
            </a:r>
            <a:r>
              <a:rPr lang="en-US" sz="1400" dirty="0" err="1">
                <a:solidFill>
                  <a:schemeClr val="tx1"/>
                </a:solidFill>
              </a:rPr>
              <a:t>ChronoKG</a:t>
            </a:r>
            <a:r>
              <a:rPr lang="en-US" sz="1400" dirty="0">
                <a:solidFill>
                  <a:schemeClr val="tx1"/>
                </a:solidFill>
              </a:rPr>
              <a:t>, or </a:t>
            </a:r>
            <a:r>
              <a:rPr lang="en-US" sz="1400" dirty="0" err="1">
                <a:solidFill>
                  <a:schemeClr val="tx1"/>
                </a:solidFill>
              </a:rPr>
              <a:t>BoxE</a:t>
            </a:r>
            <a:r>
              <a:rPr lang="en-US" sz="1400" dirty="0">
                <a:solidFill>
                  <a:schemeClr val="tx1"/>
                </a:solidFill>
              </a:rPr>
              <a:t> embeddings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27E90C-CEDE-D8B1-8AE8-79E106681E20}"/>
              </a:ext>
            </a:extLst>
          </p:cNvPr>
          <p:cNvSpPr/>
          <p:nvPr/>
        </p:nvSpPr>
        <p:spPr>
          <a:xfrm>
            <a:off x="1568246" y="4085301"/>
            <a:ext cx="1337187" cy="5899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User facing Output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FF42C37-B346-07BF-90C7-DFEF451E8851}"/>
              </a:ext>
            </a:extLst>
          </p:cNvPr>
          <p:cNvSpPr/>
          <p:nvPr/>
        </p:nvSpPr>
        <p:spPr>
          <a:xfrm>
            <a:off x="518658" y="4823955"/>
            <a:ext cx="3426544" cy="9168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Return structured output: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Summary timeline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Graph data (textual or tabular)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Visualizations (future work, not in scope) </a:t>
            </a:r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6E76A4E9-7EB2-F1E1-278F-B4D9C2A095F0}"/>
              </a:ext>
            </a:extLst>
          </p:cNvPr>
          <p:cNvCxnSpPr/>
          <p:nvPr/>
        </p:nvCxnSpPr>
        <p:spPr>
          <a:xfrm flipV="1">
            <a:off x="2231923" y="1052052"/>
            <a:ext cx="1868129" cy="862781"/>
          </a:xfrm>
          <a:prstGeom prst="curvedConnector3">
            <a:avLst>
              <a:gd name="adj1" fmla="val 41053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7C0C6916-52C1-E451-AD4B-4C0676E6863D}"/>
              </a:ext>
            </a:extLst>
          </p:cNvPr>
          <p:cNvCxnSpPr>
            <a:cxnSpLocks/>
          </p:cNvCxnSpPr>
          <p:nvPr/>
        </p:nvCxnSpPr>
        <p:spPr>
          <a:xfrm>
            <a:off x="5909193" y="1023780"/>
            <a:ext cx="2118843" cy="459662"/>
          </a:xfrm>
          <a:prstGeom prst="curvedConnector3">
            <a:avLst>
              <a:gd name="adj1" fmla="val 43504"/>
            </a:avLst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6A1857B6-FFE3-8C97-D4D8-529683B3A13A}"/>
              </a:ext>
            </a:extLst>
          </p:cNvPr>
          <p:cNvCxnSpPr>
            <a:cxnSpLocks/>
          </p:cNvCxnSpPr>
          <p:nvPr/>
        </p:nvCxnSpPr>
        <p:spPr>
          <a:xfrm rot="16200000" flipH="1">
            <a:off x="9196961" y="3410450"/>
            <a:ext cx="822225" cy="259555"/>
          </a:xfrm>
          <a:prstGeom prst="curved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Curved 31">
            <a:extLst>
              <a:ext uri="{FF2B5EF4-FFF2-40B4-BE49-F238E27FC236}">
                <a16:creationId xmlns:a16="http://schemas.microsoft.com/office/drawing/2014/main" id="{404DE612-3BFE-6201-9200-C240A1305CD6}"/>
              </a:ext>
            </a:extLst>
          </p:cNvPr>
          <p:cNvCxnSpPr>
            <a:cxnSpLocks/>
          </p:cNvCxnSpPr>
          <p:nvPr/>
        </p:nvCxnSpPr>
        <p:spPr>
          <a:xfrm rot="10800000" flipV="1">
            <a:off x="7211966" y="4291316"/>
            <a:ext cx="1391263" cy="275918"/>
          </a:xfrm>
          <a:prstGeom prst="curved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8C1787A6-948B-CFE2-87C6-DDA3DDCFBB0F}"/>
              </a:ext>
            </a:extLst>
          </p:cNvPr>
          <p:cNvCxnSpPr/>
          <p:nvPr/>
        </p:nvCxnSpPr>
        <p:spPr>
          <a:xfrm rot="10800000">
            <a:off x="3227435" y="4310223"/>
            <a:ext cx="1546127" cy="301112"/>
          </a:xfrm>
          <a:prstGeom prst="curvedConnector3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B798782B-8C09-BD77-99CD-B8FD54395A66}"/>
              </a:ext>
            </a:extLst>
          </p:cNvPr>
          <p:cNvSpPr/>
          <p:nvPr/>
        </p:nvSpPr>
        <p:spPr>
          <a:xfrm>
            <a:off x="1081548" y="1671484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1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019A57A-5DED-245B-0114-0B7283F5184F}"/>
              </a:ext>
            </a:extLst>
          </p:cNvPr>
          <p:cNvSpPr/>
          <p:nvPr/>
        </p:nvSpPr>
        <p:spPr>
          <a:xfrm>
            <a:off x="8279228" y="744789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3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00EB20E-A675-B943-BC27-EE2E314DA7A2}"/>
              </a:ext>
            </a:extLst>
          </p:cNvPr>
          <p:cNvSpPr/>
          <p:nvPr/>
        </p:nvSpPr>
        <p:spPr>
          <a:xfrm>
            <a:off x="8858863" y="3627339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97AEF89-52B8-BFD7-02DA-0BB0456AD210}"/>
              </a:ext>
            </a:extLst>
          </p:cNvPr>
          <p:cNvSpPr/>
          <p:nvPr/>
        </p:nvSpPr>
        <p:spPr>
          <a:xfrm>
            <a:off x="5747193" y="3799175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5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E27EF7A-0B5A-0F0E-1C1E-F1911D7C2E91}"/>
              </a:ext>
            </a:extLst>
          </p:cNvPr>
          <p:cNvSpPr/>
          <p:nvPr/>
        </p:nvSpPr>
        <p:spPr>
          <a:xfrm>
            <a:off x="1180107" y="4116029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6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42AFDE0F-020A-2EC1-2B89-CA437E17EC56}"/>
              </a:ext>
            </a:extLst>
          </p:cNvPr>
          <p:cNvSpPr/>
          <p:nvPr/>
        </p:nvSpPr>
        <p:spPr>
          <a:xfrm>
            <a:off x="4336029" y="370170"/>
            <a:ext cx="324000" cy="324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302A180-5A9F-E84E-F5A9-9A2ECBD07E4E}"/>
              </a:ext>
            </a:extLst>
          </p:cNvPr>
          <p:cNvSpPr/>
          <p:nvPr/>
        </p:nvSpPr>
        <p:spPr>
          <a:xfrm>
            <a:off x="6368848" y="746016"/>
            <a:ext cx="1337188" cy="459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00B050"/>
                </a:solidFill>
              </a:rPr>
              <a:t>Papers and relevant passages selected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2042B80-5D04-A573-0DF4-47B5961F7253}"/>
              </a:ext>
            </a:extLst>
          </p:cNvPr>
          <p:cNvSpPr/>
          <p:nvPr/>
        </p:nvSpPr>
        <p:spPr>
          <a:xfrm>
            <a:off x="9478296" y="3194251"/>
            <a:ext cx="1874048" cy="459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00B050"/>
                </a:solidFill>
              </a:rPr>
              <a:t>Claims extracted with Timestamps + Certainty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4CD5E00-C864-1CE2-AE45-2EBECD0A505A}"/>
              </a:ext>
            </a:extLst>
          </p:cNvPr>
          <p:cNvSpPr/>
          <p:nvPr/>
        </p:nvSpPr>
        <p:spPr>
          <a:xfrm>
            <a:off x="7391283" y="3783721"/>
            <a:ext cx="1025237" cy="4596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i="1" dirty="0">
                <a:solidFill>
                  <a:srgbClr val="00B050"/>
                </a:solidFill>
              </a:rPr>
              <a:t>Contradiction-Labeled Claims Added</a:t>
            </a:r>
          </a:p>
        </p:txBody>
      </p:sp>
    </p:spTree>
    <p:extLst>
      <p:ext uri="{BB962C8B-B14F-4D97-AF65-F5344CB8AC3E}">
        <p14:creationId xmlns:p14="http://schemas.microsoft.com/office/powerpoint/2010/main" val="1994568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BC5066A-B42B-5E8D-8CA6-516A23C6BEC2}"/>
              </a:ext>
            </a:extLst>
          </p:cNvPr>
          <p:cNvSpPr/>
          <p:nvPr/>
        </p:nvSpPr>
        <p:spPr>
          <a:xfrm>
            <a:off x="2762864" y="1189704"/>
            <a:ext cx="1260000" cy="1260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Paper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5DF632-BD7A-00FC-522E-5795F2307177}"/>
              </a:ext>
            </a:extLst>
          </p:cNvPr>
          <p:cNvSpPr/>
          <p:nvPr/>
        </p:nvSpPr>
        <p:spPr>
          <a:xfrm>
            <a:off x="7379109" y="559704"/>
            <a:ext cx="1260000" cy="1260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Paper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11984C-2E80-81FC-59AD-19E9D97EC9E2}"/>
              </a:ext>
            </a:extLst>
          </p:cNvPr>
          <p:cNvSpPr/>
          <p:nvPr/>
        </p:nvSpPr>
        <p:spPr>
          <a:xfrm>
            <a:off x="6223819" y="3986246"/>
            <a:ext cx="1260000" cy="12600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Paper 3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5F12CB-035F-1C6A-AED5-3C46102820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9979827"/>
              </p:ext>
            </p:extLst>
          </p:nvPr>
        </p:nvGraphicFramePr>
        <p:xfrm>
          <a:off x="1789754" y="2639962"/>
          <a:ext cx="32062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740">
                  <a:extLst>
                    <a:ext uri="{9D8B030D-6E8A-4147-A177-3AD203B41FA5}">
                      <a16:colId xmlns:a16="http://schemas.microsoft.com/office/drawing/2014/main" val="1930603548"/>
                    </a:ext>
                  </a:extLst>
                </a:gridCol>
                <a:gridCol w="1068740">
                  <a:extLst>
                    <a:ext uri="{9D8B030D-6E8A-4147-A177-3AD203B41FA5}">
                      <a16:colId xmlns:a16="http://schemas.microsoft.com/office/drawing/2014/main" val="1879567338"/>
                    </a:ext>
                  </a:extLst>
                </a:gridCol>
                <a:gridCol w="1068740">
                  <a:extLst>
                    <a:ext uri="{9D8B030D-6E8A-4147-A177-3AD203B41FA5}">
                      <a16:colId xmlns:a16="http://schemas.microsoft.com/office/drawing/2014/main" val="60494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Paper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8228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A671DF2-8939-D528-8ACD-D732FB14F1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195843"/>
              </p:ext>
            </p:extLst>
          </p:nvPr>
        </p:nvGraphicFramePr>
        <p:xfrm>
          <a:off x="6405999" y="2078864"/>
          <a:ext cx="32062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740">
                  <a:extLst>
                    <a:ext uri="{9D8B030D-6E8A-4147-A177-3AD203B41FA5}">
                      <a16:colId xmlns:a16="http://schemas.microsoft.com/office/drawing/2014/main" val="1930603548"/>
                    </a:ext>
                  </a:extLst>
                </a:gridCol>
                <a:gridCol w="892512">
                  <a:extLst>
                    <a:ext uri="{9D8B030D-6E8A-4147-A177-3AD203B41FA5}">
                      <a16:colId xmlns:a16="http://schemas.microsoft.com/office/drawing/2014/main" val="1879567338"/>
                    </a:ext>
                  </a:extLst>
                </a:gridCol>
                <a:gridCol w="1244968">
                  <a:extLst>
                    <a:ext uri="{9D8B030D-6E8A-4147-A177-3AD203B41FA5}">
                      <a16:colId xmlns:a16="http://schemas.microsoft.com/office/drawing/2014/main" val="60494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Paper 1, 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8228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44273BB-B210-72AC-0F0A-26709D5A5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755242"/>
              </p:ext>
            </p:extLst>
          </p:nvPr>
        </p:nvGraphicFramePr>
        <p:xfrm>
          <a:off x="5250709" y="5437239"/>
          <a:ext cx="32062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740">
                  <a:extLst>
                    <a:ext uri="{9D8B030D-6E8A-4147-A177-3AD203B41FA5}">
                      <a16:colId xmlns:a16="http://schemas.microsoft.com/office/drawing/2014/main" val="1930603548"/>
                    </a:ext>
                  </a:extLst>
                </a:gridCol>
                <a:gridCol w="1068740">
                  <a:extLst>
                    <a:ext uri="{9D8B030D-6E8A-4147-A177-3AD203B41FA5}">
                      <a16:colId xmlns:a16="http://schemas.microsoft.com/office/drawing/2014/main" val="1879567338"/>
                    </a:ext>
                  </a:extLst>
                </a:gridCol>
                <a:gridCol w="1068740">
                  <a:extLst>
                    <a:ext uri="{9D8B030D-6E8A-4147-A177-3AD203B41FA5}">
                      <a16:colId xmlns:a16="http://schemas.microsoft.com/office/drawing/2014/main" val="60494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Paper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8228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C52856-6CF6-8139-AD36-DFE89A9FA471}"/>
              </a:ext>
            </a:extLst>
          </p:cNvPr>
          <p:cNvCxnSpPr>
            <a:stCxn id="4" idx="6"/>
            <a:endCxn id="5" idx="2"/>
          </p:cNvCxnSpPr>
          <p:nvPr/>
        </p:nvCxnSpPr>
        <p:spPr>
          <a:xfrm flipV="1">
            <a:off x="4022864" y="1189704"/>
            <a:ext cx="3356245" cy="63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B1771C5-1D87-EE41-6901-1C8509644F4C}"/>
              </a:ext>
            </a:extLst>
          </p:cNvPr>
          <p:cNvSpPr txBox="1"/>
          <p:nvPr/>
        </p:nvSpPr>
        <p:spPr>
          <a:xfrm>
            <a:off x="4859109" y="1118629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cited by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89B9F6-E13F-8274-9BD6-CFDC2D7C531B}"/>
              </a:ext>
            </a:extLst>
          </p:cNvPr>
          <p:cNvSpPr txBox="1"/>
          <p:nvPr/>
        </p:nvSpPr>
        <p:spPr>
          <a:xfrm>
            <a:off x="7064109" y="3086031"/>
            <a:ext cx="12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cited by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09304A9-16C9-8984-AD30-A74156AE59E6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6853819" y="1819704"/>
            <a:ext cx="1155290" cy="2166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11D4E8B-8655-F9B2-966D-512131B03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247387"/>
              </p:ext>
            </p:extLst>
          </p:nvPr>
        </p:nvGraphicFramePr>
        <p:xfrm>
          <a:off x="319832" y="6027174"/>
          <a:ext cx="395720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7188">
                  <a:extLst>
                    <a:ext uri="{9D8B030D-6E8A-4147-A177-3AD203B41FA5}">
                      <a16:colId xmlns:a16="http://schemas.microsoft.com/office/drawing/2014/main" val="1930603548"/>
                    </a:ext>
                  </a:extLst>
                </a:gridCol>
                <a:gridCol w="1386348">
                  <a:extLst>
                    <a:ext uri="{9D8B030D-6E8A-4147-A177-3AD203B41FA5}">
                      <a16:colId xmlns:a16="http://schemas.microsoft.com/office/drawing/2014/main" val="1879567338"/>
                    </a:ext>
                  </a:extLst>
                </a:gridCol>
                <a:gridCol w="1543665">
                  <a:extLst>
                    <a:ext uri="{9D8B030D-6E8A-4147-A177-3AD203B41FA5}">
                      <a16:colId xmlns:a16="http://schemas.microsoft.com/office/drawing/2014/main" val="6049484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Year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Confidence / Certainty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Contradiction Tag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822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9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216</Words>
  <Application>Microsoft Office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Suvinava Basak</dc:creator>
  <cp:lastModifiedBy>Suvinava Basak</cp:lastModifiedBy>
  <cp:revision>5</cp:revision>
  <dcterms:created xsi:type="dcterms:W3CDTF">2025-04-18T11:17:39Z</dcterms:created>
  <dcterms:modified xsi:type="dcterms:W3CDTF">2025-04-30T11:55:04Z</dcterms:modified>
</cp:coreProperties>
</file>