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8"/>
  </p:notesMasterIdLst>
  <p:sldIdLst>
    <p:sldId id="275" r:id="rId3"/>
    <p:sldId id="283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256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307" r:id="rId25"/>
    <p:sldId id="298" r:id="rId26"/>
    <p:sldId id="299" r:id="rId27"/>
    <p:sldId id="300" r:id="rId28"/>
    <p:sldId id="293" r:id="rId29"/>
    <p:sldId id="294" r:id="rId30"/>
    <p:sldId id="295" r:id="rId31"/>
    <p:sldId id="296" r:id="rId32"/>
    <p:sldId id="297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21" r:id="rId42"/>
    <p:sldId id="322" r:id="rId43"/>
    <p:sldId id="323" r:id="rId44"/>
    <p:sldId id="324" r:id="rId45"/>
    <p:sldId id="310" r:id="rId46"/>
    <p:sldId id="311" r:id="rId47"/>
    <p:sldId id="312" r:id="rId48"/>
    <p:sldId id="313" r:id="rId49"/>
    <p:sldId id="315" r:id="rId50"/>
    <p:sldId id="316" r:id="rId51"/>
    <p:sldId id="317" r:id="rId52"/>
    <p:sldId id="318" r:id="rId53"/>
    <p:sldId id="320" r:id="rId54"/>
    <p:sldId id="319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52" r:id="rId71"/>
    <p:sldId id="353" r:id="rId72"/>
    <p:sldId id="354" r:id="rId73"/>
    <p:sldId id="355" r:id="rId74"/>
    <p:sldId id="356" r:id="rId75"/>
    <p:sldId id="357" r:id="rId76"/>
    <p:sldId id="358" r:id="rId7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Times New Roman" panose="0202070306050509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47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54">
          <p15:clr>
            <a:srgbClr val="A4A3A4"/>
          </p15:clr>
        </p15:guide>
        <p15:guide id="7" orient="horz" pos="940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EB0303"/>
    <a:srgbClr val="C939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0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200" y="344"/>
      </p:cViewPr>
      <p:guideLst>
        <p:guide orient="horz" pos="713"/>
        <p:guide pos="2880"/>
        <p:guide orient="horz" pos="1620"/>
        <p:guide pos="647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‹#›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2019/8/9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7020304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7020304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7020304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7020304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7020304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Calibri" panose="020F07020304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Calibri" panose="020F07020304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Calibri" panose="020F07020304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702030404030204" pitchFamily="34" charset="0"/>
        <a:ea typeface="宋体" panose="02010600030101010101" pitchFamily="2" charset="-122"/>
        <a:cs typeface="Calibri" panose="020F07020304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3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22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23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25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26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27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42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43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4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5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6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15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18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19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20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  <a:cs typeface="Calibri" panose="020F0702030404030204" pitchFamily="34" charset="0"/>
              </a:rPr>
              <a:t>21</a:t>
            </a:fld>
            <a:endParaRPr lang="zh-CN" altLang="en-US" sz="1200">
              <a:latin typeface="Calibri" panose="020F0702030404030204" pitchFamily="34" charset="0"/>
              <a:ea typeface="宋体" panose="02010600030101010101" pitchFamily="2" charset="-122"/>
              <a:cs typeface="Calibri" panose="020F07020304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7020304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702030404030204" pitchFamily="34" charset="0"/>
              </a:rPr>
              <a:t>单击此处编辑母版文本样式</a:t>
            </a:r>
            <a:endParaRPr lang="en-US" altLang="zh-CN">
              <a:sym typeface="Calibri" panose="020F0702030404030204" pitchFamily="34" charset="0"/>
            </a:endParaRPr>
          </a:p>
          <a:p>
            <a:pPr lvl="1"/>
            <a:r>
              <a:rPr lang="zh-CN" altLang="en-US">
                <a:sym typeface="Calibri" panose="020F0702030404030204" pitchFamily="34" charset="0"/>
              </a:rPr>
              <a:t>第二级</a:t>
            </a:r>
            <a:endParaRPr lang="en-US" altLang="zh-CN">
              <a:sym typeface="Calibri" panose="020F0702030404030204" pitchFamily="34" charset="0"/>
            </a:endParaRPr>
          </a:p>
          <a:p>
            <a:pPr lvl="2"/>
            <a:r>
              <a:rPr lang="zh-CN" altLang="en-US">
                <a:sym typeface="Calibri" panose="020F0702030404030204" pitchFamily="34" charset="0"/>
              </a:rPr>
              <a:t>第三级</a:t>
            </a:r>
            <a:endParaRPr lang="en-US" altLang="zh-CN">
              <a:sym typeface="Calibri" panose="020F0702030404030204" pitchFamily="34" charset="0"/>
            </a:endParaRPr>
          </a:p>
          <a:p>
            <a:pPr lvl="3"/>
            <a:r>
              <a:rPr lang="zh-CN" altLang="en-US">
                <a:sym typeface="Calibri" panose="020F0702030404030204" pitchFamily="34" charset="0"/>
              </a:rPr>
              <a:t>第四级</a:t>
            </a:r>
            <a:endParaRPr lang="en-US" altLang="zh-CN">
              <a:sym typeface="Calibri" panose="020F0702030404030204" pitchFamily="34" charset="0"/>
            </a:endParaRPr>
          </a:p>
          <a:p>
            <a:pPr lvl="4"/>
            <a:r>
              <a:rPr lang="zh-CN" altLang="en-US">
                <a:sym typeface="Calibri" panose="020F07020304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混合开发京东商城系统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项目演示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3" name="矩形"/>
          <p:cNvSpPr/>
          <p:nvPr/>
        </p:nvSpPr>
        <p:spPr>
          <a:xfrm>
            <a:off x="59606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可直接扫码下载，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因课程项目无法上架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项目可在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、浏览器中运行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96063" y="3650444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网页可直接访问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http://imooc.hybrid.lgdsunday.club/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适应人群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3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想要在工作中更上一层楼的人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02659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想要通过社招或者校招来找到一份好工作的人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26593" y="3650444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想要学习前端开发或者需要进行毕业设计的同学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学习基础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26593" y="3219822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的基础语法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026593" y="1739592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基础知识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课程收获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混合开发的核心原理和跨语言通讯机制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102659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前端开发技术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1026593" y="3650444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前端项目的服务器部署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准备开始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19" y="893500"/>
            <a:ext cx="3723878" cy="3723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054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Hybrid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App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，混合了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Native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（原生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）技术和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技术进行开发的移动应用</a:t>
            </a:r>
            <a:endParaRPr lang="zh-CN" altLang="en-US" sz="2000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50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什么是混合开发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流行的混合开发方案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weex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WebView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JSBridge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3650444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小程序方案（微信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支付宝小程序）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WebView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1026593" y="3219822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新的技术层出不穷，与其到处摸一把，不如抓其原理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1739592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决定上层建筑的永远是底层基础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054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在原生（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Native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）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APP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中，使用 </a:t>
            </a:r>
            <a:r>
              <a:rPr lang="en-US" altLang="zh-CN" sz="2000" u="none" strike="noStrike" kern="1200" cap="none" spc="0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WebView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作为容器，来承载一个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页面。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17549" y="577890"/>
            <a:ext cx="33089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Hybrid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7917207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原生（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Native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）和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端的双向通讯层（跨语言解决方案）</a:t>
            </a:r>
            <a:r>
              <a:rPr lang="en-US" altLang="zh-CN" sz="2000" u="none" strike="noStrike" kern="1200" cap="none" spc="0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JSBridge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17550" y="577890"/>
            <a:ext cx="33089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Hybrid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思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35685"/>
            <a:ext cx="4077335" cy="4077335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3133163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什么是混合开发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80798" y="177966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定义：一座用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JavaScript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搭建起来的桥，一端是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，一端是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Native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36498" y="577890"/>
            <a:ext cx="18710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JSBridge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80798" y="3065934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目的：让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可以调用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代码，让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可以调用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的原生代码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15816" y="195486"/>
            <a:ext cx="2880320" cy="468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87824" y="699542"/>
            <a:ext cx="2736304" cy="39964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01978" y="262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手机设备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4729" y="762258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059832" y="1136236"/>
            <a:ext cx="2592288" cy="34517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24171" y="1198952"/>
            <a:ext cx="10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</a:rPr>
              <a:t>WebView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8" y="1851670"/>
            <a:ext cx="2232248" cy="25202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24171" y="2819132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网页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5004048" y="1568284"/>
            <a:ext cx="0" cy="571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2" idx="2"/>
            <a:endCxn id="15" idx="0"/>
          </p:cNvCxnSpPr>
          <p:nvPr/>
        </p:nvCxnSpPr>
        <p:spPr>
          <a:xfrm flipH="1">
            <a:off x="4264383" y="1568284"/>
            <a:ext cx="1154" cy="1250848"/>
          </a:xfrm>
          <a:prstGeom prst="straightConnector1">
            <a:avLst/>
          </a:prstGeom>
          <a:ln w="1016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6588224" y="1131590"/>
            <a:ext cx="504056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08059" y="2031035"/>
            <a:ext cx="9666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JSBridge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Android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代码以了解为主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65883" y="577890"/>
            <a:ext cx="38122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端进行代码实现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32837" y="577890"/>
            <a:ext cx="407836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ybrid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合作流程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通过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WebView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构建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JSBridge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2659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原生端完成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WebView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布局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1026593" y="3650444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提供调用文档给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端根据调用文档完成互调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233081" y="577890"/>
            <a:ext cx="467788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Studio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配置流程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环境变量配置（只针对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用户）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安装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26593" y="3650444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studio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下载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578170"/>
            <a:ext cx="813323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在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path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变量内容的尾部增加：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%JAVA_HOME%\bin;%JAVA_HOME%\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jre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\bin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4" y="1492250"/>
            <a:ext cx="820891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新建系统环境变量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JAVA_HOME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，变量值为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安装路径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272" y="3817977"/>
            <a:ext cx="8116215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新建系统环境变量 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CLASSPATH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，变量值为：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.;%JAVA_HOME%\lib;%JAVA_HOME%\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lib\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tools.jar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325511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环境变量配置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253909" y="577890"/>
            <a:ext cx="46362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studio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下载地址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官方地址：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https://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developer.android.com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/studio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国内地址：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www.android-studio.org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index.php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IOS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代码以了解为主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17930" y="577890"/>
            <a:ext cx="29081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端进行代码实现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80451" y="577890"/>
            <a:ext cx="27831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的代码运行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必须使用 </a:t>
            </a:r>
            <a:r>
              <a:rPr lang="en-US" altLang="zh-CN" sz="2000" u="none" strike="noStrike" kern="1200" cap="none" spc="0" baseline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macos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系统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Xcode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编译器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1018816" y="577890"/>
            <a:ext cx="71064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的双向通讯对比</a:t>
            </a:r>
            <a:r>
              <a:rPr lang="zh-CN" altLang="en-US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相同点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1560" y="177966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都是通过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WebView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来完成网页的加载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1560" y="2715766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都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是通过向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Window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注入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对象的方式来提供可被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端调用的方法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611559" y="4113534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都可以直接调用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端挂载到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window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对象下的方法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255905" y="2509838"/>
            <a:ext cx="841819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Android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、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IOS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、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这三种开发工作本身做的是一个什么事情？</a:t>
            </a:r>
            <a:endParaRPr lang="zh-CN" altLang="en-US" sz="2000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4849" y="577890"/>
            <a:ext cx="2854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先思考一个问题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957902" y="577890"/>
            <a:ext cx="722826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的双向通讯对比</a:t>
            </a:r>
            <a:r>
              <a:rPr lang="zh-CN" altLang="en-US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不同点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9552" y="177966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注入对象不同：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Android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可提供注入对象名。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IOS</a:t>
            </a:r>
            <a:r>
              <a:rPr lang="zh-CN" altLang="en-US" sz="2000" u="none" strike="noStrike" kern="1200" cap="none" spc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固定为 </a:t>
            </a:r>
            <a:r>
              <a:rPr lang="en-US" altLang="zh-CN" sz="2000" u="none" strike="noStrike" kern="1200" cap="none" spc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webkit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9552" y="2787774"/>
            <a:ext cx="7917207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调用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方式不同：面向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可直接获取注入对象，调用方法。面向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为相对固定写法（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window.webkit.messageHandlers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postMessage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入参对象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957902" y="577890"/>
            <a:ext cx="722826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的双向通讯对比</a:t>
            </a:r>
            <a:r>
              <a:rPr lang="zh-CN" altLang="en-US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不同点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7544" y="177966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传递数据格式不同：面向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只能接受 基本数据 类型数据。面向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可以接受任意类型数据。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467544" y="3109593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返回值不同：面向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可以直接接收返回值。面向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没有办法直接获取返回值。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517891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基础知识点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预处理器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1649028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布局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26593" y="3650444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Webpack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模块打包器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644009" y="1649028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/cli3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脚手架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649336" y="577890"/>
            <a:ext cx="18453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布局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2649736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display: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webkit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-flex;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目的：为盒状模型提供灵活性</a:t>
            </a:r>
          </a:p>
        </p:txBody>
      </p:sp>
      <p:sp>
        <p:nvSpPr>
          <p:cNvPr id="6" name="矩形"/>
          <p:cNvSpPr/>
          <p:nvPr/>
        </p:nvSpPr>
        <p:spPr>
          <a:xfrm>
            <a:off x="1026593" y="3650444"/>
            <a:ext cx="764986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布局的元素，称为容器。它的所有子元素自动成为容器成员，称为为项目。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649337" y="577890"/>
            <a:ext cx="18453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容器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19672" y="1275606"/>
            <a:ext cx="5760640" cy="34563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835696" y="1851670"/>
            <a:ext cx="5400600" cy="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59990" y="1419622"/>
            <a:ext cx="20240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主轴（</a:t>
            </a:r>
            <a:r>
              <a:rPr kumimoji="1" lang="en-US" altLang="zh-CN" dirty="0">
                <a:solidFill>
                  <a:schemeClr val="bg1"/>
                </a:solidFill>
              </a:rPr>
              <a:t>main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axis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35696" y="2065953"/>
            <a:ext cx="1440160" cy="1573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21142" y="2667858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Flex</a:t>
            </a:r>
            <a:r>
              <a:rPr kumimoji="1" lang="zh-CN" altLang="en-US" dirty="0" smtClean="0">
                <a:solidFill>
                  <a:schemeClr val="bg1"/>
                </a:solidFill>
              </a:rPr>
              <a:t> 项目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6105" y="2065953"/>
            <a:ext cx="1440160" cy="1573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31551" y="2667858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Flex</a:t>
            </a:r>
            <a:r>
              <a:rPr kumimoji="1" lang="zh-CN" altLang="en-US" dirty="0" smtClean="0">
                <a:solidFill>
                  <a:schemeClr val="bg1"/>
                </a:solidFill>
              </a:rPr>
              <a:t> 项目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71711" y="2065953"/>
            <a:ext cx="1440160" cy="1573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79442" y="2667858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Flex</a:t>
            </a:r>
            <a:r>
              <a:rPr kumimoji="1" lang="zh-CN" altLang="en-US" dirty="0" smtClean="0">
                <a:solidFill>
                  <a:schemeClr val="bg1"/>
                </a:solidFill>
              </a:rPr>
              <a:t> 项目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6084168" y="1419622"/>
            <a:ext cx="0" cy="316835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940152" y="2715766"/>
            <a:ext cx="1554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交叉轴</a:t>
            </a:r>
            <a:r>
              <a:rPr kumimoji="1" lang="en-US" altLang="zh-CN" dirty="0" smtClean="0">
                <a:solidFill>
                  <a:schemeClr val="bg1"/>
                </a:solidFill>
              </a:rPr>
              <a:t/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r>
              <a:rPr kumimoji="1" lang="zh-CN" altLang="en-US" dirty="0" smtClean="0">
                <a:solidFill>
                  <a:schemeClr val="bg1"/>
                </a:solidFill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</a:rPr>
              <a:t>cross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axis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70845" y="577890"/>
            <a:ext cx="28023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lex-direction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827584" y="1275606"/>
            <a:ext cx="2736304" cy="1584176"/>
            <a:chOff x="827584" y="1275606"/>
            <a:chExt cx="2736304" cy="1584176"/>
          </a:xfrm>
        </p:grpSpPr>
        <p:sp>
          <p:nvSpPr>
            <p:cNvPr id="4" name="圆角矩形 3"/>
            <p:cNvSpPr/>
            <p:nvPr/>
          </p:nvSpPr>
          <p:spPr>
            <a:xfrm>
              <a:off x="827584" y="1275606"/>
              <a:ext cx="2736304" cy="1584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73562" y="1337497"/>
              <a:ext cx="644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row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71600" y="1923678"/>
              <a:ext cx="792088" cy="7827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799691" y="1923678"/>
              <a:ext cx="792088" cy="7827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27782" y="1923678"/>
              <a:ext cx="792088" cy="7827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/>
            <p:cNvCxnSpPr/>
            <p:nvPr/>
          </p:nvCxnSpPr>
          <p:spPr>
            <a:xfrm>
              <a:off x="1043608" y="1779662"/>
              <a:ext cx="2376262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140801" y="2135056"/>
              <a:ext cx="45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68892" y="2135056"/>
              <a:ext cx="45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96983" y="2130410"/>
              <a:ext cx="45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6" name="组 75"/>
          <p:cNvGrpSpPr/>
          <p:nvPr/>
        </p:nvGrpSpPr>
        <p:grpSpPr>
          <a:xfrm>
            <a:off x="5364088" y="1275606"/>
            <a:ext cx="2736304" cy="1584176"/>
            <a:chOff x="5364088" y="1275606"/>
            <a:chExt cx="2736304" cy="1584176"/>
          </a:xfrm>
        </p:grpSpPr>
        <p:sp>
          <p:nvSpPr>
            <p:cNvPr id="30" name="圆角矩形 29"/>
            <p:cNvSpPr/>
            <p:nvPr/>
          </p:nvSpPr>
          <p:spPr>
            <a:xfrm>
              <a:off x="5364088" y="1275606"/>
              <a:ext cx="2736304" cy="1584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3199" y="1293607"/>
              <a:ext cx="16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</a:t>
              </a:r>
              <a:r>
                <a:rPr kumimoji="1" lang="en-US" altLang="zh-CN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ow-reverse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508104" y="1923678"/>
              <a:ext cx="792088" cy="7827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336195" y="1923678"/>
              <a:ext cx="792088" cy="7827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164286" y="1923678"/>
              <a:ext cx="792088" cy="7827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箭头连接符 34"/>
            <p:cNvCxnSpPr/>
            <p:nvPr/>
          </p:nvCxnSpPr>
          <p:spPr>
            <a:xfrm flipH="1">
              <a:off x="5580112" y="1770370"/>
              <a:ext cx="2304256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677305" y="2135056"/>
              <a:ext cx="45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5396" y="2135056"/>
              <a:ext cx="45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33487" y="2130410"/>
              <a:ext cx="45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827584" y="3003501"/>
            <a:ext cx="2736304" cy="1800498"/>
            <a:chOff x="827584" y="3003501"/>
            <a:chExt cx="2736304" cy="1800498"/>
          </a:xfrm>
        </p:grpSpPr>
        <p:sp>
          <p:nvSpPr>
            <p:cNvPr id="39" name="圆角矩形 38"/>
            <p:cNvSpPr/>
            <p:nvPr/>
          </p:nvSpPr>
          <p:spPr>
            <a:xfrm>
              <a:off x="827584" y="3003501"/>
              <a:ext cx="2736304" cy="18004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95734" y="3710248"/>
              <a:ext cx="1103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column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77214" y="3089373"/>
              <a:ext cx="517272" cy="4771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1777225" y="3151263"/>
              <a:ext cx="0" cy="158417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29402" y="3151263"/>
              <a:ext cx="42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76373" y="3648358"/>
              <a:ext cx="517272" cy="4771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28561" y="3710248"/>
              <a:ext cx="42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76373" y="4207343"/>
              <a:ext cx="517272" cy="4771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28561" y="4269233"/>
              <a:ext cx="42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5364088" y="3003501"/>
            <a:ext cx="2736304" cy="1872506"/>
            <a:chOff x="5364088" y="3003501"/>
            <a:chExt cx="2736304" cy="1872506"/>
          </a:xfrm>
        </p:grpSpPr>
        <p:sp>
          <p:nvSpPr>
            <p:cNvPr id="63" name="圆角矩形 62"/>
            <p:cNvSpPr/>
            <p:nvPr/>
          </p:nvSpPr>
          <p:spPr>
            <a:xfrm>
              <a:off x="5364088" y="3003501"/>
              <a:ext cx="2736304" cy="1872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13718" y="3089373"/>
              <a:ext cx="517272" cy="4771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6" name="直线箭头连接符 65"/>
            <p:cNvCxnSpPr/>
            <p:nvPr/>
          </p:nvCxnSpPr>
          <p:spPr>
            <a:xfrm flipH="1" flipV="1">
              <a:off x="6300192" y="3151263"/>
              <a:ext cx="1" cy="161506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5665906" y="3151263"/>
              <a:ext cx="42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612877" y="3648358"/>
              <a:ext cx="517272" cy="4771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665065" y="3710248"/>
              <a:ext cx="42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612877" y="4207343"/>
              <a:ext cx="517272" cy="4771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665065" y="4269233"/>
              <a:ext cx="42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013850" y="3710881"/>
              <a:ext cx="2086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column-reverse</a:t>
              </a:r>
              <a:endPara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551559" y="577890"/>
            <a:ext cx="204094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lex-wrap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51519" y="1707654"/>
            <a:ext cx="1800201" cy="2808312"/>
            <a:chOff x="251519" y="1707654"/>
            <a:chExt cx="1800201" cy="2808312"/>
          </a:xfrm>
        </p:grpSpPr>
        <p:sp>
          <p:nvSpPr>
            <p:cNvPr id="46" name="圆角矩形 45"/>
            <p:cNvSpPr/>
            <p:nvPr/>
          </p:nvSpPr>
          <p:spPr>
            <a:xfrm>
              <a:off x="251520" y="1707654"/>
              <a:ext cx="1800200" cy="2808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6267" y="1753530"/>
              <a:ext cx="1610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nowrap</a:t>
              </a:r>
              <a:endPara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251519" y="2355726"/>
              <a:ext cx="512671" cy="782796"/>
              <a:chOff x="282092" y="2571750"/>
              <a:chExt cx="347252" cy="782796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282093" y="2571750"/>
                <a:ext cx="347251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82092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7" name="组 56"/>
            <p:cNvGrpSpPr/>
            <p:nvPr/>
          </p:nvGrpSpPr>
          <p:grpSpPr>
            <a:xfrm>
              <a:off x="827584" y="2355726"/>
              <a:ext cx="576065" cy="782796"/>
              <a:chOff x="126786" y="2571750"/>
              <a:chExt cx="390190" cy="782796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126786" y="2571750"/>
                <a:ext cx="39019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75560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73" name="组 72"/>
            <p:cNvGrpSpPr/>
            <p:nvPr/>
          </p:nvGrpSpPr>
          <p:grpSpPr>
            <a:xfrm>
              <a:off x="1435001" y="2349205"/>
              <a:ext cx="591563" cy="782796"/>
              <a:chOff x="-7282" y="2589618"/>
              <a:chExt cx="400688" cy="782796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-7282" y="2589618"/>
                <a:ext cx="400688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9029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3551559" y="1707654"/>
            <a:ext cx="1800200" cy="2808312"/>
            <a:chOff x="3551559" y="1707654"/>
            <a:chExt cx="1800200" cy="2808312"/>
          </a:xfrm>
        </p:grpSpPr>
        <p:sp>
          <p:nvSpPr>
            <p:cNvPr id="80" name="圆角矩形 79"/>
            <p:cNvSpPr/>
            <p:nvPr/>
          </p:nvSpPr>
          <p:spPr>
            <a:xfrm>
              <a:off x="3551559" y="1707654"/>
              <a:ext cx="1800200" cy="2808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646306" y="1753530"/>
              <a:ext cx="1610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wrap</a:t>
              </a:r>
            </a:p>
          </p:txBody>
        </p:sp>
        <p:grpSp>
          <p:nvGrpSpPr>
            <p:cNvPr id="82" name="组 81"/>
            <p:cNvGrpSpPr/>
            <p:nvPr/>
          </p:nvGrpSpPr>
          <p:grpSpPr>
            <a:xfrm>
              <a:off x="3646305" y="2355726"/>
              <a:ext cx="769350" cy="758407"/>
              <a:chOff x="346267" y="2571750"/>
              <a:chExt cx="521110" cy="782796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346267" y="2571750"/>
                <a:ext cx="52111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457584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85" name="组 84"/>
            <p:cNvGrpSpPr/>
            <p:nvPr/>
          </p:nvGrpSpPr>
          <p:grpSpPr>
            <a:xfrm>
              <a:off x="4451657" y="2355726"/>
              <a:ext cx="805352" cy="758407"/>
              <a:chOff x="346267" y="2571750"/>
              <a:chExt cx="521110" cy="782796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346267" y="2571750"/>
                <a:ext cx="52111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457584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8" name="组 87"/>
            <p:cNvGrpSpPr/>
            <p:nvPr/>
          </p:nvGrpSpPr>
          <p:grpSpPr>
            <a:xfrm>
              <a:off x="3674192" y="3166779"/>
              <a:ext cx="769350" cy="782796"/>
              <a:chOff x="346267" y="2571750"/>
              <a:chExt cx="521110" cy="782796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46267" y="2571750"/>
                <a:ext cx="52111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457584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3" name="组 12"/>
          <p:cNvGrpSpPr/>
          <p:nvPr/>
        </p:nvGrpSpPr>
        <p:grpSpPr>
          <a:xfrm>
            <a:off x="6851598" y="1707654"/>
            <a:ext cx="1800200" cy="2808312"/>
            <a:chOff x="6851598" y="1707654"/>
            <a:chExt cx="1800200" cy="2808312"/>
          </a:xfrm>
        </p:grpSpPr>
        <p:sp>
          <p:nvSpPr>
            <p:cNvPr id="91" name="圆角矩形 90"/>
            <p:cNvSpPr/>
            <p:nvPr/>
          </p:nvSpPr>
          <p:spPr>
            <a:xfrm>
              <a:off x="6851598" y="1707654"/>
              <a:ext cx="1800200" cy="2808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851598" y="1753530"/>
              <a:ext cx="1800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</a:t>
              </a:r>
              <a:r>
                <a:rPr kumimoji="1" lang="en-US" altLang="zh-CN" sz="200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rap-reverse</a:t>
              </a:r>
              <a:endPara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6946344" y="2355726"/>
              <a:ext cx="769350" cy="758407"/>
              <a:chOff x="346267" y="2571750"/>
              <a:chExt cx="521110" cy="782796"/>
            </a:xfrm>
          </p:grpSpPr>
          <p:sp>
            <p:nvSpPr>
              <p:cNvPr id="94" name="圆角矩形 93"/>
              <p:cNvSpPr/>
              <p:nvPr/>
            </p:nvSpPr>
            <p:spPr>
              <a:xfrm>
                <a:off x="346267" y="2571750"/>
                <a:ext cx="52111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457583" y="2783128"/>
                <a:ext cx="298477" cy="38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3</a:t>
                </a:r>
                <a:endParaRPr kumimoji="1" lang="en-US" altLang="zh-CN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/>
          </p:nvGrpSpPr>
          <p:grpSpPr>
            <a:xfrm>
              <a:off x="7822816" y="3178973"/>
              <a:ext cx="805352" cy="758407"/>
              <a:chOff x="346267" y="2571750"/>
              <a:chExt cx="521110" cy="782796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346267" y="2571750"/>
                <a:ext cx="52111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457584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6974231" y="3166779"/>
              <a:ext cx="769350" cy="782796"/>
              <a:chOff x="346267" y="2571750"/>
              <a:chExt cx="521110" cy="782796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346267" y="2571750"/>
                <a:ext cx="521110" cy="78279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457584" y="2783128"/>
                <a:ext cx="29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046616" y="577890"/>
            <a:ext cx="30508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justify-content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85910" y="1393902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11130" y="1347614"/>
            <a:ext cx="1285865" cy="327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kumimoji="1" lang="en-US" altLang="zh-CN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lex-start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85911" y="1779662"/>
            <a:ext cx="581959" cy="589156"/>
            <a:chOff x="395536" y="1707654"/>
            <a:chExt cx="581959" cy="589156"/>
          </a:xfrm>
        </p:grpSpPr>
        <p:sp>
          <p:nvSpPr>
            <p:cNvPr id="32" name="圆角矩形 31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95229" y="1779662"/>
            <a:ext cx="581959" cy="589156"/>
            <a:chOff x="395536" y="1707654"/>
            <a:chExt cx="581959" cy="589156"/>
          </a:xfrm>
        </p:grpSpPr>
        <p:sp>
          <p:nvSpPr>
            <p:cNvPr id="50" name="圆角矩形 49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504547" y="1779662"/>
            <a:ext cx="581959" cy="589156"/>
            <a:chOff x="395536" y="1707654"/>
            <a:chExt cx="581959" cy="589156"/>
          </a:xfrm>
        </p:grpSpPr>
        <p:sp>
          <p:nvSpPr>
            <p:cNvPr id="53" name="圆角矩形 52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3203849" y="1393902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29068" y="1347614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flex-end</a:t>
            </a:r>
          </a:p>
        </p:txBody>
      </p:sp>
      <p:grpSp>
        <p:nvGrpSpPr>
          <p:cNvPr id="57" name="组 56"/>
          <p:cNvGrpSpPr/>
          <p:nvPr/>
        </p:nvGrpSpPr>
        <p:grpSpPr>
          <a:xfrm>
            <a:off x="4154314" y="1779662"/>
            <a:ext cx="581959" cy="589156"/>
            <a:chOff x="395536" y="1707654"/>
            <a:chExt cx="581959" cy="589156"/>
          </a:xfrm>
        </p:grpSpPr>
        <p:sp>
          <p:nvSpPr>
            <p:cNvPr id="62" name="圆角矩形 61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4759201" y="1779662"/>
            <a:ext cx="581959" cy="589156"/>
            <a:chOff x="395536" y="1707654"/>
            <a:chExt cx="581959" cy="589156"/>
          </a:xfrm>
        </p:grpSpPr>
        <p:sp>
          <p:nvSpPr>
            <p:cNvPr id="74" name="圆角矩形 73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5358194" y="1779662"/>
            <a:ext cx="581959" cy="589156"/>
            <a:chOff x="395536" y="1707654"/>
            <a:chExt cx="581959" cy="589156"/>
          </a:xfrm>
        </p:grpSpPr>
        <p:sp>
          <p:nvSpPr>
            <p:cNvPr id="81" name="圆角矩形 80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6121788" y="1393902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885600" y="1347614"/>
            <a:ext cx="955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center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6588224" y="1779662"/>
            <a:ext cx="581959" cy="589156"/>
            <a:chOff x="395536" y="1707654"/>
            <a:chExt cx="581959" cy="589156"/>
          </a:xfrm>
        </p:grpSpPr>
        <p:sp>
          <p:nvSpPr>
            <p:cNvPr id="86" name="圆角矩形 85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7193111" y="1779662"/>
            <a:ext cx="581959" cy="589156"/>
            <a:chOff x="395536" y="1707654"/>
            <a:chExt cx="581959" cy="589156"/>
          </a:xfrm>
        </p:grpSpPr>
        <p:sp>
          <p:nvSpPr>
            <p:cNvPr id="89" name="圆角矩形 88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7792104" y="1779662"/>
            <a:ext cx="581959" cy="589156"/>
            <a:chOff x="395536" y="1707654"/>
            <a:chExt cx="581959" cy="589156"/>
          </a:xfrm>
        </p:grpSpPr>
        <p:sp>
          <p:nvSpPr>
            <p:cNvPr id="92" name="圆角矩形 91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285910" y="3291830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31218" y="3249105"/>
            <a:ext cx="2045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kumimoji="1" lang="en-US" altLang="zh-CN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pace-between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294448" y="3671550"/>
            <a:ext cx="581959" cy="589156"/>
            <a:chOff x="395536" y="1707654"/>
            <a:chExt cx="581959" cy="589156"/>
          </a:xfrm>
        </p:grpSpPr>
        <p:sp>
          <p:nvSpPr>
            <p:cNvPr id="97" name="圆角矩形 96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1363336" y="3668042"/>
            <a:ext cx="581959" cy="589156"/>
            <a:chOff x="395536" y="1707654"/>
            <a:chExt cx="581959" cy="589156"/>
          </a:xfrm>
        </p:grpSpPr>
        <p:sp>
          <p:nvSpPr>
            <p:cNvPr id="100" name="圆角矩形 99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2432225" y="3668042"/>
            <a:ext cx="581959" cy="589156"/>
            <a:chOff x="395536" y="1707654"/>
            <a:chExt cx="581959" cy="589156"/>
          </a:xfrm>
        </p:grpSpPr>
        <p:sp>
          <p:nvSpPr>
            <p:cNvPr id="103" name="圆角矩形 102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圆角矩形 104"/>
          <p:cNvSpPr/>
          <p:nvPr/>
        </p:nvSpPr>
        <p:spPr>
          <a:xfrm>
            <a:off x="3203849" y="3291830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37674" y="3247010"/>
            <a:ext cx="1868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space-around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7" name="组 106"/>
          <p:cNvGrpSpPr/>
          <p:nvPr/>
        </p:nvGrpSpPr>
        <p:grpSpPr>
          <a:xfrm>
            <a:off x="3413977" y="3671550"/>
            <a:ext cx="581959" cy="589156"/>
            <a:chOff x="395536" y="1707654"/>
            <a:chExt cx="581959" cy="589156"/>
          </a:xfrm>
        </p:grpSpPr>
        <p:sp>
          <p:nvSpPr>
            <p:cNvPr id="108" name="圆角矩形 107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0" name="组 109"/>
          <p:cNvGrpSpPr/>
          <p:nvPr/>
        </p:nvGrpSpPr>
        <p:grpSpPr>
          <a:xfrm>
            <a:off x="4281275" y="3668042"/>
            <a:ext cx="581959" cy="589156"/>
            <a:chOff x="395536" y="1707654"/>
            <a:chExt cx="581959" cy="589156"/>
          </a:xfrm>
        </p:grpSpPr>
        <p:sp>
          <p:nvSpPr>
            <p:cNvPr id="111" name="圆角矩形 110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5148064" y="3668042"/>
            <a:ext cx="581959" cy="589156"/>
            <a:chOff x="395536" y="1707654"/>
            <a:chExt cx="581959" cy="589156"/>
          </a:xfrm>
        </p:grpSpPr>
        <p:sp>
          <p:nvSpPr>
            <p:cNvPr id="114" name="圆角矩形 113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55" grpId="0" animBg="1"/>
      <p:bldP spid="56" grpId="0"/>
      <p:bldP spid="83" grpId="0" animBg="1"/>
      <p:bldP spid="84" grpId="0"/>
      <p:bldP spid="94" grpId="0" animBg="1"/>
      <p:bldP spid="95" grpId="0"/>
      <p:bldP spid="105" grpId="0" animBg="1"/>
      <p:bldP spid="10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352791" y="577890"/>
            <a:ext cx="243848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align-items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4327" y="1393902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221401" y="1387626"/>
            <a:ext cx="581959" cy="589156"/>
            <a:chOff x="395536" y="1707654"/>
            <a:chExt cx="581959" cy="589156"/>
          </a:xfrm>
        </p:grpSpPr>
        <p:sp>
          <p:nvSpPr>
            <p:cNvPr id="32" name="圆角矩形 31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30737" y="1391814"/>
            <a:ext cx="581959" cy="742381"/>
            <a:chOff x="395536" y="1707654"/>
            <a:chExt cx="581959" cy="589156"/>
          </a:xfrm>
        </p:grpSpPr>
        <p:sp>
          <p:nvSpPr>
            <p:cNvPr id="50" name="圆角矩形 49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430103" y="1391814"/>
            <a:ext cx="581959" cy="911120"/>
            <a:chOff x="395536" y="1707654"/>
            <a:chExt cx="581959" cy="589156"/>
          </a:xfrm>
        </p:grpSpPr>
        <p:sp>
          <p:nvSpPr>
            <p:cNvPr id="53" name="圆角矩形 52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3203849" y="1393902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7" name="组 56"/>
          <p:cNvGrpSpPr/>
          <p:nvPr/>
        </p:nvGrpSpPr>
        <p:grpSpPr>
          <a:xfrm>
            <a:off x="3204700" y="2100890"/>
            <a:ext cx="581959" cy="589156"/>
            <a:chOff x="395536" y="1707654"/>
            <a:chExt cx="581959" cy="589156"/>
          </a:xfrm>
        </p:grpSpPr>
        <p:sp>
          <p:nvSpPr>
            <p:cNvPr id="62" name="圆角矩形 61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3809703" y="1895048"/>
            <a:ext cx="581959" cy="798651"/>
            <a:chOff x="395536" y="1707654"/>
            <a:chExt cx="581959" cy="589156"/>
          </a:xfrm>
        </p:grpSpPr>
        <p:sp>
          <p:nvSpPr>
            <p:cNvPr id="74" name="圆角矩形 73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4421806" y="1588032"/>
            <a:ext cx="581959" cy="1105667"/>
            <a:chOff x="395536" y="1707654"/>
            <a:chExt cx="581959" cy="589156"/>
          </a:xfrm>
        </p:grpSpPr>
        <p:sp>
          <p:nvSpPr>
            <p:cNvPr id="81" name="圆角矩形 80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6121788" y="1393902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885600" y="1347614"/>
            <a:ext cx="955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center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5" name="组 84"/>
          <p:cNvGrpSpPr/>
          <p:nvPr/>
        </p:nvGrpSpPr>
        <p:grpSpPr>
          <a:xfrm>
            <a:off x="6122287" y="1761135"/>
            <a:ext cx="581959" cy="589156"/>
            <a:chOff x="395536" y="1707654"/>
            <a:chExt cx="581959" cy="589156"/>
          </a:xfrm>
        </p:grpSpPr>
        <p:sp>
          <p:nvSpPr>
            <p:cNvPr id="86" name="圆角矩形 85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6741867" y="1682204"/>
            <a:ext cx="581959" cy="749152"/>
            <a:chOff x="395536" y="1707654"/>
            <a:chExt cx="581959" cy="589156"/>
          </a:xfrm>
        </p:grpSpPr>
        <p:sp>
          <p:nvSpPr>
            <p:cNvPr id="89" name="圆角矩形 88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7356778" y="1547116"/>
            <a:ext cx="581959" cy="956672"/>
            <a:chOff x="395536" y="1707654"/>
            <a:chExt cx="581959" cy="589156"/>
          </a:xfrm>
        </p:grpSpPr>
        <p:sp>
          <p:nvSpPr>
            <p:cNvPr id="92" name="圆角矩形 91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285910" y="3291830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6" name="组 95"/>
          <p:cNvGrpSpPr/>
          <p:nvPr/>
        </p:nvGrpSpPr>
        <p:grpSpPr>
          <a:xfrm>
            <a:off x="419318" y="3469345"/>
            <a:ext cx="581959" cy="610078"/>
            <a:chOff x="395536" y="1707654"/>
            <a:chExt cx="581959" cy="589156"/>
          </a:xfrm>
        </p:grpSpPr>
        <p:sp>
          <p:nvSpPr>
            <p:cNvPr id="97" name="圆角矩形 96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9" name="组 98"/>
          <p:cNvGrpSpPr/>
          <p:nvPr/>
        </p:nvGrpSpPr>
        <p:grpSpPr>
          <a:xfrm>
            <a:off x="1026433" y="3418820"/>
            <a:ext cx="581959" cy="847924"/>
            <a:chOff x="395536" y="1707654"/>
            <a:chExt cx="581959" cy="589156"/>
          </a:xfrm>
        </p:grpSpPr>
        <p:sp>
          <p:nvSpPr>
            <p:cNvPr id="100" name="圆角矩形 99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1567121" y="3284321"/>
            <a:ext cx="1128423" cy="1063947"/>
            <a:chOff x="442801" y="1639209"/>
            <a:chExt cx="616528" cy="589156"/>
          </a:xfrm>
        </p:grpSpPr>
        <p:sp>
          <p:nvSpPr>
            <p:cNvPr id="103" name="圆角矩形 102"/>
            <p:cNvSpPr/>
            <p:nvPr/>
          </p:nvSpPr>
          <p:spPr>
            <a:xfrm>
              <a:off x="477370" y="1639209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42801" y="1817566"/>
              <a:ext cx="487427" cy="357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3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</a:rPr>
                <a:t>–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 多行内容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圆角矩形 104"/>
          <p:cNvSpPr/>
          <p:nvPr/>
        </p:nvSpPr>
        <p:spPr>
          <a:xfrm>
            <a:off x="3203849" y="3291830"/>
            <a:ext cx="27363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7" name="组 106"/>
          <p:cNvGrpSpPr/>
          <p:nvPr/>
        </p:nvGrpSpPr>
        <p:grpSpPr>
          <a:xfrm>
            <a:off x="3203143" y="3286696"/>
            <a:ext cx="581959" cy="1301278"/>
            <a:chOff x="395536" y="1707654"/>
            <a:chExt cx="581959" cy="589156"/>
          </a:xfrm>
        </p:grpSpPr>
        <p:sp>
          <p:nvSpPr>
            <p:cNvPr id="108" name="圆角矩形 107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0" name="组 109"/>
          <p:cNvGrpSpPr/>
          <p:nvPr/>
        </p:nvGrpSpPr>
        <p:grpSpPr>
          <a:xfrm>
            <a:off x="3831661" y="3284320"/>
            <a:ext cx="581959" cy="1303653"/>
            <a:chOff x="395536" y="1707654"/>
            <a:chExt cx="581959" cy="589156"/>
          </a:xfrm>
        </p:grpSpPr>
        <p:sp>
          <p:nvSpPr>
            <p:cNvPr id="111" name="圆角矩形 110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480024" y="3284320"/>
            <a:ext cx="581959" cy="1311164"/>
            <a:chOff x="395536" y="1707654"/>
            <a:chExt cx="581959" cy="589156"/>
          </a:xfrm>
        </p:grpSpPr>
        <p:sp>
          <p:nvSpPr>
            <p:cNvPr id="114" name="圆角矩形 113"/>
            <p:cNvSpPr/>
            <p:nvPr/>
          </p:nvSpPr>
          <p:spPr>
            <a:xfrm>
              <a:off x="395536" y="1707654"/>
              <a:ext cx="581959" cy="5891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42801" y="1817566"/>
              <a:ext cx="48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3</a:t>
              </a:r>
              <a:endParaRPr kumimoji="1" lang="en-US" altLang="zh-CN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08879" y="2141607"/>
            <a:ext cx="1285865" cy="327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lex-start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73919" y="1423218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flex-end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20428" y="3277007"/>
            <a:ext cx="126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baseline</a:t>
            </a:r>
            <a:endParaRPr kumimoji="1"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282768" y="3871650"/>
            <a:ext cx="2259855" cy="1226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4062468" y="3265782"/>
            <a:ext cx="101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 animBg="1"/>
      <p:bldP spid="83" grpId="0" animBg="1"/>
      <p:bldP spid="84" grpId="0"/>
      <p:bldP spid="94" grpId="0" animBg="1"/>
      <p:bldP spid="105" grpId="0" animBg="1"/>
      <p:bldP spid="31" grpId="0"/>
      <p:bldP spid="56" grpId="0"/>
      <p:bldP spid="95" grpId="0"/>
      <p:bldP spid="1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264620" y="577890"/>
            <a:ext cx="26148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265" y="2496185"/>
            <a:ext cx="79375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flex-grow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：通过一个数值来定义项目的放大比例，默认为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，即存在剩余空间也</a:t>
            </a:r>
            <a:r>
              <a:rPr lang="zh-CN" altLang="en-US" sz="2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不进行放大。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order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：项目在容器中的排列顺序，数值越小排名越靠前。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063" y="3650444"/>
            <a:ext cx="764986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align-self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：使一个项目与其他项目在交叉轴上拥有不同的对齐方式。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613404" y="25717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如何把用户阅读困难的数据，以一种优雅的形式去进行展示</a:t>
            </a:r>
            <a:endParaRPr lang="zh-CN" altLang="en-US" sz="2000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61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前端所做的事情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622094" y="577890"/>
            <a:ext cx="18998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webpack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JavaScript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应用程序的静态模块打包器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把开发时的多个模块合并成一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个或者指定的几个文件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622094" y="577890"/>
            <a:ext cx="18998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webpack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03598"/>
            <a:ext cx="6938077" cy="3798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基于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webpack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构建，带有基础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webpack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配置的脚手架工具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29283" y="577890"/>
            <a:ext cx="18854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/cli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29283" y="577890"/>
            <a:ext cx="18854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/cli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sudo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npm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install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@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vue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/cli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-g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vue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create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项目名称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77260" y="577890"/>
            <a:ext cx="278954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预处理器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SCSS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是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SASS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3.0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之后的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称呼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026795" y="3066415"/>
            <a:ext cx="684974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强化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的辅助工具，在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的语法上增加了额外的功能（嵌套、变量、运算、函数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400879" y="577890"/>
            <a:ext cx="23423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323528" y="1347614"/>
            <a:ext cx="361741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对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选择器的嵌套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347614"/>
            <a:ext cx="3415167" cy="35078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74925"/>
            <a:ext cx="3495858" cy="1253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400881" y="577890"/>
            <a:ext cx="23423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323528" y="1347614"/>
            <a:ext cx="390544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用来存储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中的信息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347614"/>
            <a:ext cx="3327793" cy="35078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74925"/>
            <a:ext cx="3495858" cy="1253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823804" y="577890"/>
            <a:ext cx="34964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SCSS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函数与运算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179512" y="1281886"/>
            <a:ext cx="4464496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自定义函数，用来计算想要的结果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96" y="1275606"/>
            <a:ext cx="3472301" cy="35078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74925"/>
            <a:ext cx="3495858" cy="1253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67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1026593" y="193355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一套代码适配多种不同像素的设备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像素值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px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是一个绝对值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67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34003" y="1131888"/>
            <a:ext cx="2376264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414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736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px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33816" y="1123423"/>
            <a:ext cx="2085869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375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667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px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4003" y="1491630"/>
            <a:ext cx="2376264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个文字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31615" y="1491630"/>
            <a:ext cx="2088070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个文字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31615" y="2037163"/>
            <a:ext cx="868577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个文字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4846" y="577890"/>
            <a:ext cx="2854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不同终端的展示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9622"/>
            <a:ext cx="2952328" cy="2837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414867"/>
            <a:ext cx="4167821" cy="2859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07542" y="577890"/>
            <a:ext cx="29290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计算场景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目标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1026795" y="1924050"/>
            <a:ext cx="686435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目标：定义相同的文字大小，但在不同的设备上应该展示不同的像素数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：相对于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&lt;html&gt;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标签元素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fontSize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大小的单位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519516" y="577890"/>
            <a:ext cx="210506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的设置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1026593" y="2077566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根据屏幕的宽度定义根元素 </a:t>
            </a:r>
            <a:r>
              <a:rPr lang="en-US" altLang="zh-CN" sz="2000" u="none" strike="noStrike" kern="1200" cap="none" spc="0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fontSize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的大小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1026593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定义函数把像素转化为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861484" y="577890"/>
            <a:ext cx="34211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fontSize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计算规则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29" y="1162964"/>
            <a:ext cx="6657427" cy="375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69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43" y="1563638"/>
            <a:ext cx="51562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543224" y="272443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在导入文件时，使用固定字符来替换相对路径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039383" y="577890"/>
            <a:ext cx="306526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ebpack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别名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325540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整体项目结构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共分为：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WebView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的方式开发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Hybrid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265" y="3652203"/>
            <a:ext cx="812673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Object-C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组件化开发。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33198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组件化开发思想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24308" y="2077566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组件化是一个思想不是一个具体的工具。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24308" y="3065934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定义：每个页面都由多个组件构成，每一个组件都应该具备一定的能力和约束。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902626" y="577890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瀑布流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179512" y="1340063"/>
            <a:ext cx="4680520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多个宽度相同，但高度不同的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Item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，按照从上到下，从左到右的顺序进行依次排列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4128" y="1346909"/>
            <a:ext cx="2736304" cy="367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96136" y="1418917"/>
            <a:ext cx="1224136" cy="1296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1</a:t>
            </a:r>
            <a:endParaRPr kumimoji="1"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40066" y="1418917"/>
            <a:ext cx="1224136" cy="9368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140066" y="2427734"/>
            <a:ext cx="1224136" cy="1296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3</a:t>
            </a:r>
            <a:endParaRPr kumimoji="1"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796136" y="2859783"/>
            <a:ext cx="1224136" cy="648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4</a:t>
            </a:r>
            <a:endParaRPr kumimoji="1"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796136" y="3618937"/>
            <a:ext cx="1224136" cy="1296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5</a:t>
            </a:r>
            <a:endParaRPr kumimoji="1"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128284" y="3846651"/>
            <a:ext cx="1224136" cy="11802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6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33200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瀑布流核心概念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24308" y="2077566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宽度相同但是高度不同的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Item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24308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以从上到下、从左到右的顺序进行依次排列。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543224" y="2724430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让多层背景以不同的速度进行移动而形成的效果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325525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视差滚动效果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4028" y="577890"/>
            <a:ext cx="3235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混合开发是这样的</a:t>
            </a:r>
          </a:p>
        </p:txBody>
      </p:sp>
      <p:sp>
        <p:nvSpPr>
          <p:cNvPr id="4" name="矩形"/>
          <p:cNvSpPr/>
          <p:nvPr/>
        </p:nvSpPr>
        <p:spPr>
          <a:xfrm>
            <a:off x="1026593" y="3219822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543224" y="257054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混合开发是一种开发模式，混合了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Native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（原生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）技术和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技术进行开发的移动应用</a:t>
            </a:r>
            <a:endParaRPr lang="zh-CN" altLang="en-US" sz="2000" u="none" strike="noStrike" kern="1200" cap="none" spc="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133168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虚拟任务栈执行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133168" y="1275606"/>
            <a:ext cx="2877711" cy="3672408"/>
            <a:chOff x="3133168" y="1275606"/>
            <a:chExt cx="2877711" cy="3672408"/>
          </a:xfrm>
        </p:grpSpPr>
        <p:sp>
          <p:nvSpPr>
            <p:cNvPr id="2" name="矩形 1"/>
            <p:cNvSpPr/>
            <p:nvPr/>
          </p:nvSpPr>
          <p:spPr>
            <a:xfrm>
              <a:off x="3133168" y="1275606"/>
              <a:ext cx="2877711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133441" y="13476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</a:rPr>
                <a:t>任务栈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203870" y="1697828"/>
            <a:ext cx="2736304" cy="3159060"/>
            <a:chOff x="3203849" y="1716946"/>
            <a:chExt cx="2736304" cy="3159060"/>
          </a:xfrm>
        </p:grpSpPr>
        <p:sp>
          <p:nvSpPr>
            <p:cNvPr id="4" name="矩形 3"/>
            <p:cNvSpPr/>
            <p:nvPr/>
          </p:nvSpPr>
          <p:spPr>
            <a:xfrm>
              <a:off x="3203849" y="1716946"/>
              <a:ext cx="2736304" cy="3159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48835" y="17648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/>
                  </a:solidFill>
                </a:rPr>
                <a:t>首页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02794" y="276468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获取数据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渲染</a:t>
            </a:r>
            <a:r>
              <a:rPr kumimoji="1" lang="en-US" altLang="zh-CN" dirty="0" smtClean="0">
                <a:solidFill>
                  <a:schemeClr val="bg1"/>
                </a:solidFill>
              </a:rPr>
              <a:t>DOM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275855" y="2110126"/>
            <a:ext cx="2592289" cy="2693872"/>
            <a:chOff x="3275855" y="2118649"/>
            <a:chExt cx="2592289" cy="2693872"/>
          </a:xfrm>
        </p:grpSpPr>
        <p:sp>
          <p:nvSpPr>
            <p:cNvPr id="5" name="矩形 4"/>
            <p:cNvSpPr/>
            <p:nvPr/>
          </p:nvSpPr>
          <p:spPr>
            <a:xfrm>
              <a:off x="3275855" y="2118649"/>
              <a:ext cx="2592289" cy="2693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18001" y="21650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mtClean="0">
                  <a:solidFill>
                    <a:schemeClr val="bg1"/>
                  </a:solidFill>
                </a:rPr>
                <a:t>商品列表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002772" y="2968228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获取数据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渲染</a:t>
            </a:r>
            <a:r>
              <a:rPr kumimoji="1" lang="en-US" altLang="zh-CN" dirty="0" smtClean="0">
                <a:solidFill>
                  <a:schemeClr val="bg1"/>
                </a:solidFill>
              </a:rPr>
              <a:t>DOM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62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技术方面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中的适配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端开发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265" y="3652203"/>
            <a:ext cx="812673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端与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端通讯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018570" y="577890"/>
            <a:ext cx="31069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讲解方式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端并非本次课程主要内容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核心代码逻辑在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063" y="3650444"/>
            <a:ext cx="812673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大前端的学习应该遵循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字原则（专注一个领域，逐步扩展其他领域）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018598" y="577890"/>
            <a:ext cx="31069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重点内容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24308" y="2077566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端在 </a:t>
            </a: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Native</a:t>
            </a: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中的展示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24308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和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的互相调用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22146" y="2764680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获取数据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渲染</a:t>
            </a:r>
            <a:r>
              <a:rPr kumimoji="1" lang="en-US" altLang="zh-CN" dirty="0" smtClean="0">
                <a:solidFill>
                  <a:schemeClr val="bg1"/>
                </a:solidFill>
              </a:rPr>
              <a:t>DOM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82039"/>
            <a:ext cx="2010460" cy="4011612"/>
          </a:xfrm>
          <a:prstGeom prst="rect">
            <a:avLst/>
          </a:prstGeom>
        </p:spPr>
      </p:pic>
      <p:grpSp>
        <p:nvGrpSpPr>
          <p:cNvPr id="38" name="组 37"/>
          <p:cNvGrpSpPr/>
          <p:nvPr/>
        </p:nvGrpSpPr>
        <p:grpSpPr>
          <a:xfrm>
            <a:off x="755248" y="1355645"/>
            <a:ext cx="4015361" cy="369332"/>
            <a:chOff x="2663680" y="1355645"/>
            <a:chExt cx="4015361" cy="369332"/>
          </a:xfrm>
        </p:grpSpPr>
        <p:grpSp>
          <p:nvGrpSpPr>
            <p:cNvPr id="37" name="组 36"/>
            <p:cNvGrpSpPr/>
            <p:nvPr/>
          </p:nvGrpSpPr>
          <p:grpSpPr>
            <a:xfrm>
              <a:off x="2663680" y="1440000"/>
              <a:ext cx="2952656" cy="180000"/>
              <a:chOff x="2663680" y="1440000"/>
              <a:chExt cx="2952656" cy="180000"/>
            </a:xfrm>
          </p:grpSpPr>
          <p:sp>
            <p:nvSpPr>
              <p:cNvPr id="16" name="框架 15"/>
              <p:cNvSpPr/>
              <p:nvPr/>
            </p:nvSpPr>
            <p:spPr>
              <a:xfrm>
                <a:off x="2663680" y="1440000"/>
                <a:ext cx="1872208" cy="180000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942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线连接符 24"/>
              <p:cNvCxnSpPr/>
              <p:nvPr/>
            </p:nvCxnSpPr>
            <p:spPr>
              <a:xfrm>
                <a:off x="4535888" y="1540311"/>
                <a:ext cx="1080448" cy="0"/>
              </a:xfrm>
              <a:prstGeom prst="line">
                <a:avLst/>
              </a:prstGeom>
              <a:ln w="28575">
                <a:solidFill>
                  <a:srgbClr val="C942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5620097" y="1355645"/>
              <a:ext cx="1058944" cy="369332"/>
            </a:xfrm>
            <a:prstGeom prst="rect">
              <a:avLst/>
            </a:prstGeom>
            <a:noFill/>
            <a:ln w="28575">
              <a:solidFill>
                <a:srgbClr val="C9425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rgbClr val="C00000"/>
                  </a:solidFill>
                </a:rPr>
                <a:t>statusBar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755248" y="1636036"/>
            <a:ext cx="4011600" cy="2728273"/>
            <a:chOff x="2663680" y="1636036"/>
            <a:chExt cx="4011600" cy="2728273"/>
          </a:xfrm>
        </p:grpSpPr>
        <p:sp>
          <p:nvSpPr>
            <p:cNvPr id="31" name="矩形 30"/>
            <p:cNvSpPr/>
            <p:nvPr/>
          </p:nvSpPr>
          <p:spPr>
            <a:xfrm>
              <a:off x="2663680" y="1636036"/>
              <a:ext cx="1872208" cy="272827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直线连接符 31"/>
            <p:cNvCxnSpPr/>
            <p:nvPr/>
          </p:nvCxnSpPr>
          <p:spPr>
            <a:xfrm>
              <a:off x="4535888" y="2639112"/>
              <a:ext cx="1080448" cy="0"/>
            </a:xfrm>
            <a:prstGeom prst="line">
              <a:avLst/>
            </a:prstGeom>
            <a:ln w="28575">
              <a:solidFill>
                <a:srgbClr val="C942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616336" y="2454446"/>
              <a:ext cx="1058944" cy="369332"/>
            </a:xfrm>
            <a:prstGeom prst="rect">
              <a:avLst/>
            </a:prstGeom>
            <a:noFill/>
            <a:ln w="28575">
              <a:solidFill>
                <a:srgbClr val="C9425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>
                  <a:solidFill>
                    <a:srgbClr val="C00000"/>
                  </a:solidFill>
                </a:rPr>
                <a:t>content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719352" y="4316874"/>
            <a:ext cx="4543806" cy="369332"/>
            <a:chOff x="2627784" y="4316874"/>
            <a:chExt cx="4543806" cy="369332"/>
          </a:xfrm>
        </p:grpSpPr>
        <p:sp>
          <p:nvSpPr>
            <p:cNvPr id="34" name="框架 33"/>
            <p:cNvSpPr/>
            <p:nvPr/>
          </p:nvSpPr>
          <p:spPr>
            <a:xfrm>
              <a:off x="2627784" y="4371950"/>
              <a:ext cx="1941354" cy="260352"/>
            </a:xfrm>
            <a:prstGeom prst="fram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直线连接符 34"/>
            <p:cNvCxnSpPr/>
            <p:nvPr/>
          </p:nvCxnSpPr>
          <p:spPr>
            <a:xfrm>
              <a:off x="4569138" y="4502126"/>
              <a:ext cx="104719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616336" y="4316874"/>
              <a:ext cx="1555254" cy="369332"/>
            </a:xfrm>
            <a:prstGeom prst="rect">
              <a:avLst/>
            </a:prstGeom>
            <a:noFill/>
            <a:ln w="28575">
              <a:solidFill>
                <a:srgbClr val="C9425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mtClean="0">
                  <a:solidFill>
                    <a:srgbClr val="C00000"/>
                  </a:solidFill>
                </a:rPr>
                <a:t>NavigationBar</a:t>
              </a:r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30" y="1131888"/>
            <a:ext cx="2196000" cy="3974759"/>
          </a:xfrm>
          <a:prstGeom prst="rect">
            <a:avLst/>
          </a:prstGeom>
        </p:spPr>
      </p:pic>
      <p:sp>
        <p:nvSpPr>
          <p:cNvPr id="45" name="矩形"/>
          <p:cNvSpPr/>
          <p:nvPr/>
        </p:nvSpPr>
        <p:spPr>
          <a:xfrm>
            <a:off x="3205306" y="577890"/>
            <a:ext cx="27334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端的展示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4547257" y="1440000"/>
            <a:ext cx="3558386" cy="3246206"/>
            <a:chOff x="4547257" y="1440000"/>
            <a:chExt cx="3558386" cy="3246206"/>
          </a:xfrm>
        </p:grpSpPr>
        <p:cxnSp>
          <p:nvCxnSpPr>
            <p:cNvPr id="48" name="直线连接符 47"/>
            <p:cNvCxnSpPr/>
            <p:nvPr/>
          </p:nvCxnSpPr>
          <p:spPr>
            <a:xfrm>
              <a:off x="5908626" y="3147814"/>
              <a:ext cx="54101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 51"/>
            <p:cNvGrpSpPr/>
            <p:nvPr/>
          </p:nvGrpSpPr>
          <p:grpSpPr>
            <a:xfrm>
              <a:off x="4547257" y="1440000"/>
              <a:ext cx="3558386" cy="3246206"/>
              <a:chOff x="4547257" y="1440000"/>
              <a:chExt cx="3558386" cy="324620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49643" y="1440000"/>
                <a:ext cx="1656000" cy="324620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547257" y="2963148"/>
                <a:ext cx="1348446" cy="3693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dirty="0" smtClean="0">
                    <a:solidFill>
                      <a:schemeClr val="tx2"/>
                    </a:solidFill>
                  </a:rPr>
                  <a:t>沉浸式布局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072032" y="577890"/>
            <a:ext cx="500008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 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的互相调用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24308" y="2077566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WEB</a:t>
            </a:r>
            <a:r>
              <a:rPr lang="zh-CN" altLang="en-US" sz="2000" u="none" strike="noStrike" kern="1200" cap="none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与 </a:t>
            </a:r>
            <a:r>
              <a:rPr lang="en-US" altLang="zh-CN" sz="2000" u="none" strike="noStrike" kern="1200" cap="none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Android</a:t>
            </a:r>
            <a:r>
              <a:rPr lang="zh-CN" altLang="en-US" sz="2000" u="none" strike="noStrike" kern="1200" cap="none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的互相调用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24308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的互相调用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363784" y="577890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互相调用涉及的主要内容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24308" y="2077566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自动登录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524308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支付宝、微信支付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68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自动登录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43224" y="2570542"/>
            <a:ext cx="7917207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当用户在应用中登录过一次之后，当再次打开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 时，登录过的用户处于已登录状态。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940828" y="5778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自动登录实现原理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保存该标记到应用中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通过一个字段来标记唯一的指定用户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063" y="3804332"/>
            <a:ext cx="812673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根据标记找到对应的登录用户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940832" y="577890"/>
            <a:ext cx="32624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支付宝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微信支付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支付宝、微信平台的注册商户才可使用支付功能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官方不推荐在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中使用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H5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调起支付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063" y="3804332"/>
            <a:ext cx="812673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课程重点讲解原生端与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端的交互方式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现有的混合开发方案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380799" y="2649736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Week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380798" y="1649028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、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ReactNative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380799" y="3650444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Flutter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998214" y="1649028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小程序开发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3998214" y="2653549"/>
            <a:ext cx="361741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移动应用混合开发框架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3566165" y="3650444"/>
            <a:ext cx="482453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PWA(Progressive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123571" y="577890"/>
            <a:ext cx="28969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设备的展示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04" y="1131590"/>
            <a:ext cx="6120680" cy="3914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92080" y="1491630"/>
            <a:ext cx="1296144" cy="216024"/>
          </a:xfrm>
          <a:prstGeom prst="rect">
            <a:avLst/>
          </a:prstGeom>
          <a:solidFill>
            <a:srgbClr val="C00000">
              <a:alpha val="71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Danger Area</a:t>
            </a:r>
            <a:endParaRPr kumimoji="1" lang="zh-CN" altLang="en-US" sz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4227934"/>
            <a:ext cx="1296144" cy="144016"/>
          </a:xfrm>
          <a:prstGeom prst="rect">
            <a:avLst/>
          </a:prstGeom>
          <a:solidFill>
            <a:srgbClr val="C00000">
              <a:alpha val="71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Danger </a:t>
            </a:r>
            <a:r>
              <a:rPr kumimoji="1" lang="en-US" altLang="zh-CN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Area</a:t>
            </a:r>
            <a:endParaRPr kumimoji="1" lang="zh-CN" altLang="en-US" sz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99005" y="5965371"/>
            <a:ext cx="184731" cy="369332"/>
          </a:xfrm>
          <a:prstGeom prst="rect">
            <a:avLst/>
          </a:prstGeom>
          <a:noFill/>
          <a:ln w="28575">
            <a:solidFill>
              <a:srgbClr val="C94251"/>
            </a:solidFill>
          </a:ln>
        </p:spPr>
        <p:txBody>
          <a:bodyPr wrap="none" rtlCol="0">
            <a:spAutoFit/>
          </a:bodyPr>
          <a:lstStyle/>
          <a:p>
            <a:pPr algn="ctr"/>
            <a:endParaRPr kumimoji="1" lang="zh-CN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186626" y="577890"/>
            <a:ext cx="47708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在互联网中访问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立方体 1"/>
          <p:cNvSpPr/>
          <p:nvPr/>
        </p:nvSpPr>
        <p:spPr>
          <a:xfrm>
            <a:off x="395536" y="1995686"/>
            <a:ext cx="1224136" cy="1944216"/>
          </a:xfrm>
          <a:prstGeom prst="cube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服务器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1619672" y="2488389"/>
            <a:ext cx="1820435" cy="470404"/>
            <a:chOff x="1619672" y="2488389"/>
            <a:chExt cx="1820435" cy="470404"/>
          </a:xfrm>
        </p:grpSpPr>
        <p:sp>
          <p:nvSpPr>
            <p:cNvPr id="7" name="文本框 6"/>
            <p:cNvSpPr txBox="1"/>
            <p:nvPr/>
          </p:nvSpPr>
          <p:spPr>
            <a:xfrm>
              <a:off x="2332111" y="2488389"/>
              <a:ext cx="1107996" cy="36933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mtClean="0">
                  <a:solidFill>
                    <a:schemeClr val="tx2"/>
                  </a:solidFill>
                </a:rPr>
                <a:t>云服务器</a:t>
              </a:r>
            </a:p>
          </p:txBody>
        </p:sp>
        <p:cxnSp>
          <p:nvCxnSpPr>
            <p:cNvPr id="10" name="直线箭头连接符 9"/>
            <p:cNvCxnSpPr/>
            <p:nvPr/>
          </p:nvCxnSpPr>
          <p:spPr>
            <a:xfrm flipV="1">
              <a:off x="1619672" y="2643758"/>
              <a:ext cx="698576" cy="31503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325514" y="3238676"/>
            <a:ext cx="1338829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</a:rPr>
              <a:t>实体服务器</a:t>
            </a: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619672" y="2958793"/>
            <a:ext cx="698576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7" idx="3"/>
          </p:cNvCxnSpPr>
          <p:nvPr/>
        </p:nvCxnSpPr>
        <p:spPr>
          <a:xfrm>
            <a:off x="3440107" y="2673055"/>
            <a:ext cx="810448" cy="35200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3"/>
          </p:cNvCxnSpPr>
          <p:nvPr/>
        </p:nvCxnSpPr>
        <p:spPr>
          <a:xfrm flipV="1">
            <a:off x="3664343" y="3013432"/>
            <a:ext cx="597195" cy="40991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61538" y="2837431"/>
            <a:ext cx="822662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2"/>
                </a:solidFill>
              </a:rPr>
              <a:t>公网</a:t>
            </a:r>
            <a:r>
              <a:rPr kumimoji="1" lang="en-US" altLang="zh-CN" dirty="0" smtClean="0">
                <a:solidFill>
                  <a:schemeClr val="tx2"/>
                </a:solidFill>
              </a:rPr>
              <a:t>IP</a:t>
            </a:r>
            <a:endParaRPr kumimoji="1" lang="zh-CN" altLang="en-US" dirty="0" smtClean="0">
              <a:solidFill>
                <a:schemeClr val="tx2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4319874" y="264375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 58"/>
          <p:cNvGrpSpPr/>
          <p:nvPr/>
        </p:nvGrpSpPr>
        <p:grpSpPr>
          <a:xfrm>
            <a:off x="5098063" y="1367489"/>
            <a:ext cx="3642116" cy="1608933"/>
            <a:chOff x="5098063" y="1367489"/>
            <a:chExt cx="3642116" cy="1608933"/>
          </a:xfrm>
        </p:grpSpPr>
        <p:cxnSp>
          <p:nvCxnSpPr>
            <p:cNvPr id="22" name="直线箭头连接符 21"/>
            <p:cNvCxnSpPr>
              <a:endCxn id="24" idx="1"/>
            </p:cNvCxnSpPr>
            <p:nvPr/>
          </p:nvCxnSpPr>
          <p:spPr>
            <a:xfrm flipV="1">
              <a:off x="5098063" y="2083238"/>
              <a:ext cx="868784" cy="89318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966847" y="1367489"/>
              <a:ext cx="2773332" cy="1431497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</a:rPr>
                <a:t>浏览器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060181" y="1491630"/>
            <a:ext cx="2558937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http://50.79.138.62:8080</a:t>
            </a:r>
            <a:endParaRPr kumimoji="1" lang="zh-CN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7013239" y="2812312"/>
            <a:ext cx="646331" cy="539773"/>
            <a:chOff x="7013239" y="2812312"/>
            <a:chExt cx="646331" cy="539773"/>
          </a:xfrm>
        </p:grpSpPr>
        <p:cxnSp>
          <p:nvCxnSpPr>
            <p:cNvPr id="39" name="直线箭头连接符 38"/>
            <p:cNvCxnSpPr/>
            <p:nvPr/>
          </p:nvCxnSpPr>
          <p:spPr>
            <a:xfrm>
              <a:off x="7336405" y="2812312"/>
              <a:ext cx="2" cy="164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013239" y="2982753"/>
              <a:ext cx="646331" cy="36933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>
                  <a:solidFill>
                    <a:schemeClr val="tx2"/>
                  </a:solidFill>
                </a:rPr>
                <a:t>域名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5966847" y="3352085"/>
            <a:ext cx="2773332" cy="1587266"/>
            <a:chOff x="5966847" y="3352085"/>
            <a:chExt cx="2773332" cy="1587266"/>
          </a:xfrm>
        </p:grpSpPr>
        <p:sp>
          <p:nvSpPr>
            <p:cNvPr id="49" name="矩形 48"/>
            <p:cNvSpPr/>
            <p:nvPr/>
          </p:nvSpPr>
          <p:spPr>
            <a:xfrm>
              <a:off x="5966847" y="3507854"/>
              <a:ext cx="2773332" cy="1431497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</a:rPr>
                <a:t>浏览器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直线箭头连接符 50"/>
            <p:cNvCxnSpPr/>
            <p:nvPr/>
          </p:nvCxnSpPr>
          <p:spPr>
            <a:xfrm>
              <a:off x="7329823" y="3352085"/>
              <a:ext cx="2" cy="164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6060181" y="3608008"/>
              <a:ext cx="2558937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</a:rPr>
                <a:t>http://</a:t>
              </a:r>
              <a:r>
                <a:rPr kumimoji="1" lang="en-US" altLang="zh-CN" dirty="0" err="1" smtClean="0">
                  <a:solidFill>
                    <a:schemeClr val="bg1"/>
                  </a:solidFill>
                </a:rPr>
                <a:t>lgdsunday.club</a:t>
              </a:r>
              <a:endParaRPr kumimoji="1"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1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9" grpId="0" animBg="1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325556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云服务器选择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云服务器会默认配置公网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阿里云、腾讯云、华为云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063" y="3804332"/>
            <a:ext cx="812673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完全性、稳定性、可配置性较高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710279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96063" y="2649736"/>
            <a:ext cx="786588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原生代码不做强求，但是对于跨语言通讯原理需要理解清楚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96063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核心代码在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部分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96063" y="3804332"/>
            <a:ext cx="812673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项目打包上线部分对以后的发展很重要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095000" y="577890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结语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24307" y="2067694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702030404030204" pitchFamily="34" charset="0"/>
              </a:rPr>
              <a:t>学习中任何问题都可以在问答区留言，我看到会立刻回复</a:t>
            </a:r>
            <a:endParaRPr lang="zh-CN" altLang="en-US" sz="2000" u="none" strike="noStrike" kern="1200" cap="none" spc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524308" y="3219822"/>
            <a:ext cx="791720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希望本次的课程对大家有所帮助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4095000" y="577890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06483"/>
            <a:ext cx="3291830" cy="3291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0232" y="3998203"/>
            <a:ext cx="210474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LGD_Sunday</a:t>
            </a:r>
            <a:endParaRPr kumimoji="1" lang="zh-CN" altLang="en-US" sz="2400" b="1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7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3" name="矩形"/>
          <p:cNvSpPr/>
          <p:nvPr/>
        </p:nvSpPr>
        <p:spPr>
          <a:xfrm>
            <a:off x="1026795" y="2650490"/>
            <a:ext cx="76930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配合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的跨语言通讯原理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026795" y="1649730"/>
            <a:ext cx="80524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究其本质，从原理入手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26795" y="3651250"/>
            <a:ext cx="78105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既能帮助现在的工作，又能迈入大前端开发大门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339502"/>
            <a:ext cx="91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学习本课程的基础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7020304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3" name="矩形"/>
          <p:cNvSpPr/>
          <p:nvPr/>
        </p:nvSpPr>
        <p:spPr>
          <a:xfrm>
            <a:off x="93980" y="2650173"/>
            <a:ext cx="87191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几乎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（除微信、支付宝支付）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逻辑和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都在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中实现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93778" y="1649028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中只会涉及与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跨语言通讯的内容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93980" y="3805555"/>
            <a:ext cx="87191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原生端内容会模拟公司真实环境，提供与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端的调用文档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tx2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28575">
          <a:solidFill>
            <a:srgbClr val="C94251"/>
          </a:solidFill>
        </a:ln>
      </a:spPr>
      <a:bodyPr wrap="square" rtlCol="0">
        <a:spAutoFit/>
      </a:bodyPr>
      <a:lstStyle>
        <a:defPPr algn="ctr">
          <a:defRPr kumimoji="1" smtClean="0">
            <a:solidFill>
              <a:srgbClr val="C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458</TotalTime>
  <Words>1759</Words>
  <Application>Microsoft Macintosh PowerPoint</Application>
  <PresentationFormat>全屏显示(16:9)</PresentationFormat>
  <Paragraphs>327</Paragraphs>
  <Slides>75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Calibri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231</cp:revision>
  <dcterms:created xsi:type="dcterms:W3CDTF">2019-07-25T07:02:38Z</dcterms:created>
  <dcterms:modified xsi:type="dcterms:W3CDTF">2019-08-09T07:49:18Z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