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18000" y="2483484"/>
            <a:ext cx="3555999" cy="941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575" y="607377"/>
            <a:ext cx="7762875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74403" y="2290762"/>
            <a:ext cx="6657975" cy="1827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10"/>
              </a:spcBef>
            </a:pPr>
            <a:r>
              <a:rPr dirty="0" sz="6000" spc="320"/>
              <a:t>SQL</a:t>
            </a:r>
            <a:r>
              <a:rPr dirty="0" sz="6000" spc="-155"/>
              <a:t> </a:t>
            </a:r>
            <a:r>
              <a:rPr dirty="0" sz="6000" spc="215"/>
              <a:t>Basics</a:t>
            </a:r>
            <a:endParaRPr sz="6000"/>
          </a:p>
        </p:txBody>
      </p:sp>
      <p:sp>
        <p:nvSpPr>
          <p:cNvPr id="3" name="object 3" descr=""/>
          <p:cNvSpPr txBox="1"/>
          <p:nvPr/>
        </p:nvSpPr>
        <p:spPr>
          <a:xfrm>
            <a:off x="1784350" y="3582987"/>
            <a:ext cx="86207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I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 spc="105">
                <a:latin typeface="Calibri"/>
                <a:cs typeface="Calibri"/>
              </a:rPr>
              <a:t>saw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 spc="114">
                <a:latin typeface="Calibri"/>
                <a:cs typeface="Calibri"/>
              </a:rPr>
              <a:t>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great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movie</a:t>
            </a:r>
            <a:r>
              <a:rPr dirty="0" sz="2400" spc="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about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 spc="100">
                <a:latin typeface="Calibri"/>
                <a:cs typeface="Calibri"/>
              </a:rPr>
              <a:t>databases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today.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 spc="65">
                <a:latin typeface="Calibri"/>
                <a:cs typeface="Calibri"/>
              </a:rPr>
              <a:t>can't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wait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175">
                <a:latin typeface="Calibri"/>
                <a:cs typeface="Calibri"/>
              </a:rPr>
              <a:t>SQL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45"/>
              <a:t>Selections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7575" y="1692691"/>
            <a:ext cx="7353934" cy="3870325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2400">
                <a:latin typeface="Calibri"/>
                <a:cs typeface="Calibri"/>
              </a:rPr>
              <a:t>What </a:t>
            </a:r>
            <a:r>
              <a:rPr dirty="0" sz="2400" spc="70">
                <a:latin typeface="Calibri"/>
                <a:cs typeface="Calibri"/>
              </a:rPr>
              <a:t>goes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50">
                <a:latin typeface="Calibri"/>
                <a:cs typeface="Calibri"/>
              </a:rPr>
              <a:t>in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120">
                <a:solidFill>
                  <a:srgbClr val="E97031"/>
                </a:solidFill>
                <a:latin typeface="Calibri"/>
                <a:cs typeface="Calibri"/>
              </a:rPr>
              <a:t>WHERE</a:t>
            </a:r>
            <a:r>
              <a:rPr dirty="0" sz="2400" spc="25">
                <a:solidFill>
                  <a:srgbClr val="E97031"/>
                </a:solidFill>
                <a:latin typeface="Calibri"/>
                <a:cs typeface="Calibri"/>
              </a:rPr>
              <a:t> </a:t>
            </a:r>
            <a:r>
              <a:rPr dirty="0" sz="2400" spc="100">
                <a:latin typeface="Calibri"/>
                <a:cs typeface="Calibri"/>
              </a:rPr>
              <a:t>clause:</a:t>
            </a:r>
            <a:endParaRPr sz="2400">
              <a:latin typeface="Calibri"/>
              <a:cs typeface="Calibri"/>
            </a:endParaRPr>
          </a:p>
          <a:p>
            <a:pPr marL="257175" indent="-244475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257175" algn="l"/>
              </a:tabLst>
            </a:pPr>
            <a:r>
              <a:rPr dirty="0" sz="2400">
                <a:latin typeface="Calibri"/>
                <a:cs typeface="Calibri"/>
              </a:rPr>
              <a:t>x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70">
                <a:latin typeface="Calibri"/>
                <a:cs typeface="Calibri"/>
              </a:rPr>
              <a:t>=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y,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x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70">
                <a:latin typeface="Calibri"/>
                <a:cs typeface="Calibri"/>
              </a:rPr>
              <a:t>&lt;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65">
                <a:latin typeface="Calibri"/>
                <a:cs typeface="Calibri"/>
              </a:rPr>
              <a:t>y,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x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65">
                <a:latin typeface="Calibri"/>
                <a:cs typeface="Calibri"/>
              </a:rPr>
              <a:t>&lt;=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y,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55">
                <a:latin typeface="Calibri"/>
                <a:cs typeface="Calibri"/>
              </a:rPr>
              <a:t>etc</a:t>
            </a:r>
            <a:endParaRPr sz="2400">
              <a:latin typeface="Calibri"/>
              <a:cs typeface="Calibri"/>
            </a:endParaRPr>
          </a:p>
          <a:p>
            <a:pPr lvl="1" marL="467995" indent="-180975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467995" algn="l"/>
              </a:tabLst>
            </a:pP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 spc="55">
                <a:latin typeface="Calibri"/>
                <a:cs typeface="Calibri"/>
              </a:rPr>
              <a:t>numbers,</a:t>
            </a:r>
            <a:r>
              <a:rPr dirty="0" sz="2000" spc="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they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50">
                <a:latin typeface="Calibri"/>
                <a:cs typeface="Calibri"/>
              </a:rPr>
              <a:t>have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90">
                <a:latin typeface="Calibri"/>
                <a:cs typeface="Calibri"/>
              </a:rPr>
              <a:t>usual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 spc="35">
                <a:latin typeface="Calibri"/>
                <a:cs typeface="Calibri"/>
              </a:rPr>
              <a:t>meaning</a:t>
            </a:r>
            <a:endParaRPr sz="2000">
              <a:latin typeface="Calibri"/>
              <a:cs typeface="Calibri"/>
            </a:endParaRPr>
          </a:p>
          <a:p>
            <a:pPr lvl="1" marL="467995" indent="-18097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467995" algn="l"/>
              </a:tabLst>
            </a:pP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155">
                <a:latin typeface="Calibri"/>
                <a:cs typeface="Calibri"/>
              </a:rPr>
              <a:t>CHAR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 spc="75">
                <a:latin typeface="Calibri"/>
                <a:cs typeface="Calibri"/>
              </a:rPr>
              <a:t>and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90">
                <a:latin typeface="Calibri"/>
                <a:cs typeface="Calibri"/>
              </a:rPr>
              <a:t>VARCHAR</a:t>
            </a:r>
            <a:r>
              <a:rPr dirty="0" sz="2000" spc="-10">
                <a:latin typeface="Calibri"/>
                <a:cs typeface="Calibri"/>
              </a:rPr>
              <a:t> (text):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55">
                <a:latin typeface="Calibri"/>
                <a:cs typeface="Calibri"/>
              </a:rPr>
              <a:t>lexicographic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ordering</a:t>
            </a:r>
            <a:endParaRPr sz="2000">
              <a:latin typeface="Calibri"/>
              <a:cs typeface="Calibri"/>
            </a:endParaRPr>
          </a:p>
          <a:p>
            <a:pPr lvl="1" marL="467995" indent="-18097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7995" algn="l"/>
              </a:tabLst>
            </a:pP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60">
                <a:latin typeface="Calibri"/>
                <a:cs typeface="Calibri"/>
              </a:rPr>
              <a:t>dates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75">
                <a:latin typeface="Calibri"/>
                <a:cs typeface="Calibri"/>
              </a:rPr>
              <a:t>and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50">
                <a:latin typeface="Calibri"/>
                <a:cs typeface="Calibri"/>
              </a:rPr>
              <a:t>times,</a:t>
            </a:r>
            <a:r>
              <a:rPr dirty="0" sz="2000" spc="55">
                <a:latin typeface="Calibri"/>
                <a:cs typeface="Calibri"/>
              </a:rPr>
              <a:t> chronological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ordering</a:t>
            </a:r>
            <a:endParaRPr sz="2000">
              <a:latin typeface="Calibri"/>
              <a:cs typeface="Calibri"/>
            </a:endParaRPr>
          </a:p>
          <a:p>
            <a:pPr marL="194310" indent="-18161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194310" algn="l"/>
              </a:tabLst>
            </a:pPr>
            <a:r>
              <a:rPr dirty="0" sz="2400" spc="125">
                <a:latin typeface="Calibri"/>
                <a:cs typeface="Calibri"/>
              </a:rPr>
              <a:t>Special</a:t>
            </a:r>
            <a:r>
              <a:rPr dirty="0" sz="2400" spc="-125">
                <a:latin typeface="Calibri"/>
                <a:cs typeface="Calibri"/>
              </a:rPr>
              <a:t> </a:t>
            </a:r>
            <a:r>
              <a:rPr dirty="0" sz="2400" spc="65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lvl="1" marL="469900" indent="-182880">
              <a:lnSpc>
                <a:spcPct val="100000"/>
              </a:lnSpc>
              <a:spcBef>
                <a:spcPts val="675"/>
              </a:spcBef>
              <a:buSzPct val="85000"/>
              <a:buFont typeface="Arial"/>
              <a:buChar char="•"/>
              <a:tabLst>
                <a:tab pos="469900" algn="l"/>
              </a:tabLst>
            </a:pPr>
            <a:r>
              <a:rPr dirty="0" sz="2000">
                <a:latin typeface="Calibri"/>
                <a:cs typeface="Calibri"/>
              </a:rPr>
              <a:t>Arithmetic</a:t>
            </a:r>
            <a:r>
              <a:rPr dirty="0" sz="2000" spc="1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operators</a:t>
            </a:r>
            <a:r>
              <a:rPr dirty="0" sz="2000" spc="19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210">
                <a:latin typeface="Calibri"/>
                <a:cs typeface="Calibri"/>
              </a:rPr>
              <a:t> </a:t>
            </a:r>
            <a:r>
              <a:rPr dirty="0" sz="2000" spc="45">
                <a:latin typeface="Calibri"/>
                <a:cs typeface="Calibri"/>
              </a:rPr>
              <a:t>numbers</a:t>
            </a:r>
            <a:endParaRPr sz="2000">
              <a:latin typeface="Calibri"/>
              <a:cs typeface="Calibri"/>
            </a:endParaRPr>
          </a:p>
          <a:p>
            <a:pPr lvl="1" marL="469900" indent="-182880">
              <a:lnSpc>
                <a:spcPct val="100000"/>
              </a:lnSpc>
              <a:spcBef>
                <a:spcPts val="605"/>
              </a:spcBef>
              <a:buSzPct val="85000"/>
              <a:buFont typeface="Arial"/>
              <a:buChar char="•"/>
              <a:tabLst>
                <a:tab pos="469900" algn="l"/>
              </a:tabLst>
            </a:pPr>
            <a:r>
              <a:rPr dirty="0" sz="2000">
                <a:latin typeface="Calibri"/>
                <a:cs typeface="Calibri"/>
              </a:rPr>
              <a:t>Pattern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55">
                <a:latin typeface="Calibri"/>
                <a:cs typeface="Calibri"/>
              </a:rPr>
              <a:t>matching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65">
                <a:latin typeface="Calibri"/>
                <a:cs typeface="Calibri"/>
              </a:rPr>
              <a:t>on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text</a:t>
            </a:r>
            <a:endParaRPr sz="2000">
              <a:latin typeface="Calibri"/>
              <a:cs typeface="Calibri"/>
            </a:endParaRPr>
          </a:p>
          <a:p>
            <a:pPr lvl="1" marL="469900" indent="-182880">
              <a:lnSpc>
                <a:spcPct val="100000"/>
              </a:lnSpc>
              <a:spcBef>
                <a:spcPts val="605"/>
              </a:spcBef>
              <a:buSzPct val="85000"/>
              <a:buFont typeface="Arial"/>
              <a:buChar char="•"/>
              <a:tabLst>
                <a:tab pos="469900" algn="l"/>
              </a:tabLst>
            </a:pPr>
            <a:r>
              <a:rPr dirty="0" sz="2000" spc="100">
                <a:latin typeface="Calibri"/>
                <a:cs typeface="Calibri"/>
              </a:rPr>
              <a:t>Special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50">
                <a:latin typeface="Calibri"/>
                <a:cs typeface="Calibri"/>
              </a:rPr>
              <a:t>date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60">
                <a:latin typeface="Calibri"/>
                <a:cs typeface="Calibri"/>
              </a:rPr>
              <a:t>functions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(“return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month”)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70">
                <a:latin typeface="Calibri"/>
                <a:cs typeface="Calibri"/>
              </a:rPr>
              <a:t>–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90">
                <a:latin typeface="Calibri"/>
                <a:cs typeface="Calibri"/>
              </a:rPr>
              <a:t>DBMS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40">
                <a:latin typeface="Calibri"/>
                <a:cs typeface="Calibri"/>
              </a:rPr>
              <a:t>dependent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25"/>
              <a:t>LIKE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495675" y="5105463"/>
            <a:ext cx="5148580" cy="1414780"/>
            <a:chOff x="3495675" y="5105463"/>
            <a:chExt cx="5148580" cy="141478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0432" y="5200541"/>
              <a:ext cx="5043594" cy="119560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5675" y="5105463"/>
              <a:ext cx="4767326" cy="141439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3633851" y="5224462"/>
              <a:ext cx="4933950" cy="1095375"/>
            </a:xfrm>
            <a:custGeom>
              <a:avLst/>
              <a:gdLst/>
              <a:ahLst/>
              <a:cxnLst/>
              <a:rect l="l" t="t" r="r" b="b"/>
              <a:pathLst>
                <a:path w="4933950" h="1095375">
                  <a:moveTo>
                    <a:pt x="4933950" y="0"/>
                  </a:moveTo>
                  <a:lnTo>
                    <a:pt x="0" y="0"/>
                  </a:lnTo>
                  <a:lnTo>
                    <a:pt x="0" y="1095375"/>
                  </a:lnTo>
                  <a:lnTo>
                    <a:pt x="4933950" y="1095375"/>
                  </a:lnTo>
                  <a:lnTo>
                    <a:pt x="4933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633851" y="5224462"/>
              <a:ext cx="4933950" cy="1095375"/>
            </a:xfrm>
            <a:custGeom>
              <a:avLst/>
              <a:gdLst/>
              <a:ahLst/>
              <a:cxnLst/>
              <a:rect l="l" t="t" r="r" b="b"/>
              <a:pathLst>
                <a:path w="4933950" h="1095375">
                  <a:moveTo>
                    <a:pt x="0" y="1095375"/>
                  </a:moveTo>
                  <a:lnTo>
                    <a:pt x="4933950" y="1095375"/>
                  </a:lnTo>
                  <a:lnTo>
                    <a:pt x="493395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ln w="26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917575" y="1692691"/>
            <a:ext cx="8281670" cy="4568190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280"/>
              </a:spcBef>
              <a:buSzPct val="83333"/>
              <a:buFont typeface="Arial"/>
              <a:buChar char="•"/>
              <a:tabLst>
                <a:tab pos="622300" algn="l"/>
              </a:tabLst>
            </a:pPr>
            <a:r>
              <a:rPr dirty="0" sz="2400" spc="225">
                <a:latin typeface="Calibri"/>
                <a:cs typeface="Calibri"/>
              </a:rPr>
              <a:t>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160" b="1">
                <a:latin typeface="Calibri"/>
                <a:cs typeface="Calibri"/>
              </a:rPr>
              <a:t>LIKE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spc="65">
                <a:latin typeface="Calibri"/>
                <a:cs typeface="Calibri"/>
              </a:rPr>
              <a:t>p:</a:t>
            </a:r>
            <a:r>
              <a:rPr dirty="0" sz="2400" spc="50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true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string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225">
                <a:latin typeface="Calibri"/>
                <a:cs typeface="Calibri"/>
              </a:rPr>
              <a:t>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110">
                <a:latin typeface="Calibri"/>
                <a:cs typeface="Calibri"/>
              </a:rPr>
              <a:t>matches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pattern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 spc="25">
                <a:latin typeface="Calibri"/>
                <a:cs typeface="Calibri"/>
              </a:rPr>
              <a:t>p</a:t>
            </a:r>
            <a:endParaRPr sz="2400">
              <a:latin typeface="Calibri"/>
              <a:cs typeface="Calibri"/>
            </a:endParaRPr>
          </a:p>
          <a:p>
            <a:pPr marL="622300" indent="-609600">
              <a:lnSpc>
                <a:spcPct val="100000"/>
              </a:lnSpc>
              <a:spcBef>
                <a:spcPts val="1175"/>
              </a:spcBef>
              <a:buSzPct val="83333"/>
              <a:buFont typeface="Arial"/>
              <a:buChar char="•"/>
              <a:tabLst>
                <a:tab pos="622300" algn="l"/>
              </a:tabLst>
            </a:pPr>
            <a:r>
              <a:rPr dirty="0" sz="2400" spc="75">
                <a:latin typeface="Calibri"/>
                <a:cs typeface="Calibri"/>
              </a:rPr>
              <a:t>p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70">
                <a:latin typeface="Calibri"/>
                <a:cs typeface="Calibri"/>
              </a:rPr>
              <a:t>may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65">
                <a:latin typeface="Calibri"/>
                <a:cs typeface="Calibri"/>
              </a:rPr>
              <a:t>contain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two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70">
                <a:latin typeface="Calibri"/>
                <a:cs typeface="Calibri"/>
              </a:rPr>
              <a:t>types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60">
                <a:latin typeface="Calibri"/>
                <a:cs typeface="Calibri"/>
              </a:rPr>
              <a:t>wildcards:</a:t>
            </a:r>
            <a:endParaRPr sz="2400">
              <a:latin typeface="Calibri"/>
              <a:cs typeface="Calibri"/>
            </a:endParaRPr>
          </a:p>
          <a:p>
            <a:pPr lvl="1" marL="1003935" indent="-534035">
              <a:lnSpc>
                <a:spcPct val="100000"/>
              </a:lnSpc>
              <a:spcBef>
                <a:spcPts val="595"/>
              </a:spcBef>
              <a:buSzPct val="85000"/>
              <a:buFont typeface="Arial"/>
              <a:buChar char="•"/>
              <a:tabLst>
                <a:tab pos="1003935" algn="l"/>
              </a:tabLst>
            </a:pPr>
            <a:r>
              <a:rPr dirty="0" sz="2000" spc="240">
                <a:latin typeface="Calibri"/>
                <a:cs typeface="Calibri"/>
              </a:rPr>
              <a:t>%</a:t>
            </a:r>
            <a:r>
              <a:rPr dirty="0" sz="2000" spc="385">
                <a:latin typeface="Calibri"/>
                <a:cs typeface="Calibri"/>
              </a:rPr>
              <a:t> </a:t>
            </a:r>
            <a:r>
              <a:rPr dirty="0" sz="2000" spc="80">
                <a:latin typeface="Calibri"/>
                <a:cs typeface="Calibri"/>
              </a:rPr>
              <a:t>=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any </a:t>
            </a:r>
            <a:r>
              <a:rPr dirty="0" sz="2000" spc="80">
                <a:latin typeface="Calibri"/>
                <a:cs typeface="Calibri"/>
              </a:rPr>
              <a:t>sequence</a:t>
            </a:r>
            <a:r>
              <a:rPr dirty="0" sz="2000">
                <a:latin typeface="Calibri"/>
                <a:cs typeface="Calibri"/>
              </a:rPr>
              <a:t> of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60">
                <a:latin typeface="Calibri"/>
                <a:cs typeface="Calibri"/>
              </a:rPr>
              <a:t>characters</a:t>
            </a:r>
            <a:endParaRPr sz="2000">
              <a:latin typeface="Calibri"/>
              <a:cs typeface="Calibri"/>
            </a:endParaRPr>
          </a:p>
          <a:p>
            <a:pPr lvl="1" marL="1003935" indent="-534035">
              <a:lnSpc>
                <a:spcPct val="100000"/>
              </a:lnSpc>
              <a:spcBef>
                <a:spcPts val="610"/>
              </a:spcBef>
              <a:buSzPct val="85000"/>
              <a:buFont typeface="Arial"/>
              <a:buChar char="•"/>
              <a:tabLst>
                <a:tab pos="1003935" algn="l"/>
                <a:tab pos="1279525" algn="l"/>
              </a:tabLst>
            </a:pPr>
            <a:r>
              <a:rPr dirty="0" sz="2000" spc="-50">
                <a:latin typeface="Calibri"/>
                <a:cs typeface="Calibri"/>
              </a:rPr>
              <a:t>_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80">
                <a:latin typeface="Calibri"/>
                <a:cs typeface="Calibri"/>
              </a:rPr>
              <a:t>=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any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65">
                <a:latin typeface="Calibri"/>
                <a:cs typeface="Calibri"/>
              </a:rPr>
              <a:t>single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45">
                <a:latin typeface="Calibri"/>
                <a:cs typeface="Calibri"/>
              </a:rPr>
              <a:t>character</a:t>
            </a:r>
            <a:endParaRPr sz="2000">
              <a:latin typeface="Calibri"/>
              <a:cs typeface="Calibri"/>
            </a:endParaRPr>
          </a:p>
          <a:p>
            <a:pPr marL="728980" indent="-533400">
              <a:lnSpc>
                <a:spcPct val="100000"/>
              </a:lnSpc>
              <a:spcBef>
                <a:spcPts val="1180"/>
              </a:spcBef>
              <a:buSzPct val="83333"/>
              <a:buFont typeface="Arial"/>
              <a:buChar char="•"/>
              <a:tabLst>
                <a:tab pos="728980" algn="l"/>
              </a:tabLst>
            </a:pPr>
            <a:r>
              <a:rPr dirty="0" sz="2400" spc="200">
                <a:latin typeface="Calibri"/>
                <a:cs typeface="Calibri"/>
              </a:rPr>
              <a:t>Case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50">
                <a:latin typeface="Calibri"/>
                <a:cs typeface="Calibri"/>
              </a:rPr>
              <a:t>insensitive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50">
                <a:solidFill>
                  <a:srgbClr val="155F82"/>
                </a:solidFill>
                <a:latin typeface="Calibri"/>
                <a:cs typeface="Calibri"/>
              </a:rPr>
              <a:t>Product(PName,</a:t>
            </a:r>
            <a:r>
              <a:rPr dirty="0" sz="1800" spc="13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1800" spc="50">
                <a:solidFill>
                  <a:srgbClr val="155F82"/>
                </a:solidFill>
                <a:latin typeface="Calibri"/>
                <a:cs typeface="Calibri"/>
              </a:rPr>
              <a:t>Price,</a:t>
            </a:r>
            <a:r>
              <a:rPr dirty="0" sz="1800" spc="3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55F82"/>
                </a:solidFill>
                <a:latin typeface="Calibri"/>
                <a:cs typeface="Calibri"/>
              </a:rPr>
              <a:t>Category,</a:t>
            </a:r>
            <a:r>
              <a:rPr dirty="0" sz="1800" spc="13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55F82"/>
                </a:solidFill>
                <a:latin typeface="Calibri"/>
                <a:cs typeface="Calibri"/>
              </a:rPr>
              <a:t>Manufacturer)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800">
                <a:latin typeface="Calibri"/>
                <a:cs typeface="Calibri"/>
              </a:rPr>
              <a:t>Find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65">
                <a:latin typeface="Calibri"/>
                <a:cs typeface="Calibri"/>
              </a:rPr>
              <a:t>all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60">
                <a:latin typeface="Calibri"/>
                <a:cs typeface="Calibri"/>
              </a:rPr>
              <a:t>products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50">
                <a:latin typeface="Calibri"/>
                <a:cs typeface="Calibri"/>
              </a:rPr>
              <a:t>whose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70">
                <a:latin typeface="Calibri"/>
                <a:cs typeface="Calibri"/>
              </a:rPr>
              <a:t>name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55">
                <a:latin typeface="Calibri"/>
                <a:cs typeface="Calibri"/>
              </a:rPr>
              <a:t>mentions</a:t>
            </a:r>
            <a:r>
              <a:rPr dirty="0" sz="1800" spc="-1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‘gizmo’: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50">
                <a:latin typeface="Calibri"/>
                <a:cs typeface="Calibri"/>
              </a:rPr>
              <a:t>Gizmo,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45">
                <a:latin typeface="Calibri"/>
                <a:cs typeface="Calibri"/>
              </a:rPr>
              <a:t>GizmoWorks,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Powergizmo…</a:t>
            </a:r>
            <a:endParaRPr sz="1800">
              <a:latin typeface="Calibri"/>
              <a:cs typeface="Calibri"/>
            </a:endParaRPr>
          </a:p>
          <a:p>
            <a:pPr marL="2801620">
              <a:lnSpc>
                <a:spcPts val="2755"/>
              </a:lnSpc>
              <a:spcBef>
                <a:spcPts val="1160"/>
              </a:spcBef>
              <a:tabLst>
                <a:tab pos="4631055" algn="l"/>
              </a:tabLst>
            </a:pPr>
            <a:r>
              <a:rPr dirty="0" sz="2400" spc="-10">
                <a:latin typeface="Consolas"/>
                <a:cs typeface="Consolas"/>
              </a:rPr>
              <a:t>SELECT</a:t>
            </a:r>
            <a:r>
              <a:rPr dirty="0" sz="2400">
                <a:latin typeface="Consolas"/>
                <a:cs typeface="Consolas"/>
              </a:rPr>
              <a:t>	</a:t>
            </a:r>
            <a:r>
              <a:rPr dirty="0" sz="2400" spc="-50">
                <a:latin typeface="Consolas"/>
                <a:cs typeface="Consolas"/>
              </a:rPr>
              <a:t>*</a:t>
            </a:r>
            <a:endParaRPr sz="2400">
              <a:latin typeface="Consolas"/>
              <a:cs typeface="Consolas"/>
            </a:endParaRPr>
          </a:p>
          <a:p>
            <a:pPr marL="2801620">
              <a:lnSpc>
                <a:spcPts val="2590"/>
              </a:lnSpc>
            </a:pPr>
            <a:r>
              <a:rPr dirty="0" sz="2400">
                <a:latin typeface="Consolas"/>
                <a:cs typeface="Consolas"/>
              </a:rPr>
              <a:t>FROM</a:t>
            </a:r>
            <a:r>
              <a:rPr dirty="0" sz="2400" spc="535">
                <a:latin typeface="Consolas"/>
                <a:cs typeface="Consolas"/>
              </a:rPr>
              <a:t> </a:t>
            </a:r>
            <a:r>
              <a:rPr dirty="0" sz="2400" spc="-10">
                <a:latin typeface="Consolas"/>
                <a:cs typeface="Consolas"/>
              </a:rPr>
              <a:t>Products</a:t>
            </a:r>
            <a:endParaRPr sz="2400">
              <a:latin typeface="Consolas"/>
              <a:cs typeface="Consolas"/>
            </a:endParaRPr>
          </a:p>
          <a:p>
            <a:pPr marL="2801620">
              <a:lnSpc>
                <a:spcPts val="2715"/>
              </a:lnSpc>
            </a:pPr>
            <a:r>
              <a:rPr dirty="0" sz="2400" spc="-10">
                <a:latin typeface="Consolas"/>
                <a:cs typeface="Consolas"/>
              </a:rPr>
              <a:t>WHERE</a:t>
            </a:r>
            <a:r>
              <a:rPr dirty="0" sz="2400" spc="-755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PName</a:t>
            </a:r>
            <a:r>
              <a:rPr dirty="0" sz="2400" spc="-55">
                <a:latin typeface="Consolas"/>
                <a:cs typeface="Consolas"/>
              </a:rPr>
              <a:t> </a:t>
            </a:r>
            <a:r>
              <a:rPr dirty="0" sz="2400">
                <a:solidFill>
                  <a:srgbClr val="A3171E"/>
                </a:solidFill>
                <a:latin typeface="Consolas"/>
                <a:cs typeface="Consolas"/>
              </a:rPr>
              <a:t>LIKE</a:t>
            </a:r>
            <a:r>
              <a:rPr dirty="0" sz="2400" spc="-25">
                <a:solidFill>
                  <a:srgbClr val="A3171E"/>
                </a:solidFill>
                <a:latin typeface="Consolas"/>
                <a:cs typeface="Consolas"/>
              </a:rPr>
              <a:t> </a:t>
            </a:r>
            <a:r>
              <a:rPr dirty="0" sz="2400" spc="-10">
                <a:latin typeface="Consolas"/>
                <a:cs typeface="Consolas"/>
              </a:rPr>
              <a:t>‘%gizmo%’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5"/>
              <a:t>Eliminating</a:t>
            </a:r>
            <a:r>
              <a:rPr dirty="0" spc="-160"/>
              <a:t> </a:t>
            </a:r>
            <a:r>
              <a:rPr dirty="0" spc="-10"/>
              <a:t>duplicates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352675" y="2085795"/>
            <a:ext cx="4786630" cy="1129030"/>
            <a:chOff x="2352675" y="2085795"/>
            <a:chExt cx="4786630" cy="112903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331" y="2085795"/>
              <a:ext cx="4719747" cy="110989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2675" y="2124011"/>
              <a:ext cx="3719576" cy="1090612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2452751" y="2109851"/>
              <a:ext cx="4610100" cy="1009650"/>
            </a:xfrm>
            <a:custGeom>
              <a:avLst/>
              <a:gdLst/>
              <a:ahLst/>
              <a:cxnLst/>
              <a:rect l="l" t="t" r="r" b="b"/>
              <a:pathLst>
                <a:path w="4610100" h="1009650">
                  <a:moveTo>
                    <a:pt x="4610100" y="0"/>
                  </a:moveTo>
                  <a:lnTo>
                    <a:pt x="0" y="0"/>
                  </a:lnTo>
                  <a:lnTo>
                    <a:pt x="0" y="1009650"/>
                  </a:lnTo>
                  <a:lnTo>
                    <a:pt x="4610100" y="1009650"/>
                  </a:lnTo>
                  <a:lnTo>
                    <a:pt x="4610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452751" y="2109851"/>
              <a:ext cx="4610100" cy="1009650"/>
            </a:xfrm>
            <a:custGeom>
              <a:avLst/>
              <a:gdLst/>
              <a:ahLst/>
              <a:cxnLst/>
              <a:rect l="l" t="t" r="r" b="b"/>
              <a:pathLst>
                <a:path w="4610100" h="1009650">
                  <a:moveTo>
                    <a:pt x="0" y="1009650"/>
                  </a:moveTo>
                  <a:lnTo>
                    <a:pt x="4610100" y="1009650"/>
                  </a:lnTo>
                  <a:lnTo>
                    <a:pt x="4610100" y="0"/>
                  </a:lnTo>
                  <a:lnTo>
                    <a:pt x="0" y="0"/>
                  </a:lnTo>
                  <a:lnTo>
                    <a:pt x="0" y="1009650"/>
                  </a:lnTo>
                  <a:close/>
                </a:path>
              </a:pathLst>
            </a:custGeom>
            <a:ln w="26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2533269" y="2092388"/>
            <a:ext cx="3320415" cy="8839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0800"/>
              </a:lnSpc>
              <a:spcBef>
                <a:spcPts val="95"/>
              </a:spcBef>
              <a:tabLst>
                <a:tab pos="927100" algn="l"/>
              </a:tabLst>
            </a:pPr>
            <a:r>
              <a:rPr dirty="0" sz="2000" spc="-10">
                <a:latin typeface="Consolas"/>
                <a:cs typeface="Consolas"/>
              </a:rPr>
              <a:t>SELECT</a:t>
            </a:r>
            <a:r>
              <a:rPr dirty="0" sz="2000" spc="-480"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A3171E"/>
                </a:solidFill>
                <a:latin typeface="Consolas"/>
                <a:cs typeface="Consolas"/>
              </a:rPr>
              <a:t>DISTINCT</a:t>
            </a:r>
            <a:r>
              <a:rPr dirty="0" sz="2000" spc="-35">
                <a:solidFill>
                  <a:srgbClr val="A3171E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latin typeface="Consolas"/>
                <a:cs typeface="Consolas"/>
              </a:rPr>
              <a:t>category </a:t>
            </a:r>
            <a:r>
              <a:rPr dirty="0" sz="2000" spc="-20">
                <a:latin typeface="Consolas"/>
                <a:cs typeface="Consolas"/>
              </a:rPr>
              <a:t>FROM</a:t>
            </a:r>
            <a:r>
              <a:rPr dirty="0" sz="2000">
                <a:latin typeface="Consolas"/>
                <a:cs typeface="Consolas"/>
              </a:rPr>
              <a:t>	</a:t>
            </a:r>
            <a:r>
              <a:rPr dirty="0" sz="2000" spc="-10">
                <a:latin typeface="Consolas"/>
                <a:cs typeface="Consolas"/>
              </a:rPr>
              <a:t>Product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295903" y="3721036"/>
            <a:ext cx="12788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Compare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to: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2428875" y="4829058"/>
            <a:ext cx="3253104" cy="1129030"/>
            <a:chOff x="2428875" y="4829058"/>
            <a:chExt cx="3253104" cy="1129030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522" y="4829058"/>
              <a:ext cx="3186245" cy="1109894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8875" y="4867274"/>
              <a:ext cx="2462276" cy="1090612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2528951" y="4852987"/>
              <a:ext cx="3076575" cy="1009650"/>
            </a:xfrm>
            <a:custGeom>
              <a:avLst/>
              <a:gdLst/>
              <a:ahLst/>
              <a:cxnLst/>
              <a:rect l="l" t="t" r="r" b="b"/>
              <a:pathLst>
                <a:path w="3076575" h="1009650">
                  <a:moveTo>
                    <a:pt x="3076575" y="0"/>
                  </a:moveTo>
                  <a:lnTo>
                    <a:pt x="0" y="0"/>
                  </a:lnTo>
                  <a:lnTo>
                    <a:pt x="0" y="1009650"/>
                  </a:lnTo>
                  <a:lnTo>
                    <a:pt x="3076575" y="1009650"/>
                  </a:lnTo>
                  <a:lnTo>
                    <a:pt x="307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528951" y="4852987"/>
              <a:ext cx="3076575" cy="1009650"/>
            </a:xfrm>
            <a:custGeom>
              <a:avLst/>
              <a:gdLst/>
              <a:ahLst/>
              <a:cxnLst/>
              <a:rect l="l" t="t" r="r" b="b"/>
              <a:pathLst>
                <a:path w="3076575" h="1009650">
                  <a:moveTo>
                    <a:pt x="0" y="1009650"/>
                  </a:moveTo>
                  <a:lnTo>
                    <a:pt x="3076575" y="1009650"/>
                  </a:lnTo>
                  <a:lnTo>
                    <a:pt x="3076575" y="0"/>
                  </a:lnTo>
                  <a:lnTo>
                    <a:pt x="0" y="0"/>
                  </a:lnTo>
                  <a:lnTo>
                    <a:pt x="0" y="1009650"/>
                  </a:lnTo>
                  <a:close/>
                </a:path>
              </a:pathLst>
            </a:custGeom>
            <a:ln w="26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2622295" y="4839398"/>
            <a:ext cx="2051050" cy="8839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40800"/>
              </a:lnSpc>
              <a:spcBef>
                <a:spcPts val="95"/>
              </a:spcBef>
              <a:tabLst>
                <a:tab pos="914400" algn="l"/>
              </a:tabLst>
            </a:pPr>
            <a:r>
              <a:rPr dirty="0" sz="2000" spc="-10">
                <a:latin typeface="Consolas"/>
                <a:cs typeface="Consolas"/>
              </a:rPr>
              <a:t>SELECT</a:t>
            </a:r>
            <a:r>
              <a:rPr dirty="0" sz="2000" spc="-475">
                <a:latin typeface="Consolas"/>
                <a:cs typeface="Consolas"/>
              </a:rPr>
              <a:t> </a:t>
            </a:r>
            <a:r>
              <a:rPr dirty="0" sz="2000" spc="-10">
                <a:latin typeface="Consolas"/>
                <a:cs typeface="Consolas"/>
              </a:rPr>
              <a:t>category </a:t>
            </a:r>
            <a:r>
              <a:rPr dirty="0" sz="2000" spc="-20">
                <a:latin typeface="Consolas"/>
                <a:cs typeface="Consolas"/>
              </a:rPr>
              <a:t>FROM</a:t>
            </a:r>
            <a:r>
              <a:rPr dirty="0" sz="2000">
                <a:latin typeface="Consolas"/>
                <a:cs typeface="Consolas"/>
              </a:rPr>
              <a:t>	</a:t>
            </a:r>
            <a:r>
              <a:rPr dirty="0" sz="2000" spc="-10">
                <a:latin typeface="Consolas"/>
                <a:cs typeface="Consolas"/>
              </a:rPr>
              <a:t>Product</a:t>
            </a:r>
            <a:endParaRPr sz="2000">
              <a:latin typeface="Consolas"/>
              <a:cs typeface="Consolas"/>
            </a:endParaRPr>
          </a:p>
        </p:txBody>
      </p:sp>
      <p:graphicFrame>
        <p:nvGraphicFramePr>
          <p:cNvPr id="16" name="object 16" descr=""/>
          <p:cNvGraphicFramePr>
            <a:graphicFrameLocks noGrp="1"/>
          </p:cNvGraphicFramePr>
          <p:nvPr/>
        </p:nvGraphicFramePr>
        <p:xfrm>
          <a:off x="8000936" y="4297235"/>
          <a:ext cx="1457325" cy="1675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550"/>
              </a:tblGrid>
              <a:tr h="334645"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550" spc="-10">
                          <a:solidFill>
                            <a:srgbClr val="A3171E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571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Gadgets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Gadgets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Photography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Household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object 17" descr=""/>
          <p:cNvGraphicFramePr>
            <a:graphicFrameLocks noGrp="1"/>
          </p:cNvGraphicFramePr>
          <p:nvPr/>
        </p:nvGraphicFramePr>
        <p:xfrm>
          <a:off x="7924736" y="1858835"/>
          <a:ext cx="1457325" cy="1339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550"/>
              </a:tblGrid>
              <a:tr h="334645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550" spc="-10">
                          <a:solidFill>
                            <a:srgbClr val="A3171E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Gadgets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Photography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Household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8" name="object 18" descr=""/>
          <p:cNvGrpSpPr/>
          <p:nvPr/>
        </p:nvGrpSpPr>
        <p:grpSpPr>
          <a:xfrm>
            <a:off x="5334063" y="2702242"/>
            <a:ext cx="2238375" cy="1450975"/>
            <a:chOff x="5334063" y="2702242"/>
            <a:chExt cx="2238375" cy="1450975"/>
          </a:xfrm>
        </p:grpSpPr>
        <p:sp>
          <p:nvSpPr>
            <p:cNvPr id="19" name="object 19" descr=""/>
            <p:cNvSpPr/>
            <p:nvPr/>
          </p:nvSpPr>
          <p:spPr>
            <a:xfrm>
              <a:off x="5348351" y="2716529"/>
              <a:ext cx="2209800" cy="1422400"/>
            </a:xfrm>
            <a:custGeom>
              <a:avLst/>
              <a:gdLst/>
              <a:ahLst/>
              <a:cxnLst/>
              <a:rect l="l" t="t" r="r" b="b"/>
              <a:pathLst>
                <a:path w="2209800" h="1422400">
                  <a:moveTo>
                    <a:pt x="2055749" y="498221"/>
                  </a:moveTo>
                  <a:lnTo>
                    <a:pt x="153924" y="498221"/>
                  </a:lnTo>
                  <a:lnTo>
                    <a:pt x="105241" y="506060"/>
                  </a:lnTo>
                  <a:lnTo>
                    <a:pt x="62983" y="527896"/>
                  </a:lnTo>
                  <a:lnTo>
                    <a:pt x="29675" y="561204"/>
                  </a:lnTo>
                  <a:lnTo>
                    <a:pt x="7839" y="603462"/>
                  </a:lnTo>
                  <a:lnTo>
                    <a:pt x="0" y="652145"/>
                  </a:lnTo>
                  <a:lnTo>
                    <a:pt x="0" y="1268095"/>
                  </a:lnTo>
                  <a:lnTo>
                    <a:pt x="7839" y="1316790"/>
                  </a:lnTo>
                  <a:lnTo>
                    <a:pt x="29675" y="1359079"/>
                  </a:lnTo>
                  <a:lnTo>
                    <a:pt x="62983" y="1392425"/>
                  </a:lnTo>
                  <a:lnTo>
                    <a:pt x="105241" y="1414293"/>
                  </a:lnTo>
                  <a:lnTo>
                    <a:pt x="153924" y="1422146"/>
                  </a:lnTo>
                  <a:lnTo>
                    <a:pt x="2055749" y="1422146"/>
                  </a:lnTo>
                  <a:lnTo>
                    <a:pt x="2104444" y="1414293"/>
                  </a:lnTo>
                  <a:lnTo>
                    <a:pt x="2146733" y="1392425"/>
                  </a:lnTo>
                  <a:lnTo>
                    <a:pt x="2180079" y="1359079"/>
                  </a:lnTo>
                  <a:lnTo>
                    <a:pt x="2201947" y="1316790"/>
                  </a:lnTo>
                  <a:lnTo>
                    <a:pt x="2209800" y="1268095"/>
                  </a:lnTo>
                  <a:lnTo>
                    <a:pt x="2209800" y="652145"/>
                  </a:lnTo>
                  <a:lnTo>
                    <a:pt x="2201947" y="603462"/>
                  </a:lnTo>
                  <a:lnTo>
                    <a:pt x="2180079" y="561204"/>
                  </a:lnTo>
                  <a:lnTo>
                    <a:pt x="2146733" y="527896"/>
                  </a:lnTo>
                  <a:lnTo>
                    <a:pt x="2104444" y="506060"/>
                  </a:lnTo>
                  <a:lnTo>
                    <a:pt x="2055749" y="498221"/>
                  </a:lnTo>
                  <a:close/>
                </a:path>
                <a:path w="2209800" h="1422400">
                  <a:moveTo>
                    <a:pt x="237744" y="0"/>
                  </a:moveTo>
                  <a:lnTo>
                    <a:pt x="368300" y="498221"/>
                  </a:lnTo>
                  <a:lnTo>
                    <a:pt x="920750" y="498221"/>
                  </a:lnTo>
                  <a:lnTo>
                    <a:pt x="237744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348351" y="2716529"/>
              <a:ext cx="2209800" cy="1422400"/>
            </a:xfrm>
            <a:custGeom>
              <a:avLst/>
              <a:gdLst/>
              <a:ahLst/>
              <a:cxnLst/>
              <a:rect l="l" t="t" r="r" b="b"/>
              <a:pathLst>
                <a:path w="2209800" h="1422400">
                  <a:moveTo>
                    <a:pt x="0" y="652145"/>
                  </a:moveTo>
                  <a:lnTo>
                    <a:pt x="7839" y="603462"/>
                  </a:lnTo>
                  <a:lnTo>
                    <a:pt x="29675" y="561204"/>
                  </a:lnTo>
                  <a:lnTo>
                    <a:pt x="62983" y="527896"/>
                  </a:lnTo>
                  <a:lnTo>
                    <a:pt x="105241" y="506060"/>
                  </a:lnTo>
                  <a:lnTo>
                    <a:pt x="153924" y="498221"/>
                  </a:lnTo>
                  <a:lnTo>
                    <a:pt x="368300" y="498221"/>
                  </a:lnTo>
                  <a:lnTo>
                    <a:pt x="237744" y="0"/>
                  </a:lnTo>
                  <a:lnTo>
                    <a:pt x="920750" y="498221"/>
                  </a:lnTo>
                  <a:lnTo>
                    <a:pt x="2055749" y="498221"/>
                  </a:lnTo>
                  <a:lnTo>
                    <a:pt x="2104444" y="506060"/>
                  </a:lnTo>
                  <a:lnTo>
                    <a:pt x="2146733" y="527896"/>
                  </a:lnTo>
                  <a:lnTo>
                    <a:pt x="2180079" y="561204"/>
                  </a:lnTo>
                  <a:lnTo>
                    <a:pt x="2201947" y="603462"/>
                  </a:lnTo>
                  <a:lnTo>
                    <a:pt x="2209800" y="652145"/>
                  </a:lnTo>
                  <a:lnTo>
                    <a:pt x="2209800" y="883158"/>
                  </a:lnTo>
                  <a:lnTo>
                    <a:pt x="2209800" y="1268095"/>
                  </a:lnTo>
                  <a:lnTo>
                    <a:pt x="2201947" y="1316790"/>
                  </a:lnTo>
                  <a:lnTo>
                    <a:pt x="2180079" y="1359079"/>
                  </a:lnTo>
                  <a:lnTo>
                    <a:pt x="2146733" y="1392425"/>
                  </a:lnTo>
                  <a:lnTo>
                    <a:pt x="2104444" y="1414293"/>
                  </a:lnTo>
                  <a:lnTo>
                    <a:pt x="2055749" y="1422146"/>
                  </a:lnTo>
                  <a:lnTo>
                    <a:pt x="920750" y="1422146"/>
                  </a:lnTo>
                  <a:lnTo>
                    <a:pt x="368300" y="1422146"/>
                  </a:lnTo>
                  <a:lnTo>
                    <a:pt x="153924" y="1422146"/>
                  </a:lnTo>
                  <a:lnTo>
                    <a:pt x="105241" y="1414293"/>
                  </a:lnTo>
                  <a:lnTo>
                    <a:pt x="62983" y="1392425"/>
                  </a:lnTo>
                  <a:lnTo>
                    <a:pt x="29675" y="1359079"/>
                  </a:lnTo>
                  <a:lnTo>
                    <a:pt x="7839" y="1316790"/>
                  </a:lnTo>
                  <a:lnTo>
                    <a:pt x="0" y="1268095"/>
                  </a:lnTo>
                  <a:lnTo>
                    <a:pt x="0" y="883158"/>
                  </a:lnTo>
                  <a:lnTo>
                    <a:pt x="0" y="652145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5775325" y="3230562"/>
            <a:ext cx="1364615" cy="85407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2700" marR="5080">
              <a:lnSpc>
                <a:spcPct val="100899"/>
              </a:lnSpc>
              <a:spcBef>
                <a:spcPts val="80"/>
              </a:spcBef>
            </a:pPr>
            <a:r>
              <a:rPr dirty="0" sz="1800">
                <a:latin typeface="Arial"/>
                <a:cs typeface="Arial"/>
              </a:rPr>
              <a:t>What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more </a:t>
            </a:r>
            <a:r>
              <a:rPr dirty="0" sz="1800">
                <a:latin typeface="Arial"/>
                <a:cs typeface="Arial"/>
              </a:rPr>
              <a:t>attributes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are </a:t>
            </a:r>
            <a:r>
              <a:rPr dirty="0" sz="1800" spc="-10">
                <a:latin typeface="Arial"/>
                <a:cs typeface="Arial"/>
              </a:rPr>
              <a:t>selected?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7191375" y="5038725"/>
            <a:ext cx="676275" cy="400050"/>
          </a:xfrm>
          <a:custGeom>
            <a:avLst/>
            <a:gdLst/>
            <a:ahLst/>
            <a:cxnLst/>
            <a:rect l="l" t="t" r="r" b="b"/>
            <a:pathLst>
              <a:path w="676275" h="400050">
                <a:moveTo>
                  <a:pt x="415417" y="0"/>
                </a:moveTo>
                <a:lnTo>
                  <a:pt x="415417" y="100075"/>
                </a:lnTo>
                <a:lnTo>
                  <a:pt x="0" y="100075"/>
                </a:lnTo>
                <a:lnTo>
                  <a:pt x="0" y="300100"/>
                </a:lnTo>
                <a:lnTo>
                  <a:pt x="415417" y="300100"/>
                </a:lnTo>
                <a:lnTo>
                  <a:pt x="415417" y="400050"/>
                </a:lnTo>
                <a:lnTo>
                  <a:pt x="676275" y="200025"/>
                </a:lnTo>
                <a:lnTo>
                  <a:pt x="4154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7191375" y="2343150"/>
            <a:ext cx="676275" cy="400050"/>
          </a:xfrm>
          <a:custGeom>
            <a:avLst/>
            <a:gdLst/>
            <a:ahLst/>
            <a:cxnLst/>
            <a:rect l="l" t="t" r="r" b="b"/>
            <a:pathLst>
              <a:path w="676275" h="400050">
                <a:moveTo>
                  <a:pt x="415417" y="0"/>
                </a:moveTo>
                <a:lnTo>
                  <a:pt x="415417" y="100075"/>
                </a:lnTo>
                <a:lnTo>
                  <a:pt x="0" y="100075"/>
                </a:lnTo>
                <a:lnTo>
                  <a:pt x="0" y="300100"/>
                </a:lnTo>
                <a:lnTo>
                  <a:pt x="415417" y="300100"/>
                </a:lnTo>
                <a:lnTo>
                  <a:pt x="415417" y="400050"/>
                </a:lnTo>
                <a:lnTo>
                  <a:pt x="676275" y="200025"/>
                </a:lnTo>
                <a:lnTo>
                  <a:pt x="4154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90"/>
              <a:t>ORDER</a:t>
            </a:r>
            <a:r>
              <a:rPr dirty="0" spc="-140"/>
              <a:t> </a:t>
            </a:r>
            <a:r>
              <a:rPr dirty="0" spc="50"/>
              <a:t>BY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314575" y="1761998"/>
            <a:ext cx="7510780" cy="2205355"/>
            <a:chOff x="2314575" y="1761998"/>
            <a:chExt cx="7510780" cy="220535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337" y="1809560"/>
              <a:ext cx="7405781" cy="207187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4575" y="1761998"/>
              <a:ext cx="6958076" cy="2205101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2452751" y="1833499"/>
              <a:ext cx="7296150" cy="1971675"/>
            </a:xfrm>
            <a:custGeom>
              <a:avLst/>
              <a:gdLst/>
              <a:ahLst/>
              <a:cxnLst/>
              <a:rect l="l" t="t" r="r" b="b"/>
              <a:pathLst>
                <a:path w="7296150" h="1971675">
                  <a:moveTo>
                    <a:pt x="7296150" y="0"/>
                  </a:moveTo>
                  <a:lnTo>
                    <a:pt x="0" y="0"/>
                  </a:lnTo>
                  <a:lnTo>
                    <a:pt x="0" y="1971675"/>
                  </a:lnTo>
                  <a:lnTo>
                    <a:pt x="7296150" y="1971675"/>
                  </a:lnTo>
                  <a:lnTo>
                    <a:pt x="72961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452751" y="1833499"/>
              <a:ext cx="7296150" cy="1971675"/>
            </a:xfrm>
            <a:custGeom>
              <a:avLst/>
              <a:gdLst/>
              <a:ahLst/>
              <a:cxnLst/>
              <a:rect l="l" t="t" r="r" b="b"/>
              <a:pathLst>
                <a:path w="7296150" h="1971675">
                  <a:moveTo>
                    <a:pt x="0" y="1971675"/>
                  </a:moveTo>
                  <a:lnTo>
                    <a:pt x="7296150" y="1971675"/>
                  </a:lnTo>
                  <a:lnTo>
                    <a:pt x="7296150" y="0"/>
                  </a:lnTo>
                  <a:lnTo>
                    <a:pt x="0" y="0"/>
                  </a:lnTo>
                  <a:lnTo>
                    <a:pt x="0" y="1971675"/>
                  </a:lnTo>
                  <a:close/>
                </a:path>
              </a:pathLst>
            </a:custGeom>
            <a:ln w="26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917575" y="1739328"/>
            <a:ext cx="8092440" cy="368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19250" marR="259079">
              <a:lnSpc>
                <a:spcPct val="133000"/>
              </a:lnSpc>
              <a:spcBef>
                <a:spcPts val="100"/>
              </a:spcBef>
              <a:tabLst>
                <a:tab pos="3449320" algn="l"/>
              </a:tabLst>
            </a:pPr>
            <a:r>
              <a:rPr dirty="0" sz="2400" spc="-10">
                <a:latin typeface="Consolas"/>
                <a:cs typeface="Consolas"/>
              </a:rPr>
              <a:t>SELECT</a:t>
            </a:r>
            <a:r>
              <a:rPr dirty="0" sz="2400">
                <a:latin typeface="Consolas"/>
                <a:cs typeface="Consolas"/>
              </a:rPr>
              <a:t>	pname,</a:t>
            </a:r>
            <a:r>
              <a:rPr dirty="0" sz="2400" spc="-65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price,</a:t>
            </a:r>
            <a:r>
              <a:rPr dirty="0" sz="2400" spc="-60">
                <a:latin typeface="Consolas"/>
                <a:cs typeface="Consolas"/>
              </a:rPr>
              <a:t> </a:t>
            </a:r>
            <a:r>
              <a:rPr dirty="0" sz="2400" spc="-10">
                <a:latin typeface="Consolas"/>
                <a:cs typeface="Consolas"/>
              </a:rPr>
              <a:t>manufacturer </a:t>
            </a:r>
            <a:r>
              <a:rPr dirty="0" sz="2400">
                <a:latin typeface="Consolas"/>
                <a:cs typeface="Consolas"/>
              </a:rPr>
              <a:t>FROM</a:t>
            </a:r>
            <a:r>
              <a:rPr dirty="0" sz="2400" spc="535">
                <a:latin typeface="Consolas"/>
                <a:cs typeface="Consolas"/>
              </a:rPr>
              <a:t> </a:t>
            </a:r>
            <a:r>
              <a:rPr dirty="0" sz="2400" spc="-10">
                <a:latin typeface="Consolas"/>
                <a:cs typeface="Consolas"/>
              </a:rPr>
              <a:t>Product</a:t>
            </a:r>
            <a:endParaRPr sz="2400">
              <a:latin typeface="Consolas"/>
              <a:cs typeface="Consolas"/>
            </a:endParaRPr>
          </a:p>
          <a:p>
            <a:pPr marL="1619250">
              <a:lnSpc>
                <a:spcPct val="100000"/>
              </a:lnSpc>
              <a:spcBef>
                <a:spcPts val="875"/>
              </a:spcBef>
            </a:pPr>
            <a:r>
              <a:rPr dirty="0" sz="2400" spc="-10">
                <a:latin typeface="Consolas"/>
                <a:cs typeface="Consolas"/>
              </a:rPr>
              <a:t>WHERE</a:t>
            </a:r>
            <a:r>
              <a:rPr dirty="0" sz="2400" spc="-755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category=‘Gadgets’</a:t>
            </a:r>
            <a:r>
              <a:rPr dirty="0" sz="2400" spc="-70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AND</a:t>
            </a:r>
            <a:r>
              <a:rPr dirty="0" sz="2400" spc="-100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price</a:t>
            </a:r>
            <a:r>
              <a:rPr dirty="0" sz="2400" spc="-105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&gt;</a:t>
            </a:r>
            <a:r>
              <a:rPr dirty="0" sz="2400" spc="-30">
                <a:latin typeface="Consolas"/>
                <a:cs typeface="Consolas"/>
              </a:rPr>
              <a:t> </a:t>
            </a:r>
            <a:r>
              <a:rPr dirty="0" sz="2400" spc="-25">
                <a:latin typeface="Consolas"/>
                <a:cs typeface="Consolas"/>
              </a:rPr>
              <a:t>50</a:t>
            </a:r>
            <a:endParaRPr sz="2400">
              <a:latin typeface="Consolas"/>
              <a:cs typeface="Consolas"/>
            </a:endParaRPr>
          </a:p>
          <a:p>
            <a:pPr marL="1619250">
              <a:lnSpc>
                <a:spcPct val="100000"/>
              </a:lnSpc>
              <a:spcBef>
                <a:spcPts val="950"/>
              </a:spcBef>
              <a:tabLst>
                <a:tab pos="3449320" algn="l"/>
              </a:tabLst>
            </a:pPr>
            <a:r>
              <a:rPr dirty="0" sz="2400">
                <a:solidFill>
                  <a:srgbClr val="A3171E"/>
                </a:solidFill>
                <a:latin typeface="Consolas"/>
                <a:cs typeface="Consolas"/>
              </a:rPr>
              <a:t>ORDER</a:t>
            </a:r>
            <a:r>
              <a:rPr dirty="0" sz="2400" spc="-65">
                <a:solidFill>
                  <a:srgbClr val="A3171E"/>
                </a:solidFill>
                <a:latin typeface="Consolas"/>
                <a:cs typeface="Consolas"/>
              </a:rPr>
              <a:t> </a:t>
            </a:r>
            <a:r>
              <a:rPr dirty="0" sz="2400" spc="-25">
                <a:solidFill>
                  <a:srgbClr val="A3171E"/>
                </a:solidFill>
                <a:latin typeface="Consolas"/>
                <a:cs typeface="Consolas"/>
              </a:rPr>
              <a:t>BY</a:t>
            </a:r>
            <a:r>
              <a:rPr dirty="0" sz="2400">
                <a:solidFill>
                  <a:srgbClr val="A3171E"/>
                </a:solidFill>
                <a:latin typeface="Consolas"/>
                <a:cs typeface="Consolas"/>
              </a:rPr>
              <a:t>	</a:t>
            </a:r>
            <a:r>
              <a:rPr dirty="0" sz="2400">
                <a:latin typeface="Consolas"/>
                <a:cs typeface="Consolas"/>
              </a:rPr>
              <a:t>price,</a:t>
            </a:r>
            <a:r>
              <a:rPr dirty="0" sz="2400" spc="-65">
                <a:latin typeface="Consolas"/>
                <a:cs typeface="Consolas"/>
              </a:rPr>
              <a:t> </a:t>
            </a:r>
            <a:r>
              <a:rPr dirty="0" sz="2400" spc="-10">
                <a:latin typeface="Consolas"/>
                <a:cs typeface="Consolas"/>
              </a:rPr>
              <a:t>pname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25"/>
              </a:spcBef>
            </a:pPr>
            <a:endParaRPr sz="2400">
              <a:latin typeface="Consolas"/>
              <a:cs typeface="Consolas"/>
            </a:endParaRPr>
          </a:p>
          <a:p>
            <a:pPr marL="194945" indent="-182245">
              <a:lnSpc>
                <a:spcPct val="100000"/>
              </a:lnSpc>
              <a:buSzPct val="76923"/>
              <a:buFont typeface="Arial"/>
              <a:buChar char="•"/>
              <a:tabLst>
                <a:tab pos="194945" algn="l"/>
              </a:tabLst>
            </a:pPr>
            <a:r>
              <a:rPr dirty="0" sz="2600" spc="260">
                <a:latin typeface="Calibri"/>
                <a:cs typeface="Calibri"/>
              </a:rPr>
              <a:t>DESC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 spc="114">
                <a:latin typeface="Calibri"/>
                <a:cs typeface="Calibri"/>
              </a:rPr>
              <a:t>/ASC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 spc="55">
                <a:latin typeface="Calibri"/>
                <a:cs typeface="Calibri"/>
              </a:rPr>
              <a:t>enforce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80">
                <a:latin typeface="Calibri"/>
                <a:cs typeface="Calibri"/>
              </a:rPr>
              <a:t>descending/ascending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order</a:t>
            </a:r>
            <a:endParaRPr sz="2600">
              <a:latin typeface="Calibri"/>
              <a:cs typeface="Calibri"/>
            </a:endParaRPr>
          </a:p>
          <a:p>
            <a:pPr lvl="1" marL="469900" indent="-182880">
              <a:lnSpc>
                <a:spcPct val="100000"/>
              </a:lnSpc>
              <a:spcBef>
                <a:spcPts val="710"/>
              </a:spcBef>
              <a:buSzPct val="79069"/>
              <a:buFont typeface="Arial"/>
              <a:buChar char="•"/>
              <a:tabLst>
                <a:tab pos="469900" algn="l"/>
              </a:tabLst>
            </a:pPr>
            <a:r>
              <a:rPr dirty="0" sz="2150" spc="105">
                <a:latin typeface="Calibri"/>
                <a:cs typeface="Calibri"/>
              </a:rPr>
              <a:t>Ascending</a:t>
            </a:r>
            <a:r>
              <a:rPr dirty="0" sz="2150" spc="2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order</a:t>
            </a:r>
            <a:r>
              <a:rPr dirty="0" sz="2150" spc="-25">
                <a:latin typeface="Calibri"/>
                <a:cs typeface="Calibri"/>
              </a:rPr>
              <a:t> </a:t>
            </a:r>
            <a:r>
              <a:rPr dirty="0" sz="2150" spc="120">
                <a:latin typeface="Calibri"/>
                <a:cs typeface="Calibri"/>
              </a:rPr>
              <a:t>is </a:t>
            </a:r>
            <a:r>
              <a:rPr dirty="0" sz="2150">
                <a:latin typeface="Calibri"/>
                <a:cs typeface="Calibri"/>
              </a:rPr>
              <a:t>the</a:t>
            </a:r>
            <a:r>
              <a:rPr dirty="0" sz="2150" spc="105">
                <a:latin typeface="Calibri"/>
                <a:cs typeface="Calibri"/>
              </a:rPr>
              <a:t> </a:t>
            </a:r>
            <a:r>
              <a:rPr dirty="0" sz="2150" spc="50">
                <a:latin typeface="Calibri"/>
                <a:cs typeface="Calibri"/>
              </a:rPr>
              <a:t>default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90"/>
              <a:t>ORDER</a:t>
            </a:r>
            <a:r>
              <a:rPr dirty="0" spc="-145"/>
              <a:t> </a:t>
            </a:r>
            <a:r>
              <a:rPr dirty="0" spc="75"/>
              <a:t>BY</a:t>
            </a:r>
            <a:r>
              <a:rPr dirty="0" spc="-130"/>
              <a:t> </a:t>
            </a:r>
            <a:r>
              <a:rPr dirty="0" spc="-10"/>
              <a:t>example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571750" y="1933575"/>
            <a:ext cx="4405630" cy="1529080"/>
            <a:chOff x="2571750" y="1933575"/>
            <a:chExt cx="4405630" cy="152908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7929" y="1952532"/>
              <a:ext cx="4329227" cy="142410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1750" y="1933575"/>
              <a:ext cx="3729101" cy="152869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2681351" y="1976501"/>
              <a:ext cx="4219575" cy="1323975"/>
            </a:xfrm>
            <a:custGeom>
              <a:avLst/>
              <a:gdLst/>
              <a:ahLst/>
              <a:cxnLst/>
              <a:rect l="l" t="t" r="r" b="b"/>
              <a:pathLst>
                <a:path w="4219575" h="1323975">
                  <a:moveTo>
                    <a:pt x="4219575" y="0"/>
                  </a:moveTo>
                  <a:lnTo>
                    <a:pt x="0" y="0"/>
                  </a:lnTo>
                  <a:lnTo>
                    <a:pt x="0" y="1323975"/>
                  </a:lnTo>
                  <a:lnTo>
                    <a:pt x="4219575" y="1323975"/>
                  </a:lnTo>
                  <a:lnTo>
                    <a:pt x="4219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681351" y="1976501"/>
              <a:ext cx="4219575" cy="1323975"/>
            </a:xfrm>
            <a:custGeom>
              <a:avLst/>
              <a:gdLst/>
              <a:ahLst/>
              <a:cxnLst/>
              <a:rect l="l" t="t" r="r" b="b"/>
              <a:pathLst>
                <a:path w="4219575" h="1323975">
                  <a:moveTo>
                    <a:pt x="0" y="1323975"/>
                  </a:moveTo>
                  <a:lnTo>
                    <a:pt x="4219575" y="1323975"/>
                  </a:lnTo>
                  <a:lnTo>
                    <a:pt x="4219575" y="0"/>
                  </a:lnTo>
                  <a:lnTo>
                    <a:pt x="0" y="0"/>
                  </a:lnTo>
                  <a:lnTo>
                    <a:pt x="0" y="1323975"/>
                  </a:lnTo>
                  <a:close/>
                </a:path>
              </a:pathLst>
            </a:custGeom>
            <a:ln w="26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2769616" y="1897697"/>
            <a:ext cx="3305810" cy="1323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40800"/>
              </a:lnSpc>
              <a:spcBef>
                <a:spcPts val="95"/>
              </a:spcBef>
              <a:tabLst>
                <a:tab pos="914400" algn="l"/>
              </a:tabLst>
            </a:pPr>
            <a:r>
              <a:rPr dirty="0" sz="2000" spc="-10">
                <a:latin typeface="Consolas"/>
                <a:cs typeface="Consolas"/>
              </a:rPr>
              <a:t>SELECT</a:t>
            </a:r>
            <a:r>
              <a:rPr dirty="0" sz="2000" spc="-480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DISTINCT</a:t>
            </a:r>
            <a:r>
              <a:rPr dirty="0" sz="2000" spc="-55">
                <a:latin typeface="Consolas"/>
                <a:cs typeface="Consolas"/>
              </a:rPr>
              <a:t> </a:t>
            </a:r>
            <a:r>
              <a:rPr dirty="0" sz="2000" spc="-10">
                <a:latin typeface="Consolas"/>
                <a:cs typeface="Consolas"/>
              </a:rPr>
              <a:t>category </a:t>
            </a:r>
            <a:r>
              <a:rPr dirty="0" sz="2000" spc="-20">
                <a:latin typeface="Consolas"/>
                <a:cs typeface="Consolas"/>
              </a:rPr>
              <a:t>FROM</a:t>
            </a:r>
            <a:r>
              <a:rPr dirty="0" sz="2000">
                <a:latin typeface="Consolas"/>
                <a:cs typeface="Consolas"/>
              </a:rPr>
              <a:t>	</a:t>
            </a:r>
            <a:r>
              <a:rPr dirty="0" sz="2000" spc="-10">
                <a:latin typeface="Consolas"/>
                <a:cs typeface="Consolas"/>
              </a:rPr>
              <a:t>Product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55"/>
              </a:spcBef>
              <a:tabLst>
                <a:tab pos="1829435" algn="l"/>
              </a:tabLst>
            </a:pPr>
            <a:r>
              <a:rPr dirty="0" sz="2000">
                <a:solidFill>
                  <a:srgbClr val="A3171E"/>
                </a:solidFill>
                <a:latin typeface="Consolas"/>
                <a:cs typeface="Consolas"/>
              </a:rPr>
              <a:t>ORDER</a:t>
            </a:r>
            <a:r>
              <a:rPr dirty="0" sz="2000" spc="-40">
                <a:solidFill>
                  <a:srgbClr val="A3171E"/>
                </a:solidFill>
                <a:latin typeface="Consolas"/>
                <a:cs typeface="Consolas"/>
              </a:rPr>
              <a:t> </a:t>
            </a:r>
            <a:r>
              <a:rPr dirty="0" sz="2000" spc="-25">
                <a:solidFill>
                  <a:srgbClr val="A3171E"/>
                </a:solidFill>
                <a:latin typeface="Consolas"/>
                <a:cs typeface="Consolas"/>
              </a:rPr>
              <a:t>BY</a:t>
            </a:r>
            <a:r>
              <a:rPr dirty="0" sz="2000">
                <a:solidFill>
                  <a:srgbClr val="A3171E"/>
                </a:solidFill>
                <a:latin typeface="Consolas"/>
                <a:cs typeface="Consolas"/>
              </a:rPr>
              <a:t>	</a:t>
            </a:r>
            <a:r>
              <a:rPr dirty="0" sz="2000" spc="-10">
                <a:latin typeface="Consolas"/>
                <a:cs typeface="Consolas"/>
              </a:rPr>
              <a:t>category</a:t>
            </a:r>
            <a:endParaRPr sz="2000">
              <a:latin typeface="Consolas"/>
              <a:cs typeface="Consolas"/>
            </a:endParaRPr>
          </a:p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8148002" y="1943925"/>
          <a:ext cx="1457325" cy="1339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550"/>
              </a:tblGrid>
              <a:tr h="334645"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550" spc="-10">
                          <a:solidFill>
                            <a:srgbClr val="A3171E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Gadgets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Household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Photography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381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 descr=""/>
          <p:cNvSpPr/>
          <p:nvPr/>
        </p:nvSpPr>
        <p:spPr>
          <a:xfrm>
            <a:off x="7191375" y="2419350"/>
            <a:ext cx="666750" cy="409575"/>
          </a:xfrm>
          <a:custGeom>
            <a:avLst/>
            <a:gdLst/>
            <a:ahLst/>
            <a:cxnLst/>
            <a:rect l="l" t="t" r="r" b="b"/>
            <a:pathLst>
              <a:path w="666750" h="409575">
                <a:moveTo>
                  <a:pt x="399669" y="0"/>
                </a:moveTo>
                <a:lnTo>
                  <a:pt x="399669" y="102362"/>
                </a:lnTo>
                <a:lnTo>
                  <a:pt x="0" y="102362"/>
                </a:lnTo>
                <a:lnTo>
                  <a:pt x="0" y="307213"/>
                </a:lnTo>
                <a:lnTo>
                  <a:pt x="399669" y="307213"/>
                </a:lnTo>
                <a:lnTo>
                  <a:pt x="399669" y="409575"/>
                </a:lnTo>
                <a:lnTo>
                  <a:pt x="666750" y="204850"/>
                </a:lnTo>
                <a:lnTo>
                  <a:pt x="3996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 descr=""/>
          <p:cNvGraphicFramePr>
            <a:graphicFrameLocks noGrp="1"/>
          </p:cNvGraphicFramePr>
          <p:nvPr/>
        </p:nvGraphicFramePr>
        <p:xfrm>
          <a:off x="4254563" y="4238180"/>
          <a:ext cx="5514975" cy="1675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550"/>
                <a:gridCol w="1352550"/>
                <a:gridCol w="1352550"/>
                <a:gridCol w="1352550"/>
              </a:tblGrid>
              <a:tr h="335280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55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PName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508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55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55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55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Manufacturer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Gizmo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$19.99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Gadgets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GizmoWorks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Powergizmo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$29.99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Gadgets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GizmoWorks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SingleTouch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$149.99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Photography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Canon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MultiTouch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$203.99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Household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Hitachi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Problematic</a:t>
            </a:r>
            <a:r>
              <a:rPr dirty="0" spc="-215"/>
              <a:t> </a:t>
            </a:r>
            <a:r>
              <a:rPr dirty="0" spc="-10"/>
              <a:t>example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781175" y="1933575"/>
            <a:ext cx="4396105" cy="1529080"/>
            <a:chOff x="1781175" y="1933575"/>
            <a:chExt cx="4396105" cy="152908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7829" y="1952532"/>
              <a:ext cx="4329227" cy="142410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1933575"/>
              <a:ext cx="2957576" cy="152869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881251" y="1976501"/>
              <a:ext cx="4219575" cy="1323975"/>
            </a:xfrm>
            <a:custGeom>
              <a:avLst/>
              <a:gdLst/>
              <a:ahLst/>
              <a:cxnLst/>
              <a:rect l="l" t="t" r="r" b="b"/>
              <a:pathLst>
                <a:path w="4219575" h="1323975">
                  <a:moveTo>
                    <a:pt x="4219575" y="0"/>
                  </a:moveTo>
                  <a:lnTo>
                    <a:pt x="0" y="0"/>
                  </a:lnTo>
                  <a:lnTo>
                    <a:pt x="0" y="1323975"/>
                  </a:lnTo>
                  <a:lnTo>
                    <a:pt x="4219575" y="1323975"/>
                  </a:lnTo>
                  <a:lnTo>
                    <a:pt x="4219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881251" y="1976501"/>
              <a:ext cx="4219575" cy="1323975"/>
            </a:xfrm>
            <a:custGeom>
              <a:avLst/>
              <a:gdLst/>
              <a:ahLst/>
              <a:cxnLst/>
              <a:rect l="l" t="t" r="r" b="b"/>
              <a:pathLst>
                <a:path w="4219575" h="1323975">
                  <a:moveTo>
                    <a:pt x="0" y="1323975"/>
                  </a:moveTo>
                  <a:lnTo>
                    <a:pt x="4219575" y="1323975"/>
                  </a:lnTo>
                  <a:lnTo>
                    <a:pt x="4219575" y="0"/>
                  </a:lnTo>
                  <a:lnTo>
                    <a:pt x="0" y="0"/>
                  </a:lnTo>
                  <a:lnTo>
                    <a:pt x="0" y="1323975"/>
                  </a:lnTo>
                  <a:close/>
                </a:path>
              </a:pathLst>
            </a:custGeom>
            <a:ln w="26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971675" y="1897697"/>
            <a:ext cx="2545715" cy="13233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R="5080">
              <a:lnSpc>
                <a:spcPct val="142400"/>
              </a:lnSpc>
              <a:spcBef>
                <a:spcPts val="55"/>
              </a:spcBef>
              <a:tabLst>
                <a:tab pos="914400" algn="l"/>
                <a:tab pos="1829435" algn="l"/>
              </a:tabLst>
            </a:pPr>
            <a:r>
              <a:rPr dirty="0" sz="2000" spc="-10">
                <a:latin typeface="Consolas"/>
                <a:cs typeface="Consolas"/>
              </a:rPr>
              <a:t>SELECT</a:t>
            </a:r>
            <a:r>
              <a:rPr dirty="0" sz="2000" spc="-470">
                <a:latin typeface="Consolas"/>
                <a:cs typeface="Consolas"/>
              </a:rPr>
              <a:t> </a:t>
            </a:r>
            <a:r>
              <a:rPr dirty="0" sz="2000" spc="-10">
                <a:latin typeface="Consolas"/>
                <a:cs typeface="Consolas"/>
              </a:rPr>
              <a:t>category </a:t>
            </a:r>
            <a:r>
              <a:rPr dirty="0" sz="2000" spc="-20">
                <a:latin typeface="Consolas"/>
                <a:cs typeface="Consolas"/>
              </a:rPr>
              <a:t>FROM</a:t>
            </a:r>
            <a:r>
              <a:rPr dirty="0" sz="2000">
                <a:latin typeface="Consolas"/>
                <a:cs typeface="Consolas"/>
              </a:rPr>
              <a:t>	</a:t>
            </a:r>
            <a:r>
              <a:rPr dirty="0" sz="2000" spc="-10">
                <a:latin typeface="Consolas"/>
                <a:cs typeface="Consolas"/>
              </a:rPr>
              <a:t>Product </a:t>
            </a:r>
            <a:r>
              <a:rPr dirty="0" sz="2000">
                <a:solidFill>
                  <a:srgbClr val="A3171E"/>
                </a:solidFill>
                <a:latin typeface="Consolas"/>
                <a:cs typeface="Consolas"/>
              </a:rPr>
              <a:t>ORDER</a:t>
            </a:r>
            <a:r>
              <a:rPr dirty="0" sz="2000" spc="-40">
                <a:solidFill>
                  <a:srgbClr val="A3171E"/>
                </a:solidFill>
                <a:latin typeface="Consolas"/>
                <a:cs typeface="Consolas"/>
              </a:rPr>
              <a:t> </a:t>
            </a:r>
            <a:r>
              <a:rPr dirty="0" sz="2000" spc="-25">
                <a:solidFill>
                  <a:srgbClr val="A3171E"/>
                </a:solidFill>
                <a:latin typeface="Consolas"/>
                <a:cs typeface="Consolas"/>
              </a:rPr>
              <a:t>BY</a:t>
            </a:r>
            <a:r>
              <a:rPr dirty="0" sz="2000">
                <a:solidFill>
                  <a:srgbClr val="A3171E"/>
                </a:solidFill>
                <a:latin typeface="Consolas"/>
                <a:cs typeface="Consolas"/>
              </a:rPr>
              <a:t>	</a:t>
            </a:r>
            <a:r>
              <a:rPr dirty="0" sz="2000" spc="-20">
                <a:latin typeface="Consolas"/>
                <a:cs typeface="Consolas"/>
              </a:rPr>
              <a:t>PName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6657975" y="2419350"/>
            <a:ext cx="676275" cy="409575"/>
          </a:xfrm>
          <a:custGeom>
            <a:avLst/>
            <a:gdLst/>
            <a:ahLst/>
            <a:cxnLst/>
            <a:rect l="l" t="t" r="r" b="b"/>
            <a:pathLst>
              <a:path w="676275" h="409575">
                <a:moveTo>
                  <a:pt x="409194" y="0"/>
                </a:moveTo>
                <a:lnTo>
                  <a:pt x="409194" y="102362"/>
                </a:lnTo>
                <a:lnTo>
                  <a:pt x="0" y="102362"/>
                </a:lnTo>
                <a:lnTo>
                  <a:pt x="0" y="307213"/>
                </a:lnTo>
                <a:lnTo>
                  <a:pt x="409194" y="307213"/>
                </a:lnTo>
                <a:lnTo>
                  <a:pt x="409194" y="409575"/>
                </a:lnTo>
                <a:lnTo>
                  <a:pt x="676275" y="204724"/>
                </a:lnTo>
                <a:lnTo>
                  <a:pt x="4091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7983219" y="1946528"/>
            <a:ext cx="498475" cy="12503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0" spc="-50">
                <a:latin typeface="Calibri"/>
                <a:cs typeface="Calibri"/>
              </a:rPr>
              <a:t>?</a:t>
            </a:r>
            <a:endParaRPr sz="8000">
              <a:latin typeface="Calibri"/>
              <a:cs typeface="Calibri"/>
            </a:endParaRPr>
          </a:p>
        </p:txBody>
      </p:sp>
      <p:graphicFrame>
        <p:nvGraphicFramePr>
          <p:cNvPr id="11" name="object 11" descr=""/>
          <p:cNvGraphicFramePr>
            <a:graphicFrameLocks noGrp="1"/>
          </p:cNvGraphicFramePr>
          <p:nvPr/>
        </p:nvGraphicFramePr>
        <p:xfrm>
          <a:off x="3457384" y="4238180"/>
          <a:ext cx="5514975" cy="1675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550"/>
                <a:gridCol w="1352550"/>
                <a:gridCol w="1352550"/>
                <a:gridCol w="1352550"/>
              </a:tblGrid>
              <a:tr h="335280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55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PName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508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55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55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55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Manufacturer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Gizmo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$19.99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Gadgets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GizmoWorks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Powergizmo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$29.99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Gadgets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GizmoWorks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SingleTouch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$149.99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Photography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Canon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MultiTouch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$203.99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Household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Hitachi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45"/>
              <a:t>VERY</a:t>
            </a:r>
            <a:r>
              <a:rPr dirty="0" spc="-235"/>
              <a:t> </a:t>
            </a:r>
            <a:r>
              <a:rPr dirty="0" spc="-10"/>
              <a:t>Problematic</a:t>
            </a:r>
            <a:r>
              <a:rPr dirty="0" spc="-195"/>
              <a:t> </a:t>
            </a:r>
            <a:r>
              <a:rPr dirty="0" spc="-10"/>
              <a:t>example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266950" y="1962150"/>
            <a:ext cx="4396105" cy="1529080"/>
            <a:chOff x="2266950" y="1962150"/>
            <a:chExt cx="4396105" cy="152908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3129" y="1981107"/>
              <a:ext cx="4319702" cy="142410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6950" y="1962150"/>
              <a:ext cx="3719576" cy="152869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2376551" y="2005076"/>
              <a:ext cx="4210050" cy="1323975"/>
            </a:xfrm>
            <a:custGeom>
              <a:avLst/>
              <a:gdLst/>
              <a:ahLst/>
              <a:cxnLst/>
              <a:rect l="l" t="t" r="r" b="b"/>
              <a:pathLst>
                <a:path w="4210050" h="1323975">
                  <a:moveTo>
                    <a:pt x="4210050" y="0"/>
                  </a:moveTo>
                  <a:lnTo>
                    <a:pt x="0" y="0"/>
                  </a:lnTo>
                  <a:lnTo>
                    <a:pt x="0" y="1323975"/>
                  </a:lnTo>
                  <a:lnTo>
                    <a:pt x="4210050" y="1323975"/>
                  </a:lnTo>
                  <a:lnTo>
                    <a:pt x="4210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376551" y="2005076"/>
              <a:ext cx="4210050" cy="1323975"/>
            </a:xfrm>
            <a:custGeom>
              <a:avLst/>
              <a:gdLst/>
              <a:ahLst/>
              <a:cxnLst/>
              <a:rect l="l" t="t" r="r" b="b"/>
              <a:pathLst>
                <a:path w="4210050" h="1323975">
                  <a:moveTo>
                    <a:pt x="0" y="1323975"/>
                  </a:moveTo>
                  <a:lnTo>
                    <a:pt x="4210050" y="1323975"/>
                  </a:lnTo>
                  <a:lnTo>
                    <a:pt x="4210050" y="0"/>
                  </a:lnTo>
                  <a:lnTo>
                    <a:pt x="0" y="0"/>
                  </a:lnTo>
                  <a:lnTo>
                    <a:pt x="0" y="1323975"/>
                  </a:lnTo>
                  <a:close/>
                </a:path>
              </a:pathLst>
            </a:custGeom>
            <a:ln w="26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2460879" y="1929828"/>
            <a:ext cx="3307715" cy="1322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40800"/>
              </a:lnSpc>
              <a:spcBef>
                <a:spcPts val="95"/>
              </a:spcBef>
              <a:tabLst>
                <a:tab pos="915035" algn="l"/>
              </a:tabLst>
            </a:pPr>
            <a:r>
              <a:rPr dirty="0" sz="2000" spc="-10">
                <a:latin typeface="Consolas"/>
                <a:cs typeface="Consolas"/>
              </a:rPr>
              <a:t>SELECT</a:t>
            </a:r>
            <a:r>
              <a:rPr dirty="0" sz="2000" spc="-480"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A3171E"/>
                </a:solidFill>
                <a:latin typeface="Consolas"/>
                <a:cs typeface="Consolas"/>
              </a:rPr>
              <a:t>DISTINCT</a:t>
            </a:r>
            <a:r>
              <a:rPr dirty="0" sz="2000" spc="-35">
                <a:solidFill>
                  <a:srgbClr val="A3171E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latin typeface="Consolas"/>
                <a:cs typeface="Consolas"/>
              </a:rPr>
              <a:t>category </a:t>
            </a:r>
            <a:r>
              <a:rPr dirty="0" sz="2000" spc="-20">
                <a:latin typeface="Consolas"/>
                <a:cs typeface="Consolas"/>
              </a:rPr>
              <a:t>FROM</a:t>
            </a:r>
            <a:r>
              <a:rPr dirty="0" sz="2000">
                <a:latin typeface="Consolas"/>
                <a:cs typeface="Consolas"/>
              </a:rPr>
              <a:t>	</a:t>
            </a:r>
            <a:r>
              <a:rPr dirty="0" sz="2000" spc="-10">
                <a:latin typeface="Consolas"/>
                <a:cs typeface="Consolas"/>
              </a:rPr>
              <a:t>Product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55"/>
              </a:spcBef>
              <a:tabLst>
                <a:tab pos="1830070" algn="l"/>
              </a:tabLst>
            </a:pPr>
            <a:r>
              <a:rPr dirty="0" sz="2000">
                <a:solidFill>
                  <a:srgbClr val="A3171E"/>
                </a:solidFill>
                <a:latin typeface="Consolas"/>
                <a:cs typeface="Consolas"/>
              </a:rPr>
              <a:t>ORDER</a:t>
            </a:r>
            <a:r>
              <a:rPr dirty="0" sz="2000" spc="-40">
                <a:solidFill>
                  <a:srgbClr val="A3171E"/>
                </a:solidFill>
                <a:latin typeface="Consolas"/>
                <a:cs typeface="Consolas"/>
              </a:rPr>
              <a:t> </a:t>
            </a:r>
            <a:r>
              <a:rPr dirty="0" sz="2000" spc="-25">
                <a:solidFill>
                  <a:srgbClr val="A3171E"/>
                </a:solidFill>
                <a:latin typeface="Consolas"/>
                <a:cs typeface="Consolas"/>
              </a:rPr>
              <a:t>BY</a:t>
            </a:r>
            <a:r>
              <a:rPr dirty="0" sz="2000">
                <a:solidFill>
                  <a:srgbClr val="A3171E"/>
                </a:solidFill>
                <a:latin typeface="Consolas"/>
                <a:cs typeface="Consolas"/>
              </a:rPr>
              <a:t>	</a:t>
            </a:r>
            <a:r>
              <a:rPr dirty="0" sz="2000" spc="-20">
                <a:latin typeface="Consolas"/>
                <a:cs typeface="Consolas"/>
              </a:rPr>
              <a:t>PName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7153275" y="2457450"/>
            <a:ext cx="666750" cy="400050"/>
          </a:xfrm>
          <a:custGeom>
            <a:avLst/>
            <a:gdLst/>
            <a:ahLst/>
            <a:cxnLst/>
            <a:rect l="l" t="t" r="r" b="b"/>
            <a:pathLst>
              <a:path w="666750" h="400050">
                <a:moveTo>
                  <a:pt x="405892" y="0"/>
                </a:moveTo>
                <a:lnTo>
                  <a:pt x="405892" y="99949"/>
                </a:lnTo>
                <a:lnTo>
                  <a:pt x="0" y="99949"/>
                </a:lnTo>
                <a:lnTo>
                  <a:pt x="0" y="299974"/>
                </a:lnTo>
                <a:lnTo>
                  <a:pt x="405892" y="299974"/>
                </a:lnTo>
                <a:lnTo>
                  <a:pt x="405892" y="400050"/>
                </a:lnTo>
                <a:lnTo>
                  <a:pt x="666750" y="200025"/>
                </a:lnTo>
                <a:lnTo>
                  <a:pt x="4058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8472551" y="1977961"/>
            <a:ext cx="498475" cy="12503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0" spc="-50">
                <a:latin typeface="Calibri"/>
                <a:cs typeface="Calibri"/>
              </a:rPr>
              <a:t>?</a:t>
            </a:r>
            <a:endParaRPr sz="8000">
              <a:latin typeface="Calibri"/>
              <a:cs typeface="Calibri"/>
            </a:endParaRPr>
          </a:p>
        </p:txBody>
      </p:sp>
      <p:graphicFrame>
        <p:nvGraphicFramePr>
          <p:cNvPr id="11" name="object 11" descr=""/>
          <p:cNvGraphicFramePr>
            <a:graphicFrameLocks noGrp="1"/>
          </p:cNvGraphicFramePr>
          <p:nvPr/>
        </p:nvGraphicFramePr>
        <p:xfrm>
          <a:off x="3946207" y="4270057"/>
          <a:ext cx="5514975" cy="1675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550"/>
                <a:gridCol w="1352550"/>
                <a:gridCol w="1352550"/>
                <a:gridCol w="1352550"/>
              </a:tblGrid>
              <a:tr h="335280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55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PName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5719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55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57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55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57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55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Manufacturer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5719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Gizmo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$19.99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Gadgets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GizmoWorks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Powergizmo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$29.99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Gadgets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GizmoWorks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SingleTouch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$149.99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Photography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Canon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MultiTouch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762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$203.99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Household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Hitachi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Joins</a:t>
            </a:r>
            <a:r>
              <a:rPr dirty="0" spc="-135"/>
              <a:t> </a:t>
            </a:r>
            <a:r>
              <a:rPr dirty="0" spc="-75"/>
              <a:t>(the</a:t>
            </a:r>
            <a:r>
              <a:rPr dirty="0" spc="-125"/>
              <a:t> </a:t>
            </a:r>
            <a:r>
              <a:rPr dirty="0"/>
              <a:t>FROM</a:t>
            </a:r>
            <a:r>
              <a:rPr dirty="0" spc="-135"/>
              <a:t> </a:t>
            </a:r>
            <a:r>
              <a:rPr dirty="0" spc="65"/>
              <a:t>clause)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7575" y="1794255"/>
            <a:ext cx="460121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750" spc="150">
                <a:latin typeface="Calibri"/>
                <a:cs typeface="Calibri"/>
              </a:rPr>
              <a:t>Connect</a:t>
            </a:r>
            <a:r>
              <a:rPr dirty="0" sz="2750" spc="1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two</a:t>
            </a:r>
            <a:r>
              <a:rPr dirty="0" sz="2750" spc="-3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or</a:t>
            </a:r>
            <a:r>
              <a:rPr dirty="0" sz="2750" spc="-20">
                <a:latin typeface="Calibri"/>
                <a:cs typeface="Calibri"/>
              </a:rPr>
              <a:t> </a:t>
            </a:r>
            <a:r>
              <a:rPr dirty="0" sz="2750" spc="75">
                <a:latin typeface="Calibri"/>
                <a:cs typeface="Calibri"/>
              </a:rPr>
              <a:t>more</a:t>
            </a:r>
            <a:r>
              <a:rPr dirty="0" sz="2750" spc="-35">
                <a:latin typeface="Calibri"/>
                <a:cs typeface="Calibri"/>
              </a:rPr>
              <a:t> </a:t>
            </a:r>
            <a:r>
              <a:rPr dirty="0" sz="2750" spc="95">
                <a:latin typeface="Calibri"/>
                <a:cs typeface="Calibri"/>
              </a:rPr>
              <a:t>tables:</a:t>
            </a:r>
            <a:endParaRPr sz="275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3012503" y="2290762"/>
          <a:ext cx="6657975" cy="1827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300"/>
                <a:gridCol w="1638300"/>
                <a:gridCol w="1638300"/>
                <a:gridCol w="1638300"/>
              </a:tblGrid>
              <a:tr h="365760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u="heavy" sz="1800" spc="-10">
                          <a:solidFill>
                            <a:srgbClr val="155F82"/>
                          </a:solidFill>
                          <a:uFill>
                            <a:solidFill>
                              <a:srgbClr val="155F82"/>
                            </a:solidFill>
                          </a:uFill>
                          <a:latin typeface="Calibri"/>
                          <a:cs typeface="Calibri"/>
                        </a:rPr>
                        <a:t>PName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Manufacturer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Gizmo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$19.99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Gadgets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GizmoWorks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Powergizmo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$29.99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Gadgets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GizmoWorks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SingleTouch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$149.99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Photography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Canon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MultiTouch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$203.99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Household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Hitachi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2172335" y="2298763"/>
            <a:ext cx="7493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A3171E"/>
                </a:solidFill>
                <a:latin typeface="Calibri"/>
                <a:cs typeface="Calibri"/>
              </a:rPr>
              <a:t>Product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4536503" y="4516437"/>
          <a:ext cx="5514975" cy="1462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3400"/>
                <a:gridCol w="1803400"/>
                <a:gridCol w="1803400"/>
              </a:tblGrid>
              <a:tr h="36576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u="heavy" sz="1800" spc="-10">
                          <a:solidFill>
                            <a:srgbClr val="155F82"/>
                          </a:solidFill>
                          <a:uFill>
                            <a:solidFill>
                              <a:srgbClr val="155F82"/>
                            </a:solidFill>
                          </a:uFill>
                          <a:latin typeface="Calibri"/>
                          <a:cs typeface="Calibri"/>
                        </a:rPr>
                        <a:t>Cname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StockPrice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GizmoWorks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USA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Canon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Japan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Hitachi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Japan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7" name="object 7" descr=""/>
          <p:cNvGrpSpPr/>
          <p:nvPr/>
        </p:nvGrpSpPr>
        <p:grpSpPr>
          <a:xfrm>
            <a:off x="1685872" y="4924403"/>
            <a:ext cx="2472055" cy="1557655"/>
            <a:chOff x="1685872" y="4924403"/>
            <a:chExt cx="2472055" cy="1557655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5872" y="4924403"/>
              <a:ext cx="2471906" cy="155744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1675" y="5048313"/>
              <a:ext cx="1890776" cy="1309624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709801" y="4948300"/>
              <a:ext cx="2371725" cy="1457325"/>
            </a:xfrm>
            <a:custGeom>
              <a:avLst/>
              <a:gdLst/>
              <a:ahLst/>
              <a:cxnLst/>
              <a:rect l="l" t="t" r="r" b="b"/>
              <a:pathLst>
                <a:path w="2371725" h="1457325">
                  <a:moveTo>
                    <a:pt x="1185799" y="0"/>
                  </a:moveTo>
                  <a:lnTo>
                    <a:pt x="1126612" y="891"/>
                  </a:lnTo>
                  <a:lnTo>
                    <a:pt x="1068176" y="3538"/>
                  </a:lnTo>
                  <a:lnTo>
                    <a:pt x="1010561" y="7898"/>
                  </a:lnTo>
                  <a:lnTo>
                    <a:pt x="953832" y="13930"/>
                  </a:lnTo>
                  <a:lnTo>
                    <a:pt x="898059" y="21592"/>
                  </a:lnTo>
                  <a:lnTo>
                    <a:pt x="843309" y="30842"/>
                  </a:lnTo>
                  <a:lnTo>
                    <a:pt x="789651" y="41639"/>
                  </a:lnTo>
                  <a:lnTo>
                    <a:pt x="737151" y="53941"/>
                  </a:lnTo>
                  <a:lnTo>
                    <a:pt x="685878" y="67706"/>
                  </a:lnTo>
                  <a:lnTo>
                    <a:pt x="635900" y="82893"/>
                  </a:lnTo>
                  <a:lnTo>
                    <a:pt x="587285" y="99459"/>
                  </a:lnTo>
                  <a:lnTo>
                    <a:pt x="540101" y="117364"/>
                  </a:lnTo>
                  <a:lnTo>
                    <a:pt x="494415" y="136565"/>
                  </a:lnTo>
                  <a:lnTo>
                    <a:pt x="450296" y="157021"/>
                  </a:lnTo>
                  <a:lnTo>
                    <a:pt x="407811" y="178689"/>
                  </a:lnTo>
                  <a:lnTo>
                    <a:pt x="367028" y="201529"/>
                  </a:lnTo>
                  <a:lnTo>
                    <a:pt x="328016" y="225499"/>
                  </a:lnTo>
                  <a:lnTo>
                    <a:pt x="290842" y="250556"/>
                  </a:lnTo>
                  <a:lnTo>
                    <a:pt x="255575" y="276660"/>
                  </a:lnTo>
                  <a:lnTo>
                    <a:pt x="222281" y="303768"/>
                  </a:lnTo>
                  <a:lnTo>
                    <a:pt x="191029" y="331838"/>
                  </a:lnTo>
                  <a:lnTo>
                    <a:pt x="161887" y="360830"/>
                  </a:lnTo>
                  <a:lnTo>
                    <a:pt x="134923" y="390701"/>
                  </a:lnTo>
                  <a:lnTo>
                    <a:pt x="110204" y="421410"/>
                  </a:lnTo>
                  <a:lnTo>
                    <a:pt x="87799" y="452914"/>
                  </a:lnTo>
                  <a:lnTo>
                    <a:pt x="50202" y="518144"/>
                  </a:lnTo>
                  <a:lnTo>
                    <a:pt x="22674" y="586057"/>
                  </a:lnTo>
                  <a:lnTo>
                    <a:pt x="5759" y="656320"/>
                  </a:lnTo>
                  <a:lnTo>
                    <a:pt x="0" y="728599"/>
                  </a:lnTo>
                  <a:lnTo>
                    <a:pt x="1451" y="764966"/>
                  </a:lnTo>
                  <a:lnTo>
                    <a:pt x="12856" y="836274"/>
                  </a:lnTo>
                  <a:lnTo>
                    <a:pt x="35145" y="905402"/>
                  </a:lnTo>
                  <a:lnTo>
                    <a:pt x="67776" y="972016"/>
                  </a:lnTo>
                  <a:lnTo>
                    <a:pt x="110204" y="1035782"/>
                  </a:lnTo>
                  <a:lnTo>
                    <a:pt x="134923" y="1066493"/>
                  </a:lnTo>
                  <a:lnTo>
                    <a:pt x="161887" y="1096367"/>
                  </a:lnTo>
                  <a:lnTo>
                    <a:pt x="191029" y="1125361"/>
                  </a:lnTo>
                  <a:lnTo>
                    <a:pt x="222281" y="1153435"/>
                  </a:lnTo>
                  <a:lnTo>
                    <a:pt x="255575" y="1180546"/>
                  </a:lnTo>
                  <a:lnTo>
                    <a:pt x="290842" y="1206653"/>
                  </a:lnTo>
                  <a:lnTo>
                    <a:pt x="328016" y="1231714"/>
                  </a:lnTo>
                  <a:lnTo>
                    <a:pt x="367028" y="1255687"/>
                  </a:lnTo>
                  <a:lnTo>
                    <a:pt x="407811" y="1278531"/>
                  </a:lnTo>
                  <a:lnTo>
                    <a:pt x="450296" y="1300203"/>
                  </a:lnTo>
                  <a:lnTo>
                    <a:pt x="494415" y="1320663"/>
                  </a:lnTo>
                  <a:lnTo>
                    <a:pt x="540101" y="1339868"/>
                  </a:lnTo>
                  <a:lnTo>
                    <a:pt x="587285" y="1357776"/>
                  </a:lnTo>
                  <a:lnTo>
                    <a:pt x="635900" y="1374346"/>
                  </a:lnTo>
                  <a:lnTo>
                    <a:pt x="685878" y="1389537"/>
                  </a:lnTo>
                  <a:lnTo>
                    <a:pt x="737151" y="1403305"/>
                  </a:lnTo>
                  <a:lnTo>
                    <a:pt x="789651" y="1415610"/>
                  </a:lnTo>
                  <a:lnTo>
                    <a:pt x="843309" y="1426410"/>
                  </a:lnTo>
                  <a:lnTo>
                    <a:pt x="898059" y="1435663"/>
                  </a:lnTo>
                  <a:lnTo>
                    <a:pt x="953832" y="1443327"/>
                  </a:lnTo>
                  <a:lnTo>
                    <a:pt x="1010561" y="1449360"/>
                  </a:lnTo>
                  <a:lnTo>
                    <a:pt x="1068176" y="1453722"/>
                  </a:lnTo>
                  <a:lnTo>
                    <a:pt x="1126612" y="1456369"/>
                  </a:lnTo>
                  <a:lnTo>
                    <a:pt x="1185799" y="1457261"/>
                  </a:lnTo>
                  <a:lnTo>
                    <a:pt x="1244986" y="1456369"/>
                  </a:lnTo>
                  <a:lnTo>
                    <a:pt x="1303422" y="1453722"/>
                  </a:lnTo>
                  <a:lnTo>
                    <a:pt x="1361039" y="1449360"/>
                  </a:lnTo>
                  <a:lnTo>
                    <a:pt x="1417770" y="1443327"/>
                  </a:lnTo>
                  <a:lnTo>
                    <a:pt x="1473546" y="1435663"/>
                  </a:lnTo>
                  <a:lnTo>
                    <a:pt x="1528299" y="1426410"/>
                  </a:lnTo>
                  <a:lnTo>
                    <a:pt x="1581961" y="1415610"/>
                  </a:lnTo>
                  <a:lnTo>
                    <a:pt x="1634465" y="1403305"/>
                  </a:lnTo>
                  <a:lnTo>
                    <a:pt x="1685742" y="1389537"/>
                  </a:lnTo>
                  <a:lnTo>
                    <a:pt x="1735725" y="1374346"/>
                  </a:lnTo>
                  <a:lnTo>
                    <a:pt x="1784345" y="1357776"/>
                  </a:lnTo>
                  <a:lnTo>
                    <a:pt x="1831534" y="1339868"/>
                  </a:lnTo>
                  <a:lnTo>
                    <a:pt x="1877226" y="1320663"/>
                  </a:lnTo>
                  <a:lnTo>
                    <a:pt x="1921350" y="1300203"/>
                  </a:lnTo>
                  <a:lnTo>
                    <a:pt x="1963841" y="1278531"/>
                  </a:lnTo>
                  <a:lnTo>
                    <a:pt x="2004629" y="1255687"/>
                  </a:lnTo>
                  <a:lnTo>
                    <a:pt x="2043647" y="1231714"/>
                  </a:lnTo>
                  <a:lnTo>
                    <a:pt x="2080827" y="1206653"/>
                  </a:lnTo>
                  <a:lnTo>
                    <a:pt x="2116100" y="1180546"/>
                  </a:lnTo>
                  <a:lnTo>
                    <a:pt x="2149400" y="1153435"/>
                  </a:lnTo>
                  <a:lnTo>
                    <a:pt x="2180657" y="1125361"/>
                  </a:lnTo>
                  <a:lnTo>
                    <a:pt x="2209804" y="1096367"/>
                  </a:lnTo>
                  <a:lnTo>
                    <a:pt x="2236773" y="1066493"/>
                  </a:lnTo>
                  <a:lnTo>
                    <a:pt x="2261497" y="1035782"/>
                  </a:lnTo>
                  <a:lnTo>
                    <a:pt x="2283906" y="1004276"/>
                  </a:lnTo>
                  <a:lnTo>
                    <a:pt x="2321511" y="939044"/>
                  </a:lnTo>
                  <a:lnTo>
                    <a:pt x="2349045" y="871131"/>
                  </a:lnTo>
                  <a:lnTo>
                    <a:pt x="2365964" y="800871"/>
                  </a:lnTo>
                  <a:lnTo>
                    <a:pt x="2371725" y="728599"/>
                  </a:lnTo>
                  <a:lnTo>
                    <a:pt x="2370273" y="692228"/>
                  </a:lnTo>
                  <a:lnTo>
                    <a:pt x="2358865" y="620916"/>
                  </a:lnTo>
                  <a:lnTo>
                    <a:pt x="2336571" y="551786"/>
                  </a:lnTo>
                  <a:lnTo>
                    <a:pt x="2303934" y="485173"/>
                  </a:lnTo>
                  <a:lnTo>
                    <a:pt x="2261497" y="421410"/>
                  </a:lnTo>
                  <a:lnTo>
                    <a:pt x="2236773" y="390701"/>
                  </a:lnTo>
                  <a:lnTo>
                    <a:pt x="2209804" y="360830"/>
                  </a:lnTo>
                  <a:lnTo>
                    <a:pt x="2180657" y="331838"/>
                  </a:lnTo>
                  <a:lnTo>
                    <a:pt x="2149400" y="303768"/>
                  </a:lnTo>
                  <a:lnTo>
                    <a:pt x="2116100" y="276660"/>
                  </a:lnTo>
                  <a:lnTo>
                    <a:pt x="2080827" y="250556"/>
                  </a:lnTo>
                  <a:lnTo>
                    <a:pt x="2043647" y="225499"/>
                  </a:lnTo>
                  <a:lnTo>
                    <a:pt x="2004629" y="201529"/>
                  </a:lnTo>
                  <a:lnTo>
                    <a:pt x="1963841" y="178689"/>
                  </a:lnTo>
                  <a:lnTo>
                    <a:pt x="1921350" y="157021"/>
                  </a:lnTo>
                  <a:lnTo>
                    <a:pt x="1877226" y="136565"/>
                  </a:lnTo>
                  <a:lnTo>
                    <a:pt x="1831534" y="117364"/>
                  </a:lnTo>
                  <a:lnTo>
                    <a:pt x="1784345" y="99459"/>
                  </a:lnTo>
                  <a:lnTo>
                    <a:pt x="1735725" y="82893"/>
                  </a:lnTo>
                  <a:lnTo>
                    <a:pt x="1685742" y="67706"/>
                  </a:lnTo>
                  <a:lnTo>
                    <a:pt x="1634465" y="53941"/>
                  </a:lnTo>
                  <a:lnTo>
                    <a:pt x="1581961" y="41639"/>
                  </a:lnTo>
                  <a:lnTo>
                    <a:pt x="1528299" y="30842"/>
                  </a:lnTo>
                  <a:lnTo>
                    <a:pt x="1473546" y="21592"/>
                  </a:lnTo>
                  <a:lnTo>
                    <a:pt x="1417770" y="13930"/>
                  </a:lnTo>
                  <a:lnTo>
                    <a:pt x="1361039" y="7898"/>
                  </a:lnTo>
                  <a:lnTo>
                    <a:pt x="1303422" y="3538"/>
                  </a:lnTo>
                  <a:lnTo>
                    <a:pt x="1244986" y="891"/>
                  </a:lnTo>
                  <a:lnTo>
                    <a:pt x="11857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709801" y="4948300"/>
              <a:ext cx="2371725" cy="1457325"/>
            </a:xfrm>
            <a:custGeom>
              <a:avLst/>
              <a:gdLst/>
              <a:ahLst/>
              <a:cxnLst/>
              <a:rect l="l" t="t" r="r" b="b"/>
              <a:pathLst>
                <a:path w="2371725" h="1457325">
                  <a:moveTo>
                    <a:pt x="0" y="728599"/>
                  </a:moveTo>
                  <a:lnTo>
                    <a:pt x="5759" y="656320"/>
                  </a:lnTo>
                  <a:lnTo>
                    <a:pt x="22674" y="586057"/>
                  </a:lnTo>
                  <a:lnTo>
                    <a:pt x="50202" y="518144"/>
                  </a:lnTo>
                  <a:lnTo>
                    <a:pt x="87799" y="452914"/>
                  </a:lnTo>
                  <a:lnTo>
                    <a:pt x="110204" y="421410"/>
                  </a:lnTo>
                  <a:lnTo>
                    <a:pt x="134923" y="390701"/>
                  </a:lnTo>
                  <a:lnTo>
                    <a:pt x="161887" y="360830"/>
                  </a:lnTo>
                  <a:lnTo>
                    <a:pt x="191029" y="331838"/>
                  </a:lnTo>
                  <a:lnTo>
                    <a:pt x="222281" y="303768"/>
                  </a:lnTo>
                  <a:lnTo>
                    <a:pt x="255575" y="276660"/>
                  </a:lnTo>
                  <a:lnTo>
                    <a:pt x="290842" y="250556"/>
                  </a:lnTo>
                  <a:lnTo>
                    <a:pt x="328016" y="225499"/>
                  </a:lnTo>
                  <a:lnTo>
                    <a:pt x="367028" y="201529"/>
                  </a:lnTo>
                  <a:lnTo>
                    <a:pt x="407811" y="178689"/>
                  </a:lnTo>
                  <a:lnTo>
                    <a:pt x="450296" y="157021"/>
                  </a:lnTo>
                  <a:lnTo>
                    <a:pt x="494415" y="136565"/>
                  </a:lnTo>
                  <a:lnTo>
                    <a:pt x="540101" y="117364"/>
                  </a:lnTo>
                  <a:lnTo>
                    <a:pt x="587285" y="99459"/>
                  </a:lnTo>
                  <a:lnTo>
                    <a:pt x="635900" y="82893"/>
                  </a:lnTo>
                  <a:lnTo>
                    <a:pt x="685878" y="67706"/>
                  </a:lnTo>
                  <a:lnTo>
                    <a:pt x="737151" y="53941"/>
                  </a:lnTo>
                  <a:lnTo>
                    <a:pt x="789651" y="41639"/>
                  </a:lnTo>
                  <a:lnTo>
                    <a:pt x="843309" y="30842"/>
                  </a:lnTo>
                  <a:lnTo>
                    <a:pt x="898059" y="21592"/>
                  </a:lnTo>
                  <a:lnTo>
                    <a:pt x="953832" y="13930"/>
                  </a:lnTo>
                  <a:lnTo>
                    <a:pt x="1010561" y="7898"/>
                  </a:lnTo>
                  <a:lnTo>
                    <a:pt x="1068176" y="3538"/>
                  </a:lnTo>
                  <a:lnTo>
                    <a:pt x="1126612" y="891"/>
                  </a:lnTo>
                  <a:lnTo>
                    <a:pt x="1185799" y="0"/>
                  </a:lnTo>
                  <a:lnTo>
                    <a:pt x="1244986" y="891"/>
                  </a:lnTo>
                  <a:lnTo>
                    <a:pt x="1303422" y="3538"/>
                  </a:lnTo>
                  <a:lnTo>
                    <a:pt x="1361039" y="7898"/>
                  </a:lnTo>
                  <a:lnTo>
                    <a:pt x="1417770" y="13930"/>
                  </a:lnTo>
                  <a:lnTo>
                    <a:pt x="1473546" y="21592"/>
                  </a:lnTo>
                  <a:lnTo>
                    <a:pt x="1528299" y="30842"/>
                  </a:lnTo>
                  <a:lnTo>
                    <a:pt x="1581961" y="41639"/>
                  </a:lnTo>
                  <a:lnTo>
                    <a:pt x="1634465" y="53941"/>
                  </a:lnTo>
                  <a:lnTo>
                    <a:pt x="1685742" y="67706"/>
                  </a:lnTo>
                  <a:lnTo>
                    <a:pt x="1735725" y="82893"/>
                  </a:lnTo>
                  <a:lnTo>
                    <a:pt x="1784345" y="99459"/>
                  </a:lnTo>
                  <a:lnTo>
                    <a:pt x="1831534" y="117364"/>
                  </a:lnTo>
                  <a:lnTo>
                    <a:pt x="1877226" y="136565"/>
                  </a:lnTo>
                  <a:lnTo>
                    <a:pt x="1921350" y="157021"/>
                  </a:lnTo>
                  <a:lnTo>
                    <a:pt x="1963841" y="178689"/>
                  </a:lnTo>
                  <a:lnTo>
                    <a:pt x="2004629" y="201529"/>
                  </a:lnTo>
                  <a:lnTo>
                    <a:pt x="2043647" y="225499"/>
                  </a:lnTo>
                  <a:lnTo>
                    <a:pt x="2080827" y="250556"/>
                  </a:lnTo>
                  <a:lnTo>
                    <a:pt x="2116100" y="276660"/>
                  </a:lnTo>
                  <a:lnTo>
                    <a:pt x="2149400" y="303768"/>
                  </a:lnTo>
                  <a:lnTo>
                    <a:pt x="2180657" y="331838"/>
                  </a:lnTo>
                  <a:lnTo>
                    <a:pt x="2209804" y="360830"/>
                  </a:lnTo>
                  <a:lnTo>
                    <a:pt x="2236773" y="390701"/>
                  </a:lnTo>
                  <a:lnTo>
                    <a:pt x="2261497" y="421410"/>
                  </a:lnTo>
                  <a:lnTo>
                    <a:pt x="2283906" y="452914"/>
                  </a:lnTo>
                  <a:lnTo>
                    <a:pt x="2321511" y="518144"/>
                  </a:lnTo>
                  <a:lnTo>
                    <a:pt x="2349045" y="586057"/>
                  </a:lnTo>
                  <a:lnTo>
                    <a:pt x="2365964" y="656320"/>
                  </a:lnTo>
                  <a:lnTo>
                    <a:pt x="2371725" y="728599"/>
                  </a:lnTo>
                  <a:lnTo>
                    <a:pt x="2370273" y="764966"/>
                  </a:lnTo>
                  <a:lnTo>
                    <a:pt x="2358865" y="836274"/>
                  </a:lnTo>
                  <a:lnTo>
                    <a:pt x="2336571" y="905402"/>
                  </a:lnTo>
                  <a:lnTo>
                    <a:pt x="2303934" y="972016"/>
                  </a:lnTo>
                  <a:lnTo>
                    <a:pt x="2261497" y="1035782"/>
                  </a:lnTo>
                  <a:lnTo>
                    <a:pt x="2236773" y="1066493"/>
                  </a:lnTo>
                  <a:lnTo>
                    <a:pt x="2209804" y="1096367"/>
                  </a:lnTo>
                  <a:lnTo>
                    <a:pt x="2180657" y="1125361"/>
                  </a:lnTo>
                  <a:lnTo>
                    <a:pt x="2149400" y="1153435"/>
                  </a:lnTo>
                  <a:lnTo>
                    <a:pt x="2116100" y="1180546"/>
                  </a:lnTo>
                  <a:lnTo>
                    <a:pt x="2080827" y="1206653"/>
                  </a:lnTo>
                  <a:lnTo>
                    <a:pt x="2043647" y="1231714"/>
                  </a:lnTo>
                  <a:lnTo>
                    <a:pt x="2004629" y="1255687"/>
                  </a:lnTo>
                  <a:lnTo>
                    <a:pt x="1963841" y="1278531"/>
                  </a:lnTo>
                  <a:lnTo>
                    <a:pt x="1921350" y="1300203"/>
                  </a:lnTo>
                  <a:lnTo>
                    <a:pt x="1877226" y="1320663"/>
                  </a:lnTo>
                  <a:lnTo>
                    <a:pt x="1831534" y="1339868"/>
                  </a:lnTo>
                  <a:lnTo>
                    <a:pt x="1784345" y="1357776"/>
                  </a:lnTo>
                  <a:lnTo>
                    <a:pt x="1735725" y="1374346"/>
                  </a:lnTo>
                  <a:lnTo>
                    <a:pt x="1685742" y="1389537"/>
                  </a:lnTo>
                  <a:lnTo>
                    <a:pt x="1634465" y="1403305"/>
                  </a:lnTo>
                  <a:lnTo>
                    <a:pt x="1581961" y="1415610"/>
                  </a:lnTo>
                  <a:lnTo>
                    <a:pt x="1528299" y="1426410"/>
                  </a:lnTo>
                  <a:lnTo>
                    <a:pt x="1473546" y="1435663"/>
                  </a:lnTo>
                  <a:lnTo>
                    <a:pt x="1417770" y="1443327"/>
                  </a:lnTo>
                  <a:lnTo>
                    <a:pt x="1361039" y="1449360"/>
                  </a:lnTo>
                  <a:lnTo>
                    <a:pt x="1303422" y="1453722"/>
                  </a:lnTo>
                  <a:lnTo>
                    <a:pt x="1244986" y="1456369"/>
                  </a:lnTo>
                  <a:lnTo>
                    <a:pt x="1185799" y="1457261"/>
                  </a:lnTo>
                  <a:lnTo>
                    <a:pt x="1126612" y="1456369"/>
                  </a:lnTo>
                  <a:lnTo>
                    <a:pt x="1068176" y="1453722"/>
                  </a:lnTo>
                  <a:lnTo>
                    <a:pt x="1010561" y="1449360"/>
                  </a:lnTo>
                  <a:lnTo>
                    <a:pt x="953832" y="1443327"/>
                  </a:lnTo>
                  <a:lnTo>
                    <a:pt x="898059" y="1435663"/>
                  </a:lnTo>
                  <a:lnTo>
                    <a:pt x="843309" y="1426410"/>
                  </a:lnTo>
                  <a:lnTo>
                    <a:pt x="789651" y="1415610"/>
                  </a:lnTo>
                  <a:lnTo>
                    <a:pt x="737151" y="1403305"/>
                  </a:lnTo>
                  <a:lnTo>
                    <a:pt x="685878" y="1389537"/>
                  </a:lnTo>
                  <a:lnTo>
                    <a:pt x="635900" y="1374346"/>
                  </a:lnTo>
                  <a:lnTo>
                    <a:pt x="587285" y="1357776"/>
                  </a:lnTo>
                  <a:lnTo>
                    <a:pt x="540101" y="1339868"/>
                  </a:lnTo>
                  <a:lnTo>
                    <a:pt x="494415" y="1320663"/>
                  </a:lnTo>
                  <a:lnTo>
                    <a:pt x="450296" y="1300203"/>
                  </a:lnTo>
                  <a:lnTo>
                    <a:pt x="407811" y="1278531"/>
                  </a:lnTo>
                  <a:lnTo>
                    <a:pt x="367028" y="1255687"/>
                  </a:lnTo>
                  <a:lnTo>
                    <a:pt x="328016" y="1231714"/>
                  </a:lnTo>
                  <a:lnTo>
                    <a:pt x="290842" y="1206653"/>
                  </a:lnTo>
                  <a:lnTo>
                    <a:pt x="255575" y="1180546"/>
                  </a:lnTo>
                  <a:lnTo>
                    <a:pt x="222281" y="1153435"/>
                  </a:lnTo>
                  <a:lnTo>
                    <a:pt x="191029" y="1125361"/>
                  </a:lnTo>
                  <a:lnTo>
                    <a:pt x="161887" y="1096367"/>
                  </a:lnTo>
                  <a:lnTo>
                    <a:pt x="134923" y="1066493"/>
                  </a:lnTo>
                  <a:lnTo>
                    <a:pt x="110204" y="1035782"/>
                  </a:lnTo>
                  <a:lnTo>
                    <a:pt x="87799" y="1004276"/>
                  </a:lnTo>
                  <a:lnTo>
                    <a:pt x="50202" y="939044"/>
                  </a:lnTo>
                  <a:lnTo>
                    <a:pt x="22674" y="871131"/>
                  </a:lnTo>
                  <a:lnTo>
                    <a:pt x="5759" y="800871"/>
                  </a:lnTo>
                  <a:lnTo>
                    <a:pt x="0" y="728599"/>
                  </a:lnTo>
                  <a:close/>
                </a:path>
              </a:pathLst>
            </a:custGeom>
            <a:ln w="26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2137791" y="4531423"/>
            <a:ext cx="2305685" cy="161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1795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A3171E"/>
                </a:solidFill>
                <a:latin typeface="Calibri"/>
                <a:cs typeface="Calibri"/>
              </a:rPr>
              <a:t>Company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1800">
              <a:latin typeface="Calibri"/>
              <a:cs typeface="Calibri"/>
            </a:endParaRPr>
          </a:p>
          <a:p>
            <a:pPr marL="12700" marR="796290" indent="361950">
              <a:lnSpc>
                <a:spcPts val="1880"/>
              </a:lnSpc>
            </a:pPr>
            <a:r>
              <a:rPr dirty="0" sz="1800">
                <a:latin typeface="Arial"/>
                <a:cs typeface="Arial"/>
              </a:rPr>
              <a:t>What </a:t>
            </a:r>
            <a:r>
              <a:rPr dirty="0" sz="1800" spc="-25">
                <a:latin typeface="Arial"/>
                <a:cs typeface="Arial"/>
              </a:rPr>
              <a:t>is</a:t>
            </a:r>
            <a:r>
              <a:rPr dirty="0" sz="1800" spc="50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connection</a:t>
            </a:r>
            <a:endParaRPr sz="1800">
              <a:latin typeface="Arial"/>
              <a:cs typeface="Arial"/>
            </a:endParaRPr>
          </a:p>
          <a:p>
            <a:pPr marL="323850">
              <a:lnSpc>
                <a:spcPts val="1639"/>
              </a:lnSpc>
            </a:pPr>
            <a:r>
              <a:rPr dirty="0" sz="1800" spc="-10">
                <a:latin typeface="Arial"/>
                <a:cs typeface="Arial"/>
              </a:rPr>
              <a:t>between</a:t>
            </a:r>
            <a:endParaRPr sz="1800">
              <a:latin typeface="Arial"/>
              <a:cs typeface="Arial"/>
            </a:endParaRPr>
          </a:p>
          <a:p>
            <a:pPr marL="158750">
              <a:lnSpc>
                <a:spcPts val="2020"/>
              </a:lnSpc>
            </a:pP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tables?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Example</a:t>
            </a:r>
            <a:r>
              <a:rPr dirty="0" spc="-60"/>
              <a:t> </a:t>
            </a:r>
            <a:r>
              <a:rPr dirty="0" spc="-100"/>
              <a:t>join</a:t>
            </a:r>
            <a:r>
              <a:rPr dirty="0" spc="-30"/>
              <a:t> query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952750" y="4238479"/>
            <a:ext cx="6796405" cy="1605280"/>
            <a:chOff x="2952750" y="4238479"/>
            <a:chExt cx="6796405" cy="160528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8936" y="4238479"/>
              <a:ext cx="6719984" cy="157661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750" y="4267263"/>
              <a:ext cx="6729476" cy="157632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3062351" y="4262437"/>
              <a:ext cx="6610350" cy="1476375"/>
            </a:xfrm>
            <a:custGeom>
              <a:avLst/>
              <a:gdLst/>
              <a:ahLst/>
              <a:cxnLst/>
              <a:rect l="l" t="t" r="r" b="b"/>
              <a:pathLst>
                <a:path w="6610350" h="1476375">
                  <a:moveTo>
                    <a:pt x="6610350" y="0"/>
                  </a:moveTo>
                  <a:lnTo>
                    <a:pt x="0" y="0"/>
                  </a:lnTo>
                  <a:lnTo>
                    <a:pt x="0" y="1476375"/>
                  </a:lnTo>
                  <a:lnTo>
                    <a:pt x="6610350" y="1476375"/>
                  </a:lnTo>
                  <a:lnTo>
                    <a:pt x="6610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62351" y="4262437"/>
              <a:ext cx="6610350" cy="1476375"/>
            </a:xfrm>
            <a:custGeom>
              <a:avLst/>
              <a:gdLst/>
              <a:ahLst/>
              <a:cxnLst/>
              <a:rect l="l" t="t" r="r" b="b"/>
              <a:pathLst>
                <a:path w="6610350" h="1476375">
                  <a:moveTo>
                    <a:pt x="0" y="1476375"/>
                  </a:moveTo>
                  <a:lnTo>
                    <a:pt x="6610350" y="1476375"/>
                  </a:lnTo>
                  <a:lnTo>
                    <a:pt x="6610350" y="0"/>
                  </a:lnTo>
                  <a:lnTo>
                    <a:pt x="0" y="0"/>
                  </a:lnTo>
                  <a:lnTo>
                    <a:pt x="0" y="1476375"/>
                  </a:lnTo>
                  <a:close/>
                </a:path>
              </a:pathLst>
            </a:custGeom>
            <a:ln w="26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917575" y="1692691"/>
            <a:ext cx="6921500" cy="3002280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2400" spc="70">
                <a:solidFill>
                  <a:srgbClr val="155F82"/>
                </a:solidFill>
                <a:latin typeface="Calibri"/>
                <a:cs typeface="Calibri"/>
              </a:rPr>
              <a:t>Product</a:t>
            </a:r>
            <a:r>
              <a:rPr dirty="0" sz="2400" spc="2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2400" spc="50">
                <a:solidFill>
                  <a:srgbClr val="155F82"/>
                </a:solidFill>
                <a:latin typeface="Calibri"/>
                <a:cs typeface="Calibri"/>
              </a:rPr>
              <a:t>(</a:t>
            </a:r>
            <a:r>
              <a:rPr dirty="0" u="sng" sz="2400" spc="50">
                <a:solidFill>
                  <a:srgbClr val="155F82"/>
                </a:solidFill>
                <a:uFill>
                  <a:solidFill>
                    <a:srgbClr val="155F82"/>
                  </a:solidFill>
                </a:uFill>
                <a:latin typeface="Calibri"/>
                <a:cs typeface="Calibri"/>
              </a:rPr>
              <a:t>pname</a:t>
            </a:r>
            <a:r>
              <a:rPr dirty="0" sz="2400" spc="50">
                <a:solidFill>
                  <a:srgbClr val="155F82"/>
                </a:solidFill>
                <a:latin typeface="Calibri"/>
                <a:cs typeface="Calibri"/>
              </a:rPr>
              <a:t>,</a:t>
            </a:r>
            <a:r>
              <a:rPr dirty="0" sz="2400" spc="555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2400" spc="55">
                <a:solidFill>
                  <a:srgbClr val="155F82"/>
                </a:solidFill>
                <a:latin typeface="Calibri"/>
                <a:cs typeface="Calibri"/>
              </a:rPr>
              <a:t>price,</a:t>
            </a:r>
            <a:r>
              <a:rPr dirty="0" sz="2400" spc="4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55F82"/>
                </a:solidFill>
                <a:latin typeface="Calibri"/>
                <a:cs typeface="Calibri"/>
              </a:rPr>
              <a:t>category,</a:t>
            </a:r>
            <a:r>
              <a:rPr dirty="0" sz="2400" spc="-4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2400" spc="35">
                <a:solidFill>
                  <a:srgbClr val="155F82"/>
                </a:solidFill>
                <a:latin typeface="Calibri"/>
                <a:cs typeface="Calibri"/>
              </a:rPr>
              <a:t>manufacturer)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2400" spc="114">
                <a:solidFill>
                  <a:srgbClr val="155F82"/>
                </a:solidFill>
                <a:latin typeface="Calibri"/>
                <a:cs typeface="Calibri"/>
              </a:rPr>
              <a:t>Company</a:t>
            </a:r>
            <a:r>
              <a:rPr dirty="0" sz="2400" spc="-35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2400" spc="75">
                <a:solidFill>
                  <a:srgbClr val="155F82"/>
                </a:solidFill>
                <a:latin typeface="Calibri"/>
                <a:cs typeface="Calibri"/>
              </a:rPr>
              <a:t>(</a:t>
            </a:r>
            <a:r>
              <a:rPr dirty="0" u="sng" sz="2400" spc="75">
                <a:solidFill>
                  <a:srgbClr val="155F82"/>
                </a:solidFill>
                <a:uFill>
                  <a:solidFill>
                    <a:srgbClr val="155F82"/>
                  </a:solidFill>
                </a:uFill>
                <a:latin typeface="Calibri"/>
                <a:cs typeface="Calibri"/>
              </a:rPr>
              <a:t>cname</a:t>
            </a:r>
            <a:r>
              <a:rPr dirty="0" sz="2400" spc="75">
                <a:solidFill>
                  <a:srgbClr val="155F82"/>
                </a:solidFill>
                <a:latin typeface="Calibri"/>
                <a:cs typeface="Calibri"/>
              </a:rPr>
              <a:t>,</a:t>
            </a:r>
            <a:r>
              <a:rPr dirty="0" sz="2400" spc="-3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2400" spc="80">
                <a:solidFill>
                  <a:srgbClr val="155F82"/>
                </a:solidFill>
                <a:latin typeface="Calibri"/>
                <a:cs typeface="Calibri"/>
              </a:rPr>
              <a:t>stockPrice,</a:t>
            </a:r>
            <a:r>
              <a:rPr dirty="0" sz="240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155F82"/>
                </a:solidFill>
                <a:latin typeface="Calibri"/>
                <a:cs typeface="Calibri"/>
              </a:rPr>
              <a:t>country)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5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ts val="2715"/>
              </a:lnSpc>
            </a:pPr>
            <a:r>
              <a:rPr dirty="0" sz="2400" spc="70">
                <a:latin typeface="Calibri"/>
                <a:cs typeface="Calibri"/>
              </a:rPr>
              <a:t>Find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95">
                <a:latin typeface="Calibri"/>
                <a:cs typeface="Calibri"/>
              </a:rPr>
              <a:t>all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80">
                <a:latin typeface="Calibri"/>
                <a:cs typeface="Calibri"/>
              </a:rPr>
              <a:t>products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under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 spc="50">
                <a:latin typeface="Calibri"/>
                <a:cs typeface="Calibri"/>
              </a:rPr>
              <a:t>$200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 spc="60">
                <a:latin typeface="Calibri"/>
                <a:cs typeface="Calibri"/>
              </a:rPr>
              <a:t>manufactured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70">
                <a:latin typeface="Calibri"/>
                <a:cs typeface="Calibri"/>
              </a:rPr>
              <a:t>Japan;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15"/>
              </a:lnSpc>
            </a:pPr>
            <a:r>
              <a:rPr dirty="0" sz="2400">
                <a:latin typeface="Calibri"/>
                <a:cs typeface="Calibri"/>
              </a:rPr>
              <a:t>return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their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114">
                <a:latin typeface="Calibri"/>
                <a:cs typeface="Calibri"/>
              </a:rPr>
              <a:t>names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60">
                <a:latin typeface="Calibri"/>
                <a:cs typeface="Calibri"/>
              </a:rPr>
              <a:t>and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 spc="75">
                <a:latin typeface="Calibri"/>
                <a:cs typeface="Calibri"/>
              </a:rPr>
              <a:t>prices.</a:t>
            </a:r>
            <a:endParaRPr sz="2400">
              <a:latin typeface="Calibri"/>
              <a:cs typeface="Calibri"/>
            </a:endParaRPr>
          </a:p>
          <a:p>
            <a:pPr algn="ctr" marL="132080">
              <a:lnSpc>
                <a:spcPct val="100000"/>
              </a:lnSpc>
              <a:spcBef>
                <a:spcPts val="2705"/>
              </a:spcBef>
            </a:pPr>
            <a:r>
              <a:rPr dirty="0" sz="2000" spc="-10">
                <a:latin typeface="Consolas"/>
                <a:cs typeface="Consolas"/>
              </a:rPr>
              <a:t>SELECT</a:t>
            </a:r>
            <a:r>
              <a:rPr dirty="0" sz="2000" spc="-490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pname,</a:t>
            </a:r>
            <a:r>
              <a:rPr dirty="0" sz="2000" spc="-35">
                <a:latin typeface="Consolas"/>
                <a:cs typeface="Consolas"/>
              </a:rPr>
              <a:t> </a:t>
            </a:r>
            <a:r>
              <a:rPr dirty="0" sz="2000" spc="-20">
                <a:latin typeface="Consolas"/>
                <a:cs typeface="Consolas"/>
              </a:rPr>
              <a:t>price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134360" y="4665916"/>
            <a:ext cx="729615" cy="6400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dirty="0" sz="2000" spc="-20">
                <a:latin typeface="Consolas"/>
                <a:cs typeface="Consolas"/>
              </a:rPr>
              <a:t>FROM </a:t>
            </a:r>
            <a:r>
              <a:rPr dirty="0" sz="2000" spc="-10">
                <a:latin typeface="Consolas"/>
                <a:cs typeface="Consolas"/>
              </a:rPr>
              <a:t>WHERE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049776" y="4665916"/>
            <a:ext cx="2545715" cy="6400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Consolas"/>
                <a:cs typeface="Consolas"/>
              </a:rPr>
              <a:t>Product,</a:t>
            </a:r>
            <a:r>
              <a:rPr dirty="0" sz="2000" spc="-65">
                <a:latin typeface="Consolas"/>
                <a:cs typeface="Consolas"/>
              </a:rPr>
              <a:t> </a:t>
            </a:r>
            <a:r>
              <a:rPr dirty="0" sz="2000" spc="-10">
                <a:latin typeface="Consolas"/>
                <a:cs typeface="Consolas"/>
              </a:rPr>
              <a:t>Company </a:t>
            </a:r>
            <a:r>
              <a:rPr dirty="0" sz="2000" spc="-10">
                <a:solidFill>
                  <a:srgbClr val="A3171E"/>
                </a:solidFill>
                <a:latin typeface="Consolas"/>
                <a:cs typeface="Consolas"/>
              </a:rPr>
              <a:t>manufacturer=cname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049776" y="5276278"/>
            <a:ext cx="541147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27100" algn="l"/>
              </a:tabLst>
            </a:pPr>
            <a:r>
              <a:rPr dirty="0" sz="2000" spc="-25">
                <a:latin typeface="Consolas"/>
                <a:cs typeface="Consolas"/>
              </a:rPr>
              <a:t>AND</a:t>
            </a:r>
            <a:r>
              <a:rPr dirty="0" sz="2000">
                <a:latin typeface="Consolas"/>
                <a:cs typeface="Consolas"/>
              </a:rPr>
              <a:t>	country=‘Japan’ AND</a:t>
            </a:r>
            <a:r>
              <a:rPr dirty="0" sz="2000" spc="-75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price</a:t>
            </a:r>
            <a:r>
              <a:rPr dirty="0" sz="2000" spc="-70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&lt;=</a:t>
            </a:r>
            <a:r>
              <a:rPr dirty="0" sz="2000" spc="-70">
                <a:latin typeface="Consolas"/>
                <a:cs typeface="Consolas"/>
              </a:rPr>
              <a:t> </a:t>
            </a:r>
            <a:r>
              <a:rPr dirty="0" sz="2000" spc="-25">
                <a:latin typeface="Consolas"/>
                <a:cs typeface="Consolas"/>
              </a:rPr>
              <a:t>200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40"/>
              <a:t>The</a:t>
            </a:r>
            <a:r>
              <a:rPr dirty="0" spc="-190"/>
              <a:t> </a:t>
            </a:r>
            <a:r>
              <a:rPr dirty="0" spc="-100"/>
              <a:t>join</a:t>
            </a:r>
            <a:r>
              <a:rPr dirty="0" spc="-165"/>
              <a:t> </a:t>
            </a:r>
            <a:r>
              <a:rPr dirty="0" spc="-10"/>
              <a:t>itself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686750" y="3733482"/>
            <a:ext cx="4171950" cy="1428750"/>
            <a:chOff x="1686750" y="3733482"/>
            <a:chExt cx="4171950" cy="1428750"/>
          </a:xfrm>
        </p:grpSpPr>
        <p:sp>
          <p:nvSpPr>
            <p:cNvPr id="4" name="object 4" descr=""/>
            <p:cNvSpPr/>
            <p:nvPr/>
          </p:nvSpPr>
          <p:spPr>
            <a:xfrm>
              <a:off x="1701038" y="4036441"/>
              <a:ext cx="4143375" cy="0"/>
            </a:xfrm>
            <a:custGeom>
              <a:avLst/>
              <a:gdLst/>
              <a:ahLst/>
              <a:cxnLst/>
              <a:rect l="l" t="t" r="r" b="b"/>
              <a:pathLst>
                <a:path w="4143375" h="0">
                  <a:moveTo>
                    <a:pt x="0" y="0"/>
                  </a:moveTo>
                  <a:lnTo>
                    <a:pt x="41433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01038" y="4310761"/>
              <a:ext cx="4143375" cy="548640"/>
            </a:xfrm>
            <a:custGeom>
              <a:avLst/>
              <a:gdLst/>
              <a:ahLst/>
              <a:cxnLst/>
              <a:rect l="l" t="t" r="r" b="b"/>
              <a:pathLst>
                <a:path w="4143375" h="548639">
                  <a:moveTo>
                    <a:pt x="0" y="0"/>
                  </a:moveTo>
                  <a:lnTo>
                    <a:pt x="4143375" y="0"/>
                  </a:lnTo>
                </a:path>
                <a:path w="4143375" h="548639">
                  <a:moveTo>
                    <a:pt x="0" y="274319"/>
                  </a:moveTo>
                  <a:lnTo>
                    <a:pt x="4143375" y="274319"/>
                  </a:lnTo>
                </a:path>
                <a:path w="4143375" h="548639">
                  <a:moveTo>
                    <a:pt x="0" y="548639"/>
                  </a:moveTo>
                  <a:lnTo>
                    <a:pt x="4143375" y="5486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01038" y="3747770"/>
              <a:ext cx="4143375" cy="1400175"/>
            </a:xfrm>
            <a:custGeom>
              <a:avLst/>
              <a:gdLst/>
              <a:ahLst/>
              <a:cxnLst/>
              <a:rect l="l" t="t" r="r" b="b"/>
              <a:pathLst>
                <a:path w="4143375" h="1400175">
                  <a:moveTo>
                    <a:pt x="4129151" y="0"/>
                  </a:moveTo>
                  <a:lnTo>
                    <a:pt x="4129151" y="1400174"/>
                  </a:lnTo>
                </a:path>
                <a:path w="4143375" h="1400175">
                  <a:moveTo>
                    <a:pt x="0" y="14223"/>
                  </a:moveTo>
                  <a:lnTo>
                    <a:pt x="4143375" y="14223"/>
                  </a:lnTo>
                </a:path>
                <a:path w="4143375" h="1400175">
                  <a:moveTo>
                    <a:pt x="0" y="1385950"/>
                  </a:moveTo>
                  <a:lnTo>
                    <a:pt x="4143375" y="13859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1701101" y="3761994"/>
          <a:ext cx="4099560" cy="1369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0"/>
                <a:gridCol w="857250"/>
                <a:gridCol w="1066800"/>
                <a:gridCol w="1036954"/>
              </a:tblGrid>
              <a:tr h="29273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PName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Manufacturer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Gizmo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$19.99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Gadgets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GizmoWorks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Powergizmo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$29.99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Gadgets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GizmoWorks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SingleTouch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$149.99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Photography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Canon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MultiTouch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$203.99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Household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Hitachi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1795526" y="3409378"/>
            <a:ext cx="68516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10" b="1">
                <a:solidFill>
                  <a:srgbClr val="A3171E"/>
                </a:solidFill>
                <a:latin typeface="Calibri"/>
                <a:cs typeface="Calibri"/>
              </a:rPr>
              <a:t>Product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676008" y="3485578"/>
            <a:ext cx="81534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10" b="1">
                <a:solidFill>
                  <a:srgbClr val="A3171E"/>
                </a:solidFill>
                <a:latin typeface="Calibri"/>
                <a:cs typeface="Calibri"/>
              </a:rPr>
              <a:t>Company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639750" y="3809682"/>
            <a:ext cx="3867150" cy="1154430"/>
            <a:chOff x="6639750" y="3809682"/>
            <a:chExt cx="3867150" cy="1154430"/>
          </a:xfrm>
        </p:grpSpPr>
        <p:sp>
          <p:nvSpPr>
            <p:cNvPr id="11" name="object 11" descr=""/>
            <p:cNvSpPr/>
            <p:nvPr/>
          </p:nvSpPr>
          <p:spPr>
            <a:xfrm>
              <a:off x="7938388" y="3823970"/>
              <a:ext cx="1270000" cy="1125855"/>
            </a:xfrm>
            <a:custGeom>
              <a:avLst/>
              <a:gdLst/>
              <a:ahLst/>
              <a:cxnLst/>
              <a:rect l="l" t="t" r="r" b="b"/>
              <a:pathLst>
                <a:path w="1270000" h="1125854">
                  <a:moveTo>
                    <a:pt x="0" y="0"/>
                  </a:moveTo>
                  <a:lnTo>
                    <a:pt x="0" y="1125854"/>
                  </a:lnTo>
                </a:path>
                <a:path w="1270000" h="1125854">
                  <a:moveTo>
                    <a:pt x="1270000" y="0"/>
                  </a:moveTo>
                  <a:lnTo>
                    <a:pt x="1270000" y="112585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654038" y="4112641"/>
              <a:ext cx="3838575" cy="0"/>
            </a:xfrm>
            <a:custGeom>
              <a:avLst/>
              <a:gdLst/>
              <a:ahLst/>
              <a:cxnLst/>
              <a:rect l="l" t="t" r="r" b="b"/>
              <a:pathLst>
                <a:path w="3838575" h="0">
                  <a:moveTo>
                    <a:pt x="0" y="0"/>
                  </a:moveTo>
                  <a:lnTo>
                    <a:pt x="38385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654038" y="4386961"/>
              <a:ext cx="3838575" cy="274320"/>
            </a:xfrm>
            <a:custGeom>
              <a:avLst/>
              <a:gdLst/>
              <a:ahLst/>
              <a:cxnLst/>
              <a:rect l="l" t="t" r="r" b="b"/>
              <a:pathLst>
                <a:path w="3838575" h="274320">
                  <a:moveTo>
                    <a:pt x="0" y="0"/>
                  </a:moveTo>
                  <a:lnTo>
                    <a:pt x="3838575" y="0"/>
                  </a:lnTo>
                </a:path>
                <a:path w="3838575" h="274320">
                  <a:moveTo>
                    <a:pt x="0" y="274319"/>
                  </a:moveTo>
                  <a:lnTo>
                    <a:pt x="3838575" y="27431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654038" y="3823970"/>
              <a:ext cx="3838575" cy="1125855"/>
            </a:xfrm>
            <a:custGeom>
              <a:avLst/>
              <a:gdLst/>
              <a:ahLst/>
              <a:cxnLst/>
              <a:rect l="l" t="t" r="r" b="b"/>
              <a:pathLst>
                <a:path w="3838575" h="1125854">
                  <a:moveTo>
                    <a:pt x="14350" y="0"/>
                  </a:moveTo>
                  <a:lnTo>
                    <a:pt x="14350" y="1125854"/>
                  </a:lnTo>
                </a:path>
                <a:path w="3838575" h="1125854">
                  <a:moveTo>
                    <a:pt x="3824351" y="0"/>
                  </a:moveTo>
                  <a:lnTo>
                    <a:pt x="3824351" y="1125854"/>
                  </a:lnTo>
                </a:path>
                <a:path w="3838575" h="1125854">
                  <a:moveTo>
                    <a:pt x="0" y="14223"/>
                  </a:moveTo>
                  <a:lnTo>
                    <a:pt x="3838575" y="14223"/>
                  </a:lnTo>
                </a:path>
                <a:path w="3838575" h="1125854">
                  <a:moveTo>
                    <a:pt x="0" y="1111630"/>
                  </a:moveTo>
                  <a:lnTo>
                    <a:pt x="3838575" y="111163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7080250" y="3867404"/>
            <a:ext cx="4540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155F82"/>
                </a:solidFill>
                <a:latin typeface="Calibri"/>
                <a:cs typeface="Calibri"/>
              </a:rPr>
              <a:t>Cname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245475" y="3867404"/>
            <a:ext cx="6718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155F82"/>
                </a:solidFill>
                <a:latin typeface="Calibri"/>
                <a:cs typeface="Calibri"/>
              </a:rPr>
              <a:t>StockPrice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9592309" y="3867404"/>
            <a:ext cx="5137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155F82"/>
                </a:solidFill>
                <a:latin typeface="Calibri"/>
                <a:cs typeface="Calibri"/>
              </a:rPr>
              <a:t>Country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903084" y="4142104"/>
            <a:ext cx="808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alibri"/>
                <a:cs typeface="Calibri"/>
              </a:rPr>
              <a:t>GizmoWorks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489315" y="4142104"/>
            <a:ext cx="1784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710166" y="4142104"/>
            <a:ext cx="2851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Calibri"/>
                <a:cs typeface="Calibri"/>
              </a:rPr>
              <a:t>USA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099300" y="4416488"/>
            <a:ext cx="419734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alibri"/>
                <a:cs typeface="Calibri"/>
              </a:rPr>
              <a:t>Canon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489315" y="4416488"/>
            <a:ext cx="1784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Calibri"/>
                <a:cs typeface="Calibri"/>
              </a:rPr>
              <a:t>65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661143" y="4416488"/>
            <a:ext cx="3816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alibri"/>
                <a:cs typeface="Calibri"/>
              </a:rPr>
              <a:t>Japan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080250" y="4691062"/>
            <a:ext cx="46164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alibri"/>
                <a:cs typeface="Calibri"/>
              </a:rPr>
              <a:t>Hitachi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8489315" y="4691062"/>
            <a:ext cx="1784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9661143" y="4691062"/>
            <a:ext cx="3816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alibri"/>
                <a:cs typeface="Calibri"/>
              </a:rPr>
              <a:t>Japan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27" name="object 27" descr=""/>
          <p:cNvGraphicFramePr>
            <a:graphicFrameLocks noGrp="1"/>
          </p:cNvGraphicFramePr>
          <p:nvPr/>
        </p:nvGraphicFramePr>
        <p:xfrm>
          <a:off x="5168201" y="5840628"/>
          <a:ext cx="2009775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0"/>
                <a:gridCol w="857250"/>
              </a:tblGrid>
              <a:tr h="304800"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PName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SingleTouch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$149.99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8" name="object 28" descr=""/>
          <p:cNvSpPr/>
          <p:nvPr/>
        </p:nvSpPr>
        <p:spPr>
          <a:xfrm>
            <a:off x="2781300" y="4000500"/>
            <a:ext cx="838200" cy="876300"/>
          </a:xfrm>
          <a:custGeom>
            <a:avLst/>
            <a:gdLst/>
            <a:ahLst/>
            <a:cxnLst/>
            <a:rect l="l" t="t" r="r" b="b"/>
            <a:pathLst>
              <a:path w="838200" h="876300">
                <a:moveTo>
                  <a:pt x="0" y="438150"/>
                </a:moveTo>
                <a:lnTo>
                  <a:pt x="2458" y="390417"/>
                </a:lnTo>
                <a:lnTo>
                  <a:pt x="9663" y="344171"/>
                </a:lnTo>
                <a:lnTo>
                  <a:pt x="21360" y="299679"/>
                </a:lnTo>
                <a:lnTo>
                  <a:pt x="37293" y="257209"/>
                </a:lnTo>
                <a:lnTo>
                  <a:pt x="57206" y="217028"/>
                </a:lnTo>
                <a:lnTo>
                  <a:pt x="80845" y="179405"/>
                </a:lnTo>
                <a:lnTo>
                  <a:pt x="107953" y="144606"/>
                </a:lnTo>
                <a:lnTo>
                  <a:pt x="138277" y="112899"/>
                </a:lnTo>
                <a:lnTo>
                  <a:pt x="171559" y="84551"/>
                </a:lnTo>
                <a:lnTo>
                  <a:pt x="207546" y="59831"/>
                </a:lnTo>
                <a:lnTo>
                  <a:pt x="245981" y="39005"/>
                </a:lnTo>
                <a:lnTo>
                  <a:pt x="286609" y="22341"/>
                </a:lnTo>
                <a:lnTo>
                  <a:pt x="329175" y="10108"/>
                </a:lnTo>
                <a:lnTo>
                  <a:pt x="373424" y="2571"/>
                </a:lnTo>
                <a:lnTo>
                  <a:pt x="419100" y="0"/>
                </a:lnTo>
                <a:lnTo>
                  <a:pt x="464775" y="2571"/>
                </a:lnTo>
                <a:lnTo>
                  <a:pt x="509024" y="10108"/>
                </a:lnTo>
                <a:lnTo>
                  <a:pt x="551590" y="22341"/>
                </a:lnTo>
                <a:lnTo>
                  <a:pt x="592218" y="39005"/>
                </a:lnTo>
                <a:lnTo>
                  <a:pt x="630653" y="59831"/>
                </a:lnTo>
                <a:lnTo>
                  <a:pt x="666640" y="84551"/>
                </a:lnTo>
                <a:lnTo>
                  <a:pt x="699922" y="112899"/>
                </a:lnTo>
                <a:lnTo>
                  <a:pt x="730246" y="144606"/>
                </a:lnTo>
                <a:lnTo>
                  <a:pt x="757354" y="179405"/>
                </a:lnTo>
                <a:lnTo>
                  <a:pt x="780993" y="217028"/>
                </a:lnTo>
                <a:lnTo>
                  <a:pt x="800906" y="257209"/>
                </a:lnTo>
                <a:lnTo>
                  <a:pt x="816839" y="299679"/>
                </a:lnTo>
                <a:lnTo>
                  <a:pt x="828536" y="344171"/>
                </a:lnTo>
                <a:lnTo>
                  <a:pt x="835741" y="390417"/>
                </a:lnTo>
                <a:lnTo>
                  <a:pt x="838200" y="438150"/>
                </a:lnTo>
                <a:lnTo>
                  <a:pt x="835741" y="485882"/>
                </a:lnTo>
                <a:lnTo>
                  <a:pt x="828536" y="532128"/>
                </a:lnTo>
                <a:lnTo>
                  <a:pt x="816839" y="576620"/>
                </a:lnTo>
                <a:lnTo>
                  <a:pt x="800906" y="619090"/>
                </a:lnTo>
                <a:lnTo>
                  <a:pt x="780993" y="659271"/>
                </a:lnTo>
                <a:lnTo>
                  <a:pt x="757354" y="696894"/>
                </a:lnTo>
                <a:lnTo>
                  <a:pt x="730246" y="731693"/>
                </a:lnTo>
                <a:lnTo>
                  <a:pt x="699922" y="763400"/>
                </a:lnTo>
                <a:lnTo>
                  <a:pt x="666640" y="791748"/>
                </a:lnTo>
                <a:lnTo>
                  <a:pt x="630653" y="816468"/>
                </a:lnTo>
                <a:lnTo>
                  <a:pt x="592218" y="837294"/>
                </a:lnTo>
                <a:lnTo>
                  <a:pt x="551590" y="853958"/>
                </a:lnTo>
                <a:lnTo>
                  <a:pt x="509024" y="866191"/>
                </a:lnTo>
                <a:lnTo>
                  <a:pt x="464775" y="873728"/>
                </a:lnTo>
                <a:lnTo>
                  <a:pt x="419100" y="876300"/>
                </a:lnTo>
                <a:lnTo>
                  <a:pt x="373424" y="873728"/>
                </a:lnTo>
                <a:lnTo>
                  <a:pt x="329175" y="866191"/>
                </a:lnTo>
                <a:lnTo>
                  <a:pt x="286609" y="853958"/>
                </a:lnTo>
                <a:lnTo>
                  <a:pt x="245981" y="837294"/>
                </a:lnTo>
                <a:lnTo>
                  <a:pt x="207546" y="816468"/>
                </a:lnTo>
                <a:lnTo>
                  <a:pt x="171559" y="791748"/>
                </a:lnTo>
                <a:lnTo>
                  <a:pt x="138277" y="763400"/>
                </a:lnTo>
                <a:lnTo>
                  <a:pt x="107953" y="731693"/>
                </a:lnTo>
                <a:lnTo>
                  <a:pt x="80845" y="696894"/>
                </a:lnTo>
                <a:lnTo>
                  <a:pt x="57206" y="659271"/>
                </a:lnTo>
                <a:lnTo>
                  <a:pt x="37293" y="619090"/>
                </a:lnTo>
                <a:lnTo>
                  <a:pt x="21360" y="576620"/>
                </a:lnTo>
                <a:lnTo>
                  <a:pt x="9663" y="532128"/>
                </a:lnTo>
                <a:lnTo>
                  <a:pt x="2458" y="485882"/>
                </a:lnTo>
                <a:lnTo>
                  <a:pt x="0" y="438150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4923028" y="4276486"/>
            <a:ext cx="2945130" cy="652145"/>
          </a:xfrm>
          <a:custGeom>
            <a:avLst/>
            <a:gdLst/>
            <a:ahLst/>
            <a:cxnLst/>
            <a:rect l="l" t="t" r="r" b="b"/>
            <a:pathLst>
              <a:path w="2945129" h="652145">
                <a:moveTo>
                  <a:pt x="0" y="526399"/>
                </a:moveTo>
                <a:lnTo>
                  <a:pt x="11640" y="484937"/>
                </a:lnTo>
                <a:lnTo>
                  <a:pt x="37615" y="455838"/>
                </a:lnTo>
                <a:lnTo>
                  <a:pt x="77318" y="425839"/>
                </a:lnTo>
                <a:lnTo>
                  <a:pt x="130026" y="395173"/>
                </a:lnTo>
                <a:lnTo>
                  <a:pt x="195018" y="364067"/>
                </a:lnTo>
                <a:lnTo>
                  <a:pt x="231895" y="348422"/>
                </a:lnTo>
                <a:lnTo>
                  <a:pt x="271571" y="332753"/>
                </a:lnTo>
                <a:lnTo>
                  <a:pt x="313956" y="317089"/>
                </a:lnTo>
                <a:lnTo>
                  <a:pt x="358961" y="301460"/>
                </a:lnTo>
                <a:lnTo>
                  <a:pt x="406495" y="285893"/>
                </a:lnTo>
                <a:lnTo>
                  <a:pt x="456467" y="270418"/>
                </a:lnTo>
                <a:lnTo>
                  <a:pt x="508787" y="255063"/>
                </a:lnTo>
                <a:lnTo>
                  <a:pt x="563366" y="239857"/>
                </a:lnTo>
                <a:lnTo>
                  <a:pt x="620112" y="224829"/>
                </a:lnTo>
                <a:lnTo>
                  <a:pt x="678935" y="210007"/>
                </a:lnTo>
                <a:lnTo>
                  <a:pt x="739745" y="195421"/>
                </a:lnTo>
                <a:lnTo>
                  <a:pt x="802452" y="181098"/>
                </a:lnTo>
                <a:lnTo>
                  <a:pt x="866965" y="167069"/>
                </a:lnTo>
                <a:lnTo>
                  <a:pt x="933194" y="153360"/>
                </a:lnTo>
                <a:lnTo>
                  <a:pt x="1001049" y="140002"/>
                </a:lnTo>
                <a:lnTo>
                  <a:pt x="1070439" y="127023"/>
                </a:lnTo>
                <a:lnTo>
                  <a:pt x="1141274" y="114452"/>
                </a:lnTo>
                <a:lnTo>
                  <a:pt x="1213464" y="102317"/>
                </a:lnTo>
                <a:lnTo>
                  <a:pt x="1286918" y="90647"/>
                </a:lnTo>
                <a:lnTo>
                  <a:pt x="1361546" y="79471"/>
                </a:lnTo>
                <a:lnTo>
                  <a:pt x="1437259" y="68818"/>
                </a:lnTo>
                <a:lnTo>
                  <a:pt x="1513073" y="58845"/>
                </a:lnTo>
                <a:lnTo>
                  <a:pt x="1587983" y="49665"/>
                </a:lnTo>
                <a:lnTo>
                  <a:pt x="1661893" y="41274"/>
                </a:lnTo>
                <a:lnTo>
                  <a:pt x="1734708" y="33669"/>
                </a:lnTo>
                <a:lnTo>
                  <a:pt x="1806334" y="26846"/>
                </a:lnTo>
                <a:lnTo>
                  <a:pt x="1876676" y="20802"/>
                </a:lnTo>
                <a:lnTo>
                  <a:pt x="1945640" y="15533"/>
                </a:lnTo>
                <a:lnTo>
                  <a:pt x="2013130" y="11035"/>
                </a:lnTo>
                <a:lnTo>
                  <a:pt x="2079052" y="7306"/>
                </a:lnTo>
                <a:lnTo>
                  <a:pt x="2143311" y="4341"/>
                </a:lnTo>
                <a:lnTo>
                  <a:pt x="2205813" y="2137"/>
                </a:lnTo>
                <a:lnTo>
                  <a:pt x="2266463" y="691"/>
                </a:lnTo>
                <a:lnTo>
                  <a:pt x="2325165" y="0"/>
                </a:lnTo>
                <a:lnTo>
                  <a:pt x="2381826" y="58"/>
                </a:lnTo>
                <a:lnTo>
                  <a:pt x="2436350" y="864"/>
                </a:lnTo>
                <a:lnTo>
                  <a:pt x="2488644" y="2413"/>
                </a:lnTo>
                <a:lnTo>
                  <a:pt x="2538611" y="4702"/>
                </a:lnTo>
                <a:lnTo>
                  <a:pt x="2586159" y="7728"/>
                </a:lnTo>
                <a:lnTo>
                  <a:pt x="2631190" y="11487"/>
                </a:lnTo>
                <a:lnTo>
                  <a:pt x="2673612" y="15976"/>
                </a:lnTo>
                <a:lnTo>
                  <a:pt x="2713329" y="21190"/>
                </a:lnTo>
                <a:lnTo>
                  <a:pt x="2784271" y="33783"/>
                </a:lnTo>
                <a:lnTo>
                  <a:pt x="2843257" y="49237"/>
                </a:lnTo>
                <a:lnTo>
                  <a:pt x="2889530" y="67526"/>
                </a:lnTo>
                <a:lnTo>
                  <a:pt x="2922333" y="88620"/>
                </a:lnTo>
                <a:lnTo>
                  <a:pt x="2944622" y="125460"/>
                </a:lnTo>
                <a:lnTo>
                  <a:pt x="2944504" y="138951"/>
                </a:lnTo>
                <a:lnTo>
                  <a:pt x="2921755" y="181345"/>
                </a:lnTo>
                <a:lnTo>
                  <a:pt x="2888825" y="210923"/>
                </a:lnTo>
                <a:lnTo>
                  <a:pt x="2842529" y="241284"/>
                </a:lnTo>
                <a:lnTo>
                  <a:pt x="2783589" y="272199"/>
                </a:lnTo>
                <a:lnTo>
                  <a:pt x="2712726" y="303438"/>
                </a:lnTo>
                <a:lnTo>
                  <a:pt x="2673050" y="319107"/>
                </a:lnTo>
                <a:lnTo>
                  <a:pt x="2630665" y="334770"/>
                </a:lnTo>
                <a:lnTo>
                  <a:pt x="2585660" y="350400"/>
                </a:lnTo>
                <a:lnTo>
                  <a:pt x="2538126" y="365967"/>
                </a:lnTo>
                <a:lnTo>
                  <a:pt x="2488154" y="381442"/>
                </a:lnTo>
                <a:lnTo>
                  <a:pt x="2435834" y="396797"/>
                </a:lnTo>
                <a:lnTo>
                  <a:pt x="2381255" y="412003"/>
                </a:lnTo>
                <a:lnTo>
                  <a:pt x="2324509" y="427031"/>
                </a:lnTo>
                <a:lnTo>
                  <a:pt x="2265686" y="441852"/>
                </a:lnTo>
                <a:lnTo>
                  <a:pt x="2204876" y="456439"/>
                </a:lnTo>
                <a:lnTo>
                  <a:pt x="2142169" y="470761"/>
                </a:lnTo>
                <a:lnTo>
                  <a:pt x="2077656" y="484791"/>
                </a:lnTo>
                <a:lnTo>
                  <a:pt x="2011427" y="498499"/>
                </a:lnTo>
                <a:lnTo>
                  <a:pt x="1943572" y="511857"/>
                </a:lnTo>
                <a:lnTo>
                  <a:pt x="1874182" y="524836"/>
                </a:lnTo>
                <a:lnTo>
                  <a:pt x="1803347" y="537408"/>
                </a:lnTo>
                <a:lnTo>
                  <a:pt x="1731157" y="549543"/>
                </a:lnTo>
                <a:lnTo>
                  <a:pt x="1657703" y="561212"/>
                </a:lnTo>
                <a:lnTo>
                  <a:pt x="1583075" y="572388"/>
                </a:lnTo>
                <a:lnTo>
                  <a:pt x="1507363" y="583041"/>
                </a:lnTo>
                <a:lnTo>
                  <a:pt x="1431548" y="593014"/>
                </a:lnTo>
                <a:lnTo>
                  <a:pt x="1356638" y="602194"/>
                </a:lnTo>
                <a:lnTo>
                  <a:pt x="1282728" y="610585"/>
                </a:lnTo>
                <a:lnTo>
                  <a:pt x="1209913" y="618190"/>
                </a:lnTo>
                <a:lnTo>
                  <a:pt x="1138287" y="625013"/>
                </a:lnTo>
                <a:lnTo>
                  <a:pt x="1067945" y="631058"/>
                </a:lnTo>
                <a:lnTo>
                  <a:pt x="998981" y="636327"/>
                </a:lnTo>
                <a:lnTo>
                  <a:pt x="931491" y="640824"/>
                </a:lnTo>
                <a:lnTo>
                  <a:pt x="865569" y="644554"/>
                </a:lnTo>
                <a:lnTo>
                  <a:pt x="801310" y="647518"/>
                </a:lnTo>
                <a:lnTo>
                  <a:pt x="738808" y="649722"/>
                </a:lnTo>
                <a:lnTo>
                  <a:pt x="678158" y="651168"/>
                </a:lnTo>
                <a:lnTo>
                  <a:pt x="619456" y="651860"/>
                </a:lnTo>
                <a:lnTo>
                  <a:pt x="562795" y="651801"/>
                </a:lnTo>
                <a:lnTo>
                  <a:pt x="508271" y="650996"/>
                </a:lnTo>
                <a:lnTo>
                  <a:pt x="455977" y="649446"/>
                </a:lnTo>
                <a:lnTo>
                  <a:pt x="406010" y="647157"/>
                </a:lnTo>
                <a:lnTo>
                  <a:pt x="358462" y="644131"/>
                </a:lnTo>
                <a:lnTo>
                  <a:pt x="313431" y="640372"/>
                </a:lnTo>
                <a:lnTo>
                  <a:pt x="271009" y="635884"/>
                </a:lnTo>
                <a:lnTo>
                  <a:pt x="231292" y="630670"/>
                </a:lnTo>
                <a:lnTo>
                  <a:pt x="160350" y="618077"/>
                </a:lnTo>
                <a:lnTo>
                  <a:pt x="101364" y="602622"/>
                </a:lnTo>
                <a:lnTo>
                  <a:pt x="55091" y="584334"/>
                </a:lnTo>
                <a:lnTo>
                  <a:pt x="22288" y="563240"/>
                </a:lnTo>
                <a:lnTo>
                  <a:pt x="0" y="526399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0" name="object 30" descr=""/>
          <p:cNvGrpSpPr/>
          <p:nvPr/>
        </p:nvGrpSpPr>
        <p:grpSpPr>
          <a:xfrm>
            <a:off x="5829363" y="4172013"/>
            <a:ext cx="4600575" cy="1638300"/>
            <a:chOff x="5829363" y="4172013"/>
            <a:chExt cx="4600575" cy="1638300"/>
          </a:xfrm>
        </p:grpSpPr>
        <p:sp>
          <p:nvSpPr>
            <p:cNvPr id="31" name="object 31" descr=""/>
            <p:cNvSpPr/>
            <p:nvPr/>
          </p:nvSpPr>
          <p:spPr>
            <a:xfrm>
              <a:off x="5834126" y="4176776"/>
              <a:ext cx="838200" cy="817880"/>
            </a:xfrm>
            <a:custGeom>
              <a:avLst/>
              <a:gdLst/>
              <a:ahLst/>
              <a:cxnLst/>
              <a:rect l="l" t="t" r="r" b="b"/>
              <a:pathLst>
                <a:path w="838200" h="817879">
                  <a:moveTo>
                    <a:pt x="0" y="0"/>
                  </a:moveTo>
                  <a:lnTo>
                    <a:pt x="419100" y="0"/>
                  </a:lnTo>
                  <a:lnTo>
                    <a:pt x="419100" y="76200"/>
                  </a:lnTo>
                  <a:lnTo>
                    <a:pt x="838200" y="76200"/>
                  </a:lnTo>
                </a:path>
                <a:path w="838200" h="817879">
                  <a:moveTo>
                    <a:pt x="0" y="549148"/>
                  </a:moveTo>
                  <a:lnTo>
                    <a:pt x="419100" y="549148"/>
                  </a:lnTo>
                  <a:lnTo>
                    <a:pt x="419100" y="352425"/>
                  </a:lnTo>
                  <a:lnTo>
                    <a:pt x="838200" y="352425"/>
                  </a:lnTo>
                </a:path>
                <a:path w="838200" h="817879">
                  <a:moveTo>
                    <a:pt x="0" y="817372"/>
                  </a:moveTo>
                  <a:lnTo>
                    <a:pt x="838200" y="817372"/>
                  </a:lnTo>
                  <a:lnTo>
                    <a:pt x="838200" y="771525"/>
                  </a:lnTo>
                </a:path>
                <a:path w="838200" h="817879">
                  <a:moveTo>
                    <a:pt x="0" y="272923"/>
                  </a:moveTo>
                  <a:lnTo>
                    <a:pt x="419100" y="272923"/>
                  </a:lnTo>
                  <a:lnTo>
                    <a:pt x="419100" y="76200"/>
                  </a:lnTo>
                  <a:lnTo>
                    <a:pt x="838200" y="76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9334500" y="4419600"/>
              <a:ext cx="1066800" cy="514350"/>
            </a:xfrm>
            <a:custGeom>
              <a:avLst/>
              <a:gdLst/>
              <a:ahLst/>
              <a:cxnLst/>
              <a:rect l="l" t="t" r="r" b="b"/>
              <a:pathLst>
                <a:path w="1066800" h="514350">
                  <a:moveTo>
                    <a:pt x="0" y="257175"/>
                  </a:moveTo>
                  <a:lnTo>
                    <a:pt x="14084" y="198222"/>
                  </a:lnTo>
                  <a:lnTo>
                    <a:pt x="54206" y="144096"/>
                  </a:lnTo>
                  <a:lnTo>
                    <a:pt x="117165" y="96345"/>
                  </a:lnTo>
                  <a:lnTo>
                    <a:pt x="156209" y="75342"/>
                  </a:lnTo>
                  <a:lnTo>
                    <a:pt x="199763" y="56513"/>
                  </a:lnTo>
                  <a:lnTo>
                    <a:pt x="247427" y="40050"/>
                  </a:lnTo>
                  <a:lnTo>
                    <a:pt x="298801" y="26147"/>
                  </a:lnTo>
                  <a:lnTo>
                    <a:pt x="353485" y="14998"/>
                  </a:lnTo>
                  <a:lnTo>
                    <a:pt x="411080" y="6794"/>
                  </a:lnTo>
                  <a:lnTo>
                    <a:pt x="471184" y="1730"/>
                  </a:lnTo>
                  <a:lnTo>
                    <a:pt x="533400" y="0"/>
                  </a:lnTo>
                  <a:lnTo>
                    <a:pt x="595615" y="1730"/>
                  </a:lnTo>
                  <a:lnTo>
                    <a:pt x="655719" y="6794"/>
                  </a:lnTo>
                  <a:lnTo>
                    <a:pt x="713314" y="14998"/>
                  </a:lnTo>
                  <a:lnTo>
                    <a:pt x="767998" y="26147"/>
                  </a:lnTo>
                  <a:lnTo>
                    <a:pt x="819372" y="40050"/>
                  </a:lnTo>
                  <a:lnTo>
                    <a:pt x="867036" y="56513"/>
                  </a:lnTo>
                  <a:lnTo>
                    <a:pt x="910590" y="75342"/>
                  </a:lnTo>
                  <a:lnTo>
                    <a:pt x="949634" y="96345"/>
                  </a:lnTo>
                  <a:lnTo>
                    <a:pt x="983768" y="119327"/>
                  </a:lnTo>
                  <a:lnTo>
                    <a:pt x="1035709" y="170459"/>
                  </a:lnTo>
                  <a:lnTo>
                    <a:pt x="1063212" y="227191"/>
                  </a:lnTo>
                  <a:lnTo>
                    <a:pt x="1066800" y="257175"/>
                  </a:lnTo>
                  <a:lnTo>
                    <a:pt x="1063212" y="287158"/>
                  </a:lnTo>
                  <a:lnTo>
                    <a:pt x="1035709" y="343890"/>
                  </a:lnTo>
                  <a:lnTo>
                    <a:pt x="983768" y="395022"/>
                  </a:lnTo>
                  <a:lnTo>
                    <a:pt x="949634" y="418004"/>
                  </a:lnTo>
                  <a:lnTo>
                    <a:pt x="910590" y="439007"/>
                  </a:lnTo>
                  <a:lnTo>
                    <a:pt x="867036" y="457836"/>
                  </a:lnTo>
                  <a:lnTo>
                    <a:pt x="819372" y="474299"/>
                  </a:lnTo>
                  <a:lnTo>
                    <a:pt x="767998" y="488202"/>
                  </a:lnTo>
                  <a:lnTo>
                    <a:pt x="713314" y="499351"/>
                  </a:lnTo>
                  <a:lnTo>
                    <a:pt x="655719" y="507555"/>
                  </a:lnTo>
                  <a:lnTo>
                    <a:pt x="595615" y="512619"/>
                  </a:lnTo>
                  <a:lnTo>
                    <a:pt x="533400" y="514350"/>
                  </a:lnTo>
                  <a:lnTo>
                    <a:pt x="471184" y="512619"/>
                  </a:lnTo>
                  <a:lnTo>
                    <a:pt x="411080" y="507555"/>
                  </a:lnTo>
                  <a:lnTo>
                    <a:pt x="353485" y="499351"/>
                  </a:lnTo>
                  <a:lnTo>
                    <a:pt x="298801" y="488202"/>
                  </a:lnTo>
                  <a:lnTo>
                    <a:pt x="247427" y="474299"/>
                  </a:lnTo>
                  <a:lnTo>
                    <a:pt x="199763" y="457836"/>
                  </a:lnTo>
                  <a:lnTo>
                    <a:pt x="156209" y="439007"/>
                  </a:lnTo>
                  <a:lnTo>
                    <a:pt x="117165" y="418004"/>
                  </a:lnTo>
                  <a:lnTo>
                    <a:pt x="83031" y="395022"/>
                  </a:lnTo>
                  <a:lnTo>
                    <a:pt x="31090" y="343890"/>
                  </a:lnTo>
                  <a:lnTo>
                    <a:pt x="3587" y="287158"/>
                  </a:lnTo>
                  <a:lnTo>
                    <a:pt x="0" y="257175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991225" y="5143500"/>
              <a:ext cx="400050" cy="666750"/>
            </a:xfrm>
            <a:custGeom>
              <a:avLst/>
              <a:gdLst/>
              <a:ahLst/>
              <a:cxnLst/>
              <a:rect l="l" t="t" r="r" b="b"/>
              <a:pathLst>
                <a:path w="400050" h="666750">
                  <a:moveTo>
                    <a:pt x="300100" y="0"/>
                  </a:moveTo>
                  <a:lnTo>
                    <a:pt x="100075" y="0"/>
                  </a:lnTo>
                  <a:lnTo>
                    <a:pt x="100075" y="405891"/>
                  </a:lnTo>
                  <a:lnTo>
                    <a:pt x="0" y="405891"/>
                  </a:lnTo>
                  <a:lnTo>
                    <a:pt x="200025" y="666750"/>
                  </a:lnTo>
                  <a:lnTo>
                    <a:pt x="400050" y="405891"/>
                  </a:lnTo>
                  <a:lnTo>
                    <a:pt x="300100" y="405891"/>
                  </a:lnTo>
                  <a:lnTo>
                    <a:pt x="300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 descr=""/>
          <p:cNvGrpSpPr/>
          <p:nvPr/>
        </p:nvGrpSpPr>
        <p:grpSpPr>
          <a:xfrm>
            <a:off x="2800350" y="1704770"/>
            <a:ext cx="6767830" cy="1681480"/>
            <a:chOff x="2800350" y="1704770"/>
            <a:chExt cx="6767830" cy="1681480"/>
          </a:xfrm>
        </p:grpSpPr>
        <p:pic>
          <p:nvPicPr>
            <p:cNvPr id="35" name="object 3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76536" y="1704770"/>
              <a:ext cx="6691409" cy="1681380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0350" y="1790699"/>
              <a:ext cx="6729476" cy="1576324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2909951" y="1728850"/>
              <a:ext cx="6581775" cy="1581150"/>
            </a:xfrm>
            <a:custGeom>
              <a:avLst/>
              <a:gdLst/>
              <a:ahLst/>
              <a:cxnLst/>
              <a:rect l="l" t="t" r="r" b="b"/>
              <a:pathLst>
                <a:path w="6581775" h="1581150">
                  <a:moveTo>
                    <a:pt x="6581775" y="0"/>
                  </a:moveTo>
                  <a:lnTo>
                    <a:pt x="0" y="0"/>
                  </a:lnTo>
                  <a:lnTo>
                    <a:pt x="0" y="1581150"/>
                  </a:lnTo>
                  <a:lnTo>
                    <a:pt x="6581775" y="1581150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909951" y="1728850"/>
              <a:ext cx="6581775" cy="1581150"/>
            </a:xfrm>
            <a:custGeom>
              <a:avLst/>
              <a:gdLst/>
              <a:ahLst/>
              <a:cxnLst/>
              <a:rect l="l" t="t" r="r" b="b"/>
              <a:pathLst>
                <a:path w="6581775" h="1581150">
                  <a:moveTo>
                    <a:pt x="0" y="1581150"/>
                  </a:moveTo>
                  <a:lnTo>
                    <a:pt x="6581775" y="1581150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1581150"/>
                  </a:lnTo>
                  <a:close/>
                </a:path>
              </a:pathLst>
            </a:custGeom>
            <a:ln w="26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2994279" y="1876805"/>
            <a:ext cx="6311900" cy="12503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2000" spc="-10">
                <a:latin typeface="Consolas"/>
                <a:cs typeface="Consolas"/>
              </a:rPr>
              <a:t>SELECT</a:t>
            </a:r>
            <a:r>
              <a:rPr dirty="0" sz="2000" spc="-480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pname,</a:t>
            </a:r>
            <a:r>
              <a:rPr dirty="0" sz="2000" spc="-35">
                <a:latin typeface="Consolas"/>
                <a:cs typeface="Consolas"/>
              </a:rPr>
              <a:t> </a:t>
            </a:r>
            <a:r>
              <a:rPr dirty="0" sz="2000" spc="-20">
                <a:latin typeface="Consolas"/>
                <a:cs typeface="Consolas"/>
              </a:rPr>
              <a:t>price</a:t>
            </a:r>
            <a:endParaRPr sz="2000">
              <a:latin typeface="Consolas"/>
              <a:cs typeface="Consolas"/>
            </a:endParaRPr>
          </a:p>
          <a:p>
            <a:pPr marR="2877185">
              <a:lnSpc>
                <a:spcPct val="100000"/>
              </a:lnSpc>
              <a:spcBef>
                <a:spcPts val="5"/>
              </a:spcBef>
              <a:tabLst>
                <a:tab pos="915035" algn="l"/>
              </a:tabLst>
            </a:pPr>
            <a:r>
              <a:rPr dirty="0" sz="2000" spc="-20">
                <a:latin typeface="Consolas"/>
                <a:cs typeface="Consolas"/>
              </a:rPr>
              <a:t>FROM</a:t>
            </a:r>
            <a:r>
              <a:rPr dirty="0" sz="2000">
                <a:latin typeface="Consolas"/>
                <a:cs typeface="Consolas"/>
              </a:rPr>
              <a:t>	Product,</a:t>
            </a:r>
            <a:r>
              <a:rPr dirty="0" sz="2000" spc="-65">
                <a:latin typeface="Consolas"/>
                <a:cs typeface="Consolas"/>
              </a:rPr>
              <a:t> </a:t>
            </a:r>
            <a:r>
              <a:rPr dirty="0" sz="2000" spc="-10">
                <a:latin typeface="Consolas"/>
                <a:cs typeface="Consolas"/>
              </a:rPr>
              <a:t>Company WHERE</a:t>
            </a:r>
            <a:r>
              <a:rPr dirty="0" sz="2000">
                <a:latin typeface="Consolas"/>
                <a:cs typeface="Consolas"/>
              </a:rPr>
              <a:t>	</a:t>
            </a:r>
            <a:r>
              <a:rPr dirty="0" sz="2000" spc="-10">
                <a:solidFill>
                  <a:srgbClr val="A3171E"/>
                </a:solidFill>
                <a:latin typeface="Consolas"/>
                <a:cs typeface="Consolas"/>
              </a:rPr>
              <a:t>manufacturer=cname</a:t>
            </a:r>
            <a:endParaRPr sz="2000">
              <a:latin typeface="Consolas"/>
              <a:cs typeface="Consolas"/>
            </a:endParaRPr>
          </a:p>
          <a:p>
            <a:pPr marL="915035">
              <a:lnSpc>
                <a:spcPct val="100000"/>
              </a:lnSpc>
              <a:spcBef>
                <a:spcPts val="5"/>
              </a:spcBef>
              <a:tabLst>
                <a:tab pos="1830070" algn="l"/>
              </a:tabLst>
            </a:pPr>
            <a:r>
              <a:rPr dirty="0" sz="2000" spc="-25">
                <a:solidFill>
                  <a:srgbClr val="0C0C0C"/>
                </a:solidFill>
                <a:latin typeface="Consolas"/>
                <a:cs typeface="Consolas"/>
              </a:rPr>
              <a:t>AND</a:t>
            </a:r>
            <a:r>
              <a:rPr dirty="0" sz="2000">
                <a:solidFill>
                  <a:srgbClr val="0C0C0C"/>
                </a:solidFill>
                <a:latin typeface="Consolas"/>
                <a:cs typeface="Consolas"/>
              </a:rPr>
              <a:t>	country=‘Japan’</a:t>
            </a:r>
            <a:r>
              <a:rPr dirty="0" sz="2000" spc="-15">
                <a:solidFill>
                  <a:srgbClr val="0C0C0C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0C0C0C"/>
                </a:solidFill>
                <a:latin typeface="Consolas"/>
                <a:cs typeface="Consolas"/>
              </a:rPr>
              <a:t>AND</a:t>
            </a:r>
            <a:r>
              <a:rPr dirty="0" sz="2000" spc="-80">
                <a:solidFill>
                  <a:srgbClr val="0C0C0C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0C0C0C"/>
                </a:solidFill>
                <a:latin typeface="Consolas"/>
                <a:cs typeface="Consolas"/>
              </a:rPr>
              <a:t>price</a:t>
            </a:r>
            <a:r>
              <a:rPr dirty="0" sz="2000" spc="-80">
                <a:solidFill>
                  <a:srgbClr val="0C0C0C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0C0C0C"/>
                </a:solidFill>
                <a:latin typeface="Consolas"/>
                <a:cs typeface="Consolas"/>
              </a:rPr>
              <a:t>&lt;=</a:t>
            </a:r>
            <a:r>
              <a:rPr dirty="0" sz="2000" spc="-80">
                <a:solidFill>
                  <a:srgbClr val="0C0C0C"/>
                </a:solidFill>
                <a:latin typeface="Consolas"/>
                <a:cs typeface="Consolas"/>
              </a:rPr>
              <a:t> </a:t>
            </a:r>
            <a:r>
              <a:rPr dirty="0" sz="2000" spc="-25">
                <a:solidFill>
                  <a:srgbClr val="0C0C0C"/>
                </a:solidFill>
                <a:latin typeface="Consolas"/>
                <a:cs typeface="Consolas"/>
              </a:rPr>
              <a:t>200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85"/>
              <a:t>About</a:t>
            </a:r>
            <a:r>
              <a:rPr dirty="0" spc="-155"/>
              <a:t> </a:t>
            </a:r>
            <a:r>
              <a:rPr dirty="0" spc="220"/>
              <a:t>SQL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7575" y="1722056"/>
            <a:ext cx="9029700" cy="425323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 spc="55">
                <a:solidFill>
                  <a:srgbClr val="E97031"/>
                </a:solidFill>
                <a:latin typeface="Calibri"/>
                <a:cs typeface="Calibri"/>
              </a:rPr>
              <a:t>S</a:t>
            </a:r>
            <a:r>
              <a:rPr dirty="0" sz="2400" spc="55">
                <a:latin typeface="Calibri"/>
                <a:cs typeface="Calibri"/>
              </a:rPr>
              <a:t>tructured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50">
                <a:solidFill>
                  <a:srgbClr val="E97031"/>
                </a:solidFill>
                <a:latin typeface="Calibri"/>
                <a:cs typeface="Calibri"/>
              </a:rPr>
              <a:t>Q</a:t>
            </a:r>
            <a:r>
              <a:rPr dirty="0" sz="2400" spc="50">
                <a:latin typeface="Calibri"/>
                <a:cs typeface="Calibri"/>
              </a:rPr>
              <a:t>uery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70">
                <a:solidFill>
                  <a:srgbClr val="E97031"/>
                </a:solidFill>
                <a:latin typeface="Calibri"/>
                <a:cs typeface="Calibri"/>
              </a:rPr>
              <a:t>L</a:t>
            </a:r>
            <a:r>
              <a:rPr dirty="0" sz="2400" spc="70">
                <a:latin typeface="Calibri"/>
                <a:cs typeface="Calibri"/>
              </a:rPr>
              <a:t>anguage</a:t>
            </a:r>
            <a:endParaRPr sz="2400">
              <a:latin typeface="Calibri"/>
              <a:cs typeface="Calibri"/>
            </a:endParaRPr>
          </a:p>
          <a:p>
            <a:pPr marL="12700" marR="3983990">
              <a:lnSpc>
                <a:spcPts val="3310"/>
              </a:lnSpc>
              <a:spcBef>
                <a:spcPts val="180"/>
              </a:spcBef>
            </a:pPr>
            <a:r>
              <a:rPr dirty="0" sz="2400" spc="105">
                <a:latin typeface="Calibri"/>
                <a:cs typeface="Calibri"/>
              </a:rPr>
              <a:t>Used</a:t>
            </a:r>
            <a:r>
              <a:rPr dirty="0" sz="2400">
                <a:latin typeface="Calibri"/>
                <a:cs typeface="Calibri"/>
              </a:rPr>
              <a:t> to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105">
                <a:latin typeface="Calibri"/>
                <a:cs typeface="Calibri"/>
              </a:rPr>
              <a:t>issue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130">
                <a:latin typeface="Calibri"/>
                <a:cs typeface="Calibri"/>
              </a:rPr>
              <a:t>commands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80">
                <a:latin typeface="Calibri"/>
                <a:cs typeface="Calibri"/>
              </a:rPr>
              <a:t>DBMS </a:t>
            </a:r>
            <a:r>
              <a:rPr dirty="0" sz="2400" spc="130">
                <a:latin typeface="Calibri"/>
                <a:cs typeface="Calibri"/>
              </a:rPr>
              <a:t>Command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50">
                <a:latin typeface="Calibri"/>
                <a:cs typeface="Calibri"/>
              </a:rPr>
              <a:t>types: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240029" algn="l"/>
              </a:tabLst>
            </a:pPr>
            <a:r>
              <a:rPr dirty="0" sz="2400" spc="170">
                <a:latin typeface="Calibri"/>
                <a:cs typeface="Calibri"/>
              </a:rPr>
              <a:t>DDL</a:t>
            </a:r>
            <a:r>
              <a:rPr dirty="0" sz="2400" spc="60">
                <a:latin typeface="Calibri"/>
                <a:cs typeface="Calibri"/>
              </a:rPr>
              <a:t> </a:t>
            </a:r>
            <a:r>
              <a:rPr dirty="0" sz="2400" spc="-105">
                <a:latin typeface="Calibri"/>
                <a:cs typeface="Calibri"/>
              </a:rPr>
              <a:t>–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 spc="85">
                <a:latin typeface="Calibri"/>
                <a:cs typeface="Calibri"/>
              </a:rPr>
              <a:t>Data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Definition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 spc="60"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100">
                <a:latin typeface="Calibri"/>
                <a:cs typeface="Calibri"/>
              </a:rPr>
              <a:t>Create/alter/drop</a:t>
            </a:r>
            <a:r>
              <a:rPr dirty="0" sz="2100" spc="65">
                <a:latin typeface="Calibri"/>
                <a:cs typeface="Calibri"/>
              </a:rPr>
              <a:t> </a:t>
            </a:r>
            <a:r>
              <a:rPr dirty="0" sz="2100" spc="55">
                <a:latin typeface="Calibri"/>
                <a:cs typeface="Calibri"/>
              </a:rPr>
              <a:t>tables,</a:t>
            </a:r>
            <a:r>
              <a:rPr dirty="0" sz="2100" spc="45">
                <a:latin typeface="Calibri"/>
                <a:cs typeface="Calibri"/>
              </a:rPr>
              <a:t> </a:t>
            </a:r>
            <a:r>
              <a:rPr dirty="0" sz="2100" spc="95">
                <a:latin typeface="Calibri"/>
                <a:cs typeface="Calibri"/>
              </a:rPr>
              <a:t>columns,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 spc="70">
                <a:latin typeface="Calibri"/>
                <a:cs typeface="Calibri"/>
              </a:rPr>
              <a:t>indexes…</a:t>
            </a:r>
            <a:endParaRPr sz="2100">
              <a:latin typeface="Calibri"/>
              <a:cs typeface="Calibri"/>
            </a:endParaRPr>
          </a:p>
          <a:p>
            <a:pPr marL="240029" indent="-227329">
              <a:lnSpc>
                <a:spcPts val="2865"/>
              </a:lnSpc>
              <a:spcBef>
                <a:spcPts val="409"/>
              </a:spcBef>
              <a:buFont typeface="Arial"/>
              <a:buChar char="•"/>
              <a:tabLst>
                <a:tab pos="240029" algn="l"/>
              </a:tabLst>
            </a:pPr>
            <a:r>
              <a:rPr dirty="0" sz="2400" spc="50">
                <a:latin typeface="Calibri"/>
                <a:cs typeface="Calibri"/>
              </a:rPr>
              <a:t>DML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-105">
                <a:latin typeface="Calibri"/>
                <a:cs typeface="Calibri"/>
              </a:rPr>
              <a:t>–</a:t>
            </a:r>
            <a:r>
              <a:rPr dirty="0" sz="2400" spc="65">
                <a:latin typeface="Calibri"/>
                <a:cs typeface="Calibri"/>
              </a:rPr>
              <a:t> </a:t>
            </a:r>
            <a:r>
              <a:rPr dirty="0" sz="2400" spc="85">
                <a:latin typeface="Calibri"/>
                <a:cs typeface="Calibri"/>
              </a:rPr>
              <a:t>Data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Manipulation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 spc="60"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  <a:p>
            <a:pPr lvl="1" marL="698500" indent="-228600">
              <a:lnSpc>
                <a:spcPts val="2505"/>
              </a:lnSpc>
              <a:buFont typeface="Arial"/>
              <a:buChar char="•"/>
              <a:tabLst>
                <a:tab pos="698500" algn="l"/>
              </a:tabLst>
            </a:pPr>
            <a:r>
              <a:rPr dirty="0" sz="2100" spc="10">
                <a:latin typeface="Calibri"/>
                <a:cs typeface="Calibri"/>
              </a:rPr>
              <a:t>Insert/update/delete</a:t>
            </a:r>
            <a:r>
              <a:rPr dirty="0" sz="2100">
                <a:latin typeface="Calibri"/>
                <a:cs typeface="Calibri"/>
              </a:rPr>
              <a:t> </a:t>
            </a:r>
            <a:r>
              <a:rPr dirty="0" sz="2100" spc="60">
                <a:latin typeface="Calibri"/>
                <a:cs typeface="Calibri"/>
              </a:rPr>
              <a:t>records</a:t>
            </a:r>
            <a:r>
              <a:rPr dirty="0" sz="2100" spc="15">
                <a:latin typeface="Calibri"/>
                <a:cs typeface="Calibri"/>
              </a:rPr>
              <a:t> </a:t>
            </a:r>
            <a:r>
              <a:rPr dirty="0" sz="2100" spc="10">
                <a:latin typeface="Calibri"/>
                <a:cs typeface="Calibri"/>
              </a:rPr>
              <a:t>in</a:t>
            </a:r>
            <a:r>
              <a:rPr dirty="0" sz="2100" spc="35">
                <a:latin typeface="Calibri"/>
                <a:cs typeface="Calibri"/>
              </a:rPr>
              <a:t> </a:t>
            </a:r>
            <a:r>
              <a:rPr dirty="0" sz="2100" spc="85">
                <a:latin typeface="Calibri"/>
                <a:cs typeface="Calibri"/>
              </a:rPr>
              <a:t>an</a:t>
            </a:r>
            <a:r>
              <a:rPr dirty="0" sz="2100" spc="30">
                <a:latin typeface="Calibri"/>
                <a:cs typeface="Calibri"/>
              </a:rPr>
              <a:t> </a:t>
            </a:r>
            <a:r>
              <a:rPr dirty="0" sz="2100" spc="10">
                <a:latin typeface="Calibri"/>
                <a:cs typeface="Calibri"/>
              </a:rPr>
              <a:t>existing</a:t>
            </a:r>
            <a:r>
              <a:rPr dirty="0" sz="2100" spc="25">
                <a:latin typeface="Calibri"/>
                <a:cs typeface="Calibri"/>
              </a:rPr>
              <a:t> </a:t>
            </a:r>
            <a:r>
              <a:rPr dirty="0" sz="2100" spc="40">
                <a:latin typeface="Calibri"/>
                <a:cs typeface="Calibri"/>
              </a:rPr>
              <a:t>table</a:t>
            </a:r>
            <a:endParaRPr sz="21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240029" algn="l"/>
              </a:tabLst>
            </a:pPr>
            <a:r>
              <a:rPr dirty="0" sz="2400" spc="235">
                <a:latin typeface="Calibri"/>
                <a:cs typeface="Calibri"/>
              </a:rPr>
              <a:t>DCL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5">
                <a:latin typeface="Calibri"/>
                <a:cs typeface="Calibri"/>
              </a:rPr>
              <a:t>–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85">
                <a:latin typeface="Calibri"/>
                <a:cs typeface="Calibri"/>
              </a:rPr>
              <a:t>Data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70">
                <a:latin typeface="Calibri"/>
                <a:cs typeface="Calibri"/>
              </a:rPr>
              <a:t>Control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70"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100" spc="60">
                <a:latin typeface="Calibri"/>
                <a:cs typeface="Calibri"/>
              </a:rPr>
              <a:t>User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 spc="70">
                <a:latin typeface="Calibri"/>
                <a:cs typeface="Calibri"/>
              </a:rPr>
              <a:t>permissions</a:t>
            </a:r>
            <a:endParaRPr sz="21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240029" algn="l"/>
              </a:tabLst>
            </a:pPr>
            <a:r>
              <a:rPr dirty="0" sz="2400" spc="55">
                <a:latin typeface="Calibri"/>
                <a:cs typeface="Calibri"/>
              </a:rPr>
              <a:t>Procedural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75">
                <a:latin typeface="Calibri"/>
                <a:cs typeface="Calibri"/>
              </a:rPr>
              <a:t>Extensions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(that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114">
                <a:latin typeface="Calibri"/>
                <a:cs typeface="Calibri"/>
              </a:rPr>
              <a:t>also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114">
                <a:latin typeface="Calibri"/>
                <a:cs typeface="Calibri"/>
              </a:rPr>
              <a:t>say</a:t>
            </a:r>
            <a:r>
              <a:rPr dirty="0" sz="2400">
                <a:latin typeface="Calibri"/>
                <a:cs typeface="Calibri"/>
              </a:rPr>
              <a:t> how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perform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60">
                <a:latin typeface="Calibri"/>
                <a:cs typeface="Calibri"/>
              </a:rPr>
              <a:t>computations)</a:t>
            </a:r>
            <a:endParaRPr sz="24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100" spc="114">
                <a:latin typeface="Calibri"/>
                <a:cs typeface="Calibri"/>
              </a:rPr>
              <a:t>PL-</a:t>
            </a:r>
            <a:r>
              <a:rPr dirty="0" sz="2100" spc="130">
                <a:latin typeface="Calibri"/>
                <a:cs typeface="Calibri"/>
              </a:rPr>
              <a:t>SQL,</a:t>
            </a:r>
            <a:r>
              <a:rPr dirty="0" sz="2100" spc="-10">
                <a:latin typeface="Calibri"/>
                <a:cs typeface="Calibri"/>
              </a:rPr>
              <a:t> </a:t>
            </a:r>
            <a:r>
              <a:rPr dirty="0" sz="2100" spc="50">
                <a:latin typeface="Calibri"/>
                <a:cs typeface="Calibri"/>
              </a:rPr>
              <a:t>Transact-</a:t>
            </a:r>
            <a:r>
              <a:rPr dirty="0" sz="2100" spc="135">
                <a:latin typeface="Calibri"/>
                <a:cs typeface="Calibri"/>
              </a:rPr>
              <a:t>SQL,</a:t>
            </a:r>
            <a:r>
              <a:rPr dirty="0" sz="2100" spc="-10">
                <a:latin typeface="Calibri"/>
                <a:cs typeface="Calibri"/>
              </a:rPr>
              <a:t> </a:t>
            </a:r>
            <a:r>
              <a:rPr dirty="0" sz="2100" spc="80">
                <a:latin typeface="Calibri"/>
                <a:cs typeface="Calibri"/>
              </a:rPr>
              <a:t>SQL/PSM,</a:t>
            </a:r>
            <a:r>
              <a:rPr dirty="0" sz="2100" spc="-10">
                <a:latin typeface="Calibri"/>
                <a:cs typeface="Calibri"/>
              </a:rPr>
              <a:t> </a:t>
            </a:r>
            <a:r>
              <a:rPr dirty="0" sz="2100" spc="50">
                <a:latin typeface="Calibri"/>
                <a:cs typeface="Calibri"/>
              </a:rPr>
              <a:t>depending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 spc="65">
                <a:latin typeface="Calibri"/>
                <a:cs typeface="Calibri"/>
              </a:rPr>
              <a:t>on</a:t>
            </a:r>
            <a:r>
              <a:rPr dirty="0" sz="2100" spc="-4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the</a:t>
            </a:r>
            <a:r>
              <a:rPr dirty="0" sz="2100" spc="15">
                <a:latin typeface="Calibri"/>
                <a:cs typeface="Calibri"/>
              </a:rPr>
              <a:t> </a:t>
            </a:r>
            <a:r>
              <a:rPr dirty="0" sz="2100" spc="60">
                <a:latin typeface="Calibri"/>
                <a:cs typeface="Calibri"/>
              </a:rPr>
              <a:t>DBMS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Example</a:t>
            </a:r>
            <a:r>
              <a:rPr dirty="0" spc="-110"/>
              <a:t> </a:t>
            </a:r>
            <a:r>
              <a:rPr dirty="0" spc="-100"/>
              <a:t>join</a:t>
            </a:r>
            <a:r>
              <a:rPr dirty="0" spc="-90"/>
              <a:t> </a:t>
            </a:r>
            <a:r>
              <a:rPr dirty="0" spc="-65"/>
              <a:t>query</a:t>
            </a:r>
            <a:r>
              <a:rPr dirty="0" spc="-55"/>
              <a:t> </a:t>
            </a:r>
            <a:r>
              <a:rPr dirty="0" spc="35"/>
              <a:t>2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7575" y="1692691"/>
            <a:ext cx="9883775" cy="2096135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2400" spc="70">
                <a:solidFill>
                  <a:srgbClr val="155F82"/>
                </a:solidFill>
                <a:latin typeface="Calibri"/>
                <a:cs typeface="Calibri"/>
              </a:rPr>
              <a:t>Product</a:t>
            </a:r>
            <a:r>
              <a:rPr dirty="0" sz="2400" spc="2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2400" spc="50">
                <a:solidFill>
                  <a:srgbClr val="155F82"/>
                </a:solidFill>
                <a:latin typeface="Calibri"/>
                <a:cs typeface="Calibri"/>
              </a:rPr>
              <a:t>(</a:t>
            </a:r>
            <a:r>
              <a:rPr dirty="0" u="sng" sz="2400" spc="50">
                <a:solidFill>
                  <a:srgbClr val="155F82"/>
                </a:solidFill>
                <a:uFill>
                  <a:solidFill>
                    <a:srgbClr val="155F82"/>
                  </a:solidFill>
                </a:uFill>
                <a:latin typeface="Calibri"/>
                <a:cs typeface="Calibri"/>
              </a:rPr>
              <a:t>pname</a:t>
            </a:r>
            <a:r>
              <a:rPr dirty="0" sz="2400" spc="50">
                <a:solidFill>
                  <a:srgbClr val="155F82"/>
                </a:solidFill>
                <a:latin typeface="Calibri"/>
                <a:cs typeface="Calibri"/>
              </a:rPr>
              <a:t>,</a:t>
            </a:r>
            <a:r>
              <a:rPr dirty="0" sz="2400" spc="555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2400" spc="55">
                <a:solidFill>
                  <a:srgbClr val="155F82"/>
                </a:solidFill>
                <a:latin typeface="Calibri"/>
                <a:cs typeface="Calibri"/>
              </a:rPr>
              <a:t>price,</a:t>
            </a:r>
            <a:r>
              <a:rPr dirty="0" sz="2400" spc="4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55F82"/>
                </a:solidFill>
                <a:latin typeface="Calibri"/>
                <a:cs typeface="Calibri"/>
              </a:rPr>
              <a:t>category,</a:t>
            </a:r>
            <a:r>
              <a:rPr dirty="0" sz="2400" spc="-4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2400" spc="35">
                <a:solidFill>
                  <a:srgbClr val="155F82"/>
                </a:solidFill>
                <a:latin typeface="Calibri"/>
                <a:cs typeface="Calibri"/>
              </a:rPr>
              <a:t>manufacturer)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2400" spc="114">
                <a:solidFill>
                  <a:srgbClr val="155F82"/>
                </a:solidFill>
                <a:latin typeface="Calibri"/>
                <a:cs typeface="Calibri"/>
              </a:rPr>
              <a:t>Company</a:t>
            </a:r>
            <a:r>
              <a:rPr dirty="0" sz="2400" spc="-35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2400" spc="75">
                <a:solidFill>
                  <a:srgbClr val="155F82"/>
                </a:solidFill>
                <a:latin typeface="Calibri"/>
                <a:cs typeface="Calibri"/>
              </a:rPr>
              <a:t>(</a:t>
            </a:r>
            <a:r>
              <a:rPr dirty="0" u="sng" sz="2400" spc="75">
                <a:solidFill>
                  <a:srgbClr val="155F82"/>
                </a:solidFill>
                <a:uFill>
                  <a:solidFill>
                    <a:srgbClr val="155F82"/>
                  </a:solidFill>
                </a:uFill>
                <a:latin typeface="Calibri"/>
                <a:cs typeface="Calibri"/>
              </a:rPr>
              <a:t>cname</a:t>
            </a:r>
            <a:r>
              <a:rPr dirty="0" sz="2400" spc="75">
                <a:solidFill>
                  <a:srgbClr val="155F82"/>
                </a:solidFill>
                <a:latin typeface="Calibri"/>
                <a:cs typeface="Calibri"/>
              </a:rPr>
              <a:t>,</a:t>
            </a:r>
            <a:r>
              <a:rPr dirty="0" sz="2400" spc="-3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2400" spc="80">
                <a:solidFill>
                  <a:srgbClr val="155F82"/>
                </a:solidFill>
                <a:latin typeface="Calibri"/>
                <a:cs typeface="Calibri"/>
              </a:rPr>
              <a:t>stockPrice,</a:t>
            </a:r>
            <a:r>
              <a:rPr dirty="0" sz="240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155F82"/>
                </a:solidFill>
                <a:latin typeface="Calibri"/>
                <a:cs typeface="Calibri"/>
              </a:rPr>
              <a:t>country)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7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70">
                <a:latin typeface="Calibri"/>
                <a:cs typeface="Calibri"/>
              </a:rPr>
              <a:t>Find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95">
                <a:latin typeface="Calibri"/>
                <a:cs typeface="Calibri"/>
              </a:rPr>
              <a:t>all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70">
                <a:latin typeface="Calibri"/>
                <a:cs typeface="Calibri"/>
              </a:rPr>
              <a:t>countries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65">
                <a:latin typeface="Calibri"/>
                <a:cs typeface="Calibri"/>
              </a:rPr>
              <a:t>manufacture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100">
                <a:latin typeface="Calibri"/>
                <a:cs typeface="Calibri"/>
              </a:rPr>
              <a:t>some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 spc="50">
                <a:latin typeface="Calibri"/>
                <a:cs typeface="Calibri"/>
              </a:rPr>
              <a:t>product</a:t>
            </a:r>
            <a:r>
              <a:rPr dirty="0" sz="2400">
                <a:latin typeface="Calibri"/>
                <a:cs typeface="Calibri"/>
              </a:rPr>
              <a:t> in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20">
                <a:latin typeface="Calibri"/>
                <a:cs typeface="Calibri"/>
              </a:rPr>
              <a:t> </a:t>
            </a:r>
            <a:r>
              <a:rPr dirty="0" sz="2400" spc="70">
                <a:latin typeface="Calibri"/>
                <a:cs typeface="Calibri"/>
              </a:rPr>
              <a:t>‘Gadgets’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category.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057525" y="4238688"/>
            <a:ext cx="6053455" cy="1576705"/>
            <a:chOff x="3057525" y="4238688"/>
            <a:chExt cx="6053455" cy="157670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3710" y="4286220"/>
              <a:ext cx="5977038" cy="14241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7525" y="4238688"/>
              <a:ext cx="4776851" cy="1576324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3167126" y="4310062"/>
            <a:ext cx="5867400" cy="1323975"/>
          </a:xfrm>
          <a:prstGeom prst="rect">
            <a:avLst/>
          </a:prstGeom>
          <a:solidFill>
            <a:srgbClr val="FFFFFF"/>
          </a:solidFill>
          <a:ln w="26424">
            <a:solidFill>
              <a:srgbClr val="00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270"/>
              </a:spcBef>
            </a:pPr>
            <a:r>
              <a:rPr dirty="0" sz="2000" spc="-10">
                <a:latin typeface="Consolas"/>
                <a:cs typeface="Consolas"/>
              </a:rPr>
              <a:t>SELECT</a:t>
            </a:r>
            <a:r>
              <a:rPr dirty="0" sz="2000" spc="-470">
                <a:latin typeface="Consolas"/>
                <a:cs typeface="Consolas"/>
              </a:rPr>
              <a:t> </a:t>
            </a:r>
            <a:r>
              <a:rPr dirty="0" sz="2000" spc="-10">
                <a:latin typeface="Consolas"/>
                <a:cs typeface="Consolas"/>
              </a:rPr>
              <a:t>country</a:t>
            </a:r>
            <a:endParaRPr sz="2000">
              <a:latin typeface="Consolas"/>
              <a:cs typeface="Consolas"/>
            </a:endParaRPr>
          </a:p>
          <a:p>
            <a:pPr marL="88900" marR="2339340">
              <a:lnSpc>
                <a:spcPct val="100000"/>
              </a:lnSpc>
              <a:spcBef>
                <a:spcPts val="5"/>
              </a:spcBef>
              <a:tabLst>
                <a:tab pos="1003935" algn="l"/>
              </a:tabLst>
            </a:pPr>
            <a:r>
              <a:rPr dirty="0" sz="2000" spc="-20">
                <a:latin typeface="Consolas"/>
                <a:cs typeface="Consolas"/>
              </a:rPr>
              <a:t>FROM</a:t>
            </a:r>
            <a:r>
              <a:rPr dirty="0" sz="2000">
                <a:latin typeface="Consolas"/>
                <a:cs typeface="Consolas"/>
              </a:rPr>
              <a:t>	Product,</a:t>
            </a:r>
            <a:r>
              <a:rPr dirty="0" sz="2000" spc="-35">
                <a:latin typeface="Consolas"/>
                <a:cs typeface="Consolas"/>
              </a:rPr>
              <a:t> </a:t>
            </a:r>
            <a:r>
              <a:rPr dirty="0" sz="2000" spc="-10">
                <a:latin typeface="Consolas"/>
                <a:cs typeface="Consolas"/>
              </a:rPr>
              <a:t>Company WHERE</a:t>
            </a:r>
            <a:r>
              <a:rPr dirty="0" sz="2000">
                <a:latin typeface="Consolas"/>
                <a:cs typeface="Consolas"/>
              </a:rPr>
              <a:t>	</a:t>
            </a:r>
            <a:r>
              <a:rPr dirty="0" sz="2000" spc="-10">
                <a:solidFill>
                  <a:srgbClr val="A3171E"/>
                </a:solidFill>
                <a:latin typeface="Consolas"/>
                <a:cs typeface="Consolas"/>
              </a:rPr>
              <a:t>manufacturer=cname</a:t>
            </a:r>
            <a:endParaRPr sz="2000">
              <a:latin typeface="Consolas"/>
              <a:cs typeface="Consolas"/>
            </a:endParaRPr>
          </a:p>
          <a:p>
            <a:pPr marL="1004569">
              <a:lnSpc>
                <a:spcPct val="100000"/>
              </a:lnSpc>
              <a:spcBef>
                <a:spcPts val="5"/>
              </a:spcBef>
              <a:tabLst>
                <a:tab pos="1918970" algn="l"/>
              </a:tabLst>
            </a:pPr>
            <a:r>
              <a:rPr dirty="0" sz="2000" spc="-25">
                <a:latin typeface="Consolas"/>
                <a:cs typeface="Consolas"/>
              </a:rPr>
              <a:t>AND</a:t>
            </a:r>
            <a:r>
              <a:rPr dirty="0" sz="2000">
                <a:latin typeface="Consolas"/>
                <a:cs typeface="Consolas"/>
              </a:rPr>
              <a:t>	</a:t>
            </a:r>
            <a:r>
              <a:rPr dirty="0" sz="2000" spc="-10">
                <a:latin typeface="Consolas"/>
                <a:cs typeface="Consolas"/>
              </a:rPr>
              <a:t>category=‘Gadgets’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40"/>
              <a:t>The</a:t>
            </a:r>
            <a:r>
              <a:rPr dirty="0" spc="-175"/>
              <a:t> </a:t>
            </a:r>
            <a:r>
              <a:rPr dirty="0" spc="-100"/>
              <a:t>join</a:t>
            </a:r>
            <a:r>
              <a:rPr dirty="0" spc="-155"/>
              <a:t> </a:t>
            </a:r>
            <a:r>
              <a:rPr dirty="0"/>
              <a:t>itself</a:t>
            </a:r>
            <a:r>
              <a:rPr dirty="0" spc="-140"/>
              <a:t> </a:t>
            </a:r>
            <a:r>
              <a:rPr dirty="0" spc="85"/>
              <a:t>2</a:t>
            </a:r>
            <a:r>
              <a:rPr dirty="0" spc="-155"/>
              <a:t> </a:t>
            </a:r>
            <a:r>
              <a:rPr dirty="0" spc="-60"/>
              <a:t>(what’s</a:t>
            </a:r>
            <a:r>
              <a:rPr dirty="0" spc="-185"/>
              <a:t> </a:t>
            </a:r>
            <a:r>
              <a:rPr dirty="0" spc="-10"/>
              <a:t>missing?)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5953125" y="4876800"/>
            <a:ext cx="400050" cy="666750"/>
          </a:xfrm>
          <a:custGeom>
            <a:avLst/>
            <a:gdLst/>
            <a:ahLst/>
            <a:cxnLst/>
            <a:rect l="l" t="t" r="r" b="b"/>
            <a:pathLst>
              <a:path w="400050" h="666750">
                <a:moveTo>
                  <a:pt x="300100" y="0"/>
                </a:moveTo>
                <a:lnTo>
                  <a:pt x="100075" y="0"/>
                </a:lnTo>
                <a:lnTo>
                  <a:pt x="100075" y="405891"/>
                </a:lnTo>
                <a:lnTo>
                  <a:pt x="0" y="405891"/>
                </a:lnTo>
                <a:lnTo>
                  <a:pt x="200025" y="666750"/>
                </a:lnTo>
                <a:lnTo>
                  <a:pt x="400050" y="405891"/>
                </a:lnTo>
                <a:lnTo>
                  <a:pt x="300100" y="405891"/>
                </a:lnTo>
                <a:lnTo>
                  <a:pt x="300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3057525" y="1628775"/>
            <a:ext cx="6053455" cy="1576705"/>
            <a:chOff x="3057525" y="1628775"/>
            <a:chExt cx="6053455" cy="157670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3710" y="1676306"/>
              <a:ext cx="5977038" cy="141458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7525" y="1628775"/>
              <a:ext cx="4776851" cy="1576324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3167126" y="1700276"/>
            <a:ext cx="5867400" cy="1314450"/>
          </a:xfrm>
          <a:prstGeom prst="rect">
            <a:avLst/>
          </a:prstGeom>
          <a:solidFill>
            <a:srgbClr val="FFFFFF"/>
          </a:solidFill>
          <a:ln w="26424">
            <a:solidFill>
              <a:srgbClr val="0000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229"/>
              </a:spcBef>
            </a:pPr>
            <a:r>
              <a:rPr dirty="0" sz="2000" spc="-10">
                <a:latin typeface="Consolas"/>
                <a:cs typeface="Consolas"/>
              </a:rPr>
              <a:t>SELECT</a:t>
            </a:r>
            <a:r>
              <a:rPr dirty="0" sz="2000" spc="-470">
                <a:latin typeface="Consolas"/>
                <a:cs typeface="Consolas"/>
              </a:rPr>
              <a:t> </a:t>
            </a:r>
            <a:r>
              <a:rPr dirty="0" sz="2000" spc="-10">
                <a:latin typeface="Consolas"/>
                <a:cs typeface="Consolas"/>
              </a:rPr>
              <a:t>country</a:t>
            </a:r>
            <a:endParaRPr sz="200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  <a:tabLst>
                <a:tab pos="1003935" algn="l"/>
              </a:tabLst>
            </a:pPr>
            <a:r>
              <a:rPr dirty="0" sz="2000" spc="-20">
                <a:latin typeface="Consolas"/>
                <a:cs typeface="Consolas"/>
              </a:rPr>
              <a:t>FROM</a:t>
            </a:r>
            <a:r>
              <a:rPr dirty="0" sz="2000">
                <a:latin typeface="Consolas"/>
                <a:cs typeface="Consolas"/>
              </a:rPr>
              <a:t>	Product,</a:t>
            </a:r>
            <a:r>
              <a:rPr dirty="0" sz="2000" spc="-35">
                <a:latin typeface="Consolas"/>
                <a:cs typeface="Consolas"/>
              </a:rPr>
              <a:t> </a:t>
            </a:r>
            <a:r>
              <a:rPr dirty="0" sz="2000" spc="-10">
                <a:latin typeface="Consolas"/>
                <a:cs typeface="Consolas"/>
              </a:rPr>
              <a:t>Company</a:t>
            </a:r>
            <a:endParaRPr sz="200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tabLst>
                <a:tab pos="1003935" algn="l"/>
              </a:tabLst>
            </a:pPr>
            <a:r>
              <a:rPr dirty="0" sz="2000" spc="-10">
                <a:latin typeface="Consolas"/>
                <a:cs typeface="Consolas"/>
              </a:rPr>
              <a:t>WHERE</a:t>
            </a:r>
            <a:r>
              <a:rPr dirty="0" sz="2000">
                <a:latin typeface="Consolas"/>
                <a:cs typeface="Consolas"/>
              </a:rPr>
              <a:t>	</a:t>
            </a:r>
            <a:r>
              <a:rPr dirty="0" sz="2000" spc="-10">
                <a:solidFill>
                  <a:srgbClr val="A3171E"/>
                </a:solidFill>
                <a:latin typeface="Consolas"/>
                <a:cs typeface="Consolas"/>
              </a:rPr>
              <a:t>manufacturer=cname</a:t>
            </a:r>
            <a:endParaRPr sz="2000">
              <a:latin typeface="Consolas"/>
              <a:cs typeface="Consolas"/>
            </a:endParaRPr>
          </a:p>
          <a:p>
            <a:pPr algn="ctr" marR="419734">
              <a:lnSpc>
                <a:spcPct val="100000"/>
              </a:lnSpc>
              <a:spcBef>
                <a:spcPts val="5"/>
              </a:spcBef>
              <a:tabLst>
                <a:tab pos="914400" algn="l"/>
              </a:tabLst>
            </a:pPr>
            <a:r>
              <a:rPr dirty="0" sz="2000" spc="-25">
                <a:latin typeface="Consolas"/>
                <a:cs typeface="Consolas"/>
              </a:rPr>
              <a:t>AND</a:t>
            </a:r>
            <a:r>
              <a:rPr dirty="0" sz="2000">
                <a:latin typeface="Consolas"/>
                <a:cs typeface="Consolas"/>
              </a:rPr>
              <a:t>	</a:t>
            </a:r>
            <a:r>
              <a:rPr dirty="0" sz="2000" spc="-10">
                <a:latin typeface="Consolas"/>
                <a:cs typeface="Consolas"/>
              </a:rPr>
              <a:t>category=‘Gadgets’</a:t>
            </a:r>
            <a:endParaRPr sz="2000">
              <a:latin typeface="Consolas"/>
              <a:cs typeface="Consolas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611566" y="3470592"/>
            <a:ext cx="4171950" cy="1428750"/>
            <a:chOff x="1611566" y="3470592"/>
            <a:chExt cx="4171950" cy="1428750"/>
          </a:xfrm>
        </p:grpSpPr>
        <p:sp>
          <p:nvSpPr>
            <p:cNvPr id="9" name="object 9" descr=""/>
            <p:cNvSpPr/>
            <p:nvPr/>
          </p:nvSpPr>
          <p:spPr>
            <a:xfrm>
              <a:off x="1625853" y="3773423"/>
              <a:ext cx="4143375" cy="0"/>
            </a:xfrm>
            <a:custGeom>
              <a:avLst/>
              <a:gdLst/>
              <a:ahLst/>
              <a:cxnLst/>
              <a:rect l="l" t="t" r="r" b="b"/>
              <a:pathLst>
                <a:path w="4143375" h="0">
                  <a:moveTo>
                    <a:pt x="0" y="0"/>
                  </a:moveTo>
                  <a:lnTo>
                    <a:pt x="41433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25853" y="4047743"/>
              <a:ext cx="4143375" cy="548640"/>
            </a:xfrm>
            <a:custGeom>
              <a:avLst/>
              <a:gdLst/>
              <a:ahLst/>
              <a:cxnLst/>
              <a:rect l="l" t="t" r="r" b="b"/>
              <a:pathLst>
                <a:path w="4143375" h="548639">
                  <a:moveTo>
                    <a:pt x="0" y="0"/>
                  </a:moveTo>
                  <a:lnTo>
                    <a:pt x="4143375" y="0"/>
                  </a:lnTo>
                </a:path>
                <a:path w="4143375" h="548639">
                  <a:moveTo>
                    <a:pt x="0" y="274319"/>
                  </a:moveTo>
                  <a:lnTo>
                    <a:pt x="4143375" y="274319"/>
                  </a:lnTo>
                </a:path>
                <a:path w="4143375" h="548639">
                  <a:moveTo>
                    <a:pt x="0" y="548639"/>
                  </a:moveTo>
                  <a:lnTo>
                    <a:pt x="4143375" y="5486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625853" y="3484879"/>
              <a:ext cx="4143375" cy="1400175"/>
            </a:xfrm>
            <a:custGeom>
              <a:avLst/>
              <a:gdLst/>
              <a:ahLst/>
              <a:cxnLst/>
              <a:rect l="l" t="t" r="r" b="b"/>
              <a:pathLst>
                <a:path w="4143375" h="1400175">
                  <a:moveTo>
                    <a:pt x="4129151" y="0"/>
                  </a:moveTo>
                  <a:lnTo>
                    <a:pt x="4129151" y="1400175"/>
                  </a:lnTo>
                </a:path>
                <a:path w="4143375" h="1400175">
                  <a:moveTo>
                    <a:pt x="0" y="14224"/>
                  </a:moveTo>
                  <a:lnTo>
                    <a:pt x="4143375" y="14224"/>
                  </a:lnTo>
                </a:path>
                <a:path w="4143375" h="1400175">
                  <a:moveTo>
                    <a:pt x="0" y="1385824"/>
                  </a:moveTo>
                  <a:lnTo>
                    <a:pt x="4143375" y="13858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1625917" y="3499103"/>
          <a:ext cx="4099560" cy="1369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0"/>
                <a:gridCol w="857250"/>
                <a:gridCol w="1066800"/>
                <a:gridCol w="1036954"/>
              </a:tblGrid>
              <a:tr h="292735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2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Manufacturer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Gizmo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$19.99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Gadgets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GizmoWorks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Powergizmo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$29.99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Gadgets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GizmoWorks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SingleTouch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$149.99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Photography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Canon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MultiTouch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$203.99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Household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Hitachi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13" name="object 13" descr=""/>
          <p:cNvSpPr txBox="1"/>
          <p:nvPr/>
        </p:nvSpPr>
        <p:spPr>
          <a:xfrm>
            <a:off x="1720214" y="3191192"/>
            <a:ext cx="67310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10">
                <a:solidFill>
                  <a:srgbClr val="A3171E"/>
                </a:solidFill>
                <a:latin typeface="Calibri"/>
                <a:cs typeface="Calibri"/>
              </a:rPr>
              <a:t>Product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655181" y="3276536"/>
            <a:ext cx="80264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10">
                <a:solidFill>
                  <a:srgbClr val="A3171E"/>
                </a:solidFill>
                <a:latin typeface="Calibri"/>
                <a:cs typeface="Calibri"/>
              </a:rPr>
              <a:t>Company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6564566" y="3546792"/>
            <a:ext cx="3867150" cy="1154430"/>
            <a:chOff x="6564566" y="3546792"/>
            <a:chExt cx="3867150" cy="1154430"/>
          </a:xfrm>
        </p:grpSpPr>
        <p:sp>
          <p:nvSpPr>
            <p:cNvPr id="16" name="object 16" descr=""/>
            <p:cNvSpPr/>
            <p:nvPr/>
          </p:nvSpPr>
          <p:spPr>
            <a:xfrm>
              <a:off x="7863205" y="3561079"/>
              <a:ext cx="1270000" cy="1125855"/>
            </a:xfrm>
            <a:custGeom>
              <a:avLst/>
              <a:gdLst/>
              <a:ahLst/>
              <a:cxnLst/>
              <a:rect l="l" t="t" r="r" b="b"/>
              <a:pathLst>
                <a:path w="1270000" h="1125854">
                  <a:moveTo>
                    <a:pt x="0" y="0"/>
                  </a:moveTo>
                  <a:lnTo>
                    <a:pt x="0" y="1125855"/>
                  </a:lnTo>
                </a:path>
                <a:path w="1270000" h="1125854">
                  <a:moveTo>
                    <a:pt x="1270000" y="0"/>
                  </a:moveTo>
                  <a:lnTo>
                    <a:pt x="1270000" y="112585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578854" y="3849623"/>
              <a:ext cx="3838575" cy="0"/>
            </a:xfrm>
            <a:custGeom>
              <a:avLst/>
              <a:gdLst/>
              <a:ahLst/>
              <a:cxnLst/>
              <a:rect l="l" t="t" r="r" b="b"/>
              <a:pathLst>
                <a:path w="3838575" h="0">
                  <a:moveTo>
                    <a:pt x="0" y="0"/>
                  </a:moveTo>
                  <a:lnTo>
                    <a:pt x="38385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578854" y="4123943"/>
              <a:ext cx="3838575" cy="274320"/>
            </a:xfrm>
            <a:custGeom>
              <a:avLst/>
              <a:gdLst/>
              <a:ahLst/>
              <a:cxnLst/>
              <a:rect l="l" t="t" r="r" b="b"/>
              <a:pathLst>
                <a:path w="3838575" h="274320">
                  <a:moveTo>
                    <a:pt x="0" y="0"/>
                  </a:moveTo>
                  <a:lnTo>
                    <a:pt x="3838575" y="0"/>
                  </a:lnTo>
                </a:path>
                <a:path w="3838575" h="274320">
                  <a:moveTo>
                    <a:pt x="0" y="274319"/>
                  </a:moveTo>
                  <a:lnTo>
                    <a:pt x="3838575" y="27431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578854" y="3561079"/>
              <a:ext cx="3838575" cy="1125855"/>
            </a:xfrm>
            <a:custGeom>
              <a:avLst/>
              <a:gdLst/>
              <a:ahLst/>
              <a:cxnLst/>
              <a:rect l="l" t="t" r="r" b="b"/>
              <a:pathLst>
                <a:path w="3838575" h="1125854">
                  <a:moveTo>
                    <a:pt x="14350" y="0"/>
                  </a:moveTo>
                  <a:lnTo>
                    <a:pt x="14350" y="1125855"/>
                  </a:lnTo>
                </a:path>
                <a:path w="3838575" h="1125854">
                  <a:moveTo>
                    <a:pt x="3824351" y="0"/>
                  </a:moveTo>
                  <a:lnTo>
                    <a:pt x="3824351" y="1125855"/>
                  </a:lnTo>
                </a:path>
                <a:path w="3838575" h="1125854">
                  <a:moveTo>
                    <a:pt x="0" y="14224"/>
                  </a:moveTo>
                  <a:lnTo>
                    <a:pt x="3838575" y="14224"/>
                  </a:lnTo>
                </a:path>
                <a:path w="3838575" h="1125854">
                  <a:moveTo>
                    <a:pt x="0" y="1111504"/>
                  </a:moveTo>
                  <a:lnTo>
                    <a:pt x="3838575" y="111150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7005066" y="3603561"/>
            <a:ext cx="45402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155F82"/>
                </a:solidFill>
                <a:latin typeface="Calibri"/>
                <a:cs typeface="Calibri"/>
              </a:rPr>
              <a:t>Cname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170291" y="3603561"/>
            <a:ext cx="67246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155F82"/>
                </a:solidFill>
                <a:latin typeface="Calibri"/>
                <a:cs typeface="Calibri"/>
              </a:rPr>
              <a:t>StockPrice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9517126" y="3603561"/>
            <a:ext cx="51371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155F82"/>
                </a:solidFill>
                <a:latin typeface="Calibri"/>
                <a:cs typeface="Calibri"/>
              </a:rPr>
              <a:t>Country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827901" y="3878262"/>
            <a:ext cx="80899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alibri"/>
                <a:cs typeface="Calibri"/>
              </a:rPr>
              <a:t>GizmoWorks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414004" y="3878262"/>
            <a:ext cx="1784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9634855" y="3878262"/>
            <a:ext cx="28511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Calibri"/>
                <a:cs typeface="Calibri"/>
              </a:rPr>
              <a:t>USA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024116" y="4153534"/>
            <a:ext cx="4197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alibri"/>
                <a:cs typeface="Calibri"/>
              </a:rPr>
              <a:t>Canon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8414004" y="4153534"/>
            <a:ext cx="1784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Calibri"/>
                <a:cs typeface="Calibri"/>
              </a:rPr>
              <a:t>65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9585959" y="4153534"/>
            <a:ext cx="381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alibri"/>
                <a:cs typeface="Calibri"/>
              </a:rPr>
              <a:t>Japan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005066" y="4427791"/>
            <a:ext cx="46164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alibri"/>
                <a:cs typeface="Calibri"/>
              </a:rPr>
              <a:t>Hitachi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8414004" y="4427791"/>
            <a:ext cx="1784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9585959" y="4427791"/>
            <a:ext cx="3816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alibri"/>
                <a:cs typeface="Calibri"/>
              </a:rPr>
              <a:t>Japan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5757926" y="3910076"/>
            <a:ext cx="838200" cy="827405"/>
          </a:xfrm>
          <a:custGeom>
            <a:avLst/>
            <a:gdLst/>
            <a:ahLst/>
            <a:cxnLst/>
            <a:rect l="l" t="t" r="r" b="b"/>
            <a:pathLst>
              <a:path w="838200" h="827404">
                <a:moveTo>
                  <a:pt x="0" y="0"/>
                </a:moveTo>
                <a:lnTo>
                  <a:pt x="419100" y="0"/>
                </a:lnTo>
                <a:lnTo>
                  <a:pt x="419100" y="76200"/>
                </a:lnTo>
                <a:lnTo>
                  <a:pt x="838200" y="76200"/>
                </a:lnTo>
              </a:path>
              <a:path w="838200" h="827404">
                <a:moveTo>
                  <a:pt x="0" y="549148"/>
                </a:moveTo>
                <a:lnTo>
                  <a:pt x="419100" y="549148"/>
                </a:lnTo>
                <a:lnTo>
                  <a:pt x="419100" y="352425"/>
                </a:lnTo>
                <a:lnTo>
                  <a:pt x="838200" y="352425"/>
                </a:lnTo>
              </a:path>
              <a:path w="838200" h="827404">
                <a:moveTo>
                  <a:pt x="0" y="826897"/>
                </a:moveTo>
                <a:lnTo>
                  <a:pt x="838200" y="826897"/>
                </a:lnTo>
                <a:lnTo>
                  <a:pt x="838200" y="781050"/>
                </a:lnTo>
              </a:path>
              <a:path w="838200" h="827404">
                <a:moveTo>
                  <a:pt x="0" y="272923"/>
                </a:moveTo>
                <a:lnTo>
                  <a:pt x="419100" y="272923"/>
                </a:lnTo>
                <a:lnTo>
                  <a:pt x="419100" y="76200"/>
                </a:lnTo>
                <a:lnTo>
                  <a:pt x="838200" y="76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3695700" y="3771900"/>
            <a:ext cx="762000" cy="523875"/>
          </a:xfrm>
          <a:custGeom>
            <a:avLst/>
            <a:gdLst/>
            <a:ahLst/>
            <a:cxnLst/>
            <a:rect l="l" t="t" r="r" b="b"/>
            <a:pathLst>
              <a:path w="762000" h="523875">
                <a:moveTo>
                  <a:pt x="0" y="261874"/>
                </a:moveTo>
                <a:lnTo>
                  <a:pt x="4130" y="223170"/>
                </a:lnTo>
                <a:lnTo>
                  <a:pt x="16129" y="186232"/>
                </a:lnTo>
                <a:lnTo>
                  <a:pt x="35408" y="151464"/>
                </a:lnTo>
                <a:lnTo>
                  <a:pt x="61376" y="119270"/>
                </a:lnTo>
                <a:lnTo>
                  <a:pt x="93446" y="90055"/>
                </a:lnTo>
                <a:lnTo>
                  <a:pt x="131028" y="64225"/>
                </a:lnTo>
                <a:lnTo>
                  <a:pt x="173533" y="42183"/>
                </a:lnTo>
                <a:lnTo>
                  <a:pt x="220372" y="24335"/>
                </a:lnTo>
                <a:lnTo>
                  <a:pt x="270955" y="11085"/>
                </a:lnTo>
                <a:lnTo>
                  <a:pt x="324694" y="2838"/>
                </a:lnTo>
                <a:lnTo>
                  <a:pt x="381000" y="0"/>
                </a:lnTo>
                <a:lnTo>
                  <a:pt x="437305" y="2838"/>
                </a:lnTo>
                <a:lnTo>
                  <a:pt x="491044" y="11085"/>
                </a:lnTo>
                <a:lnTo>
                  <a:pt x="541627" y="24335"/>
                </a:lnTo>
                <a:lnTo>
                  <a:pt x="588466" y="42183"/>
                </a:lnTo>
                <a:lnTo>
                  <a:pt x="630971" y="64225"/>
                </a:lnTo>
                <a:lnTo>
                  <a:pt x="668553" y="90055"/>
                </a:lnTo>
                <a:lnTo>
                  <a:pt x="700623" y="119270"/>
                </a:lnTo>
                <a:lnTo>
                  <a:pt x="726591" y="151464"/>
                </a:lnTo>
                <a:lnTo>
                  <a:pt x="745870" y="186232"/>
                </a:lnTo>
                <a:lnTo>
                  <a:pt x="757869" y="223170"/>
                </a:lnTo>
                <a:lnTo>
                  <a:pt x="762000" y="261874"/>
                </a:lnTo>
                <a:lnTo>
                  <a:pt x="757869" y="300608"/>
                </a:lnTo>
                <a:lnTo>
                  <a:pt x="745870" y="337572"/>
                </a:lnTo>
                <a:lnTo>
                  <a:pt x="726591" y="372361"/>
                </a:lnTo>
                <a:lnTo>
                  <a:pt x="700623" y="404572"/>
                </a:lnTo>
                <a:lnTo>
                  <a:pt x="668553" y="433798"/>
                </a:lnTo>
                <a:lnTo>
                  <a:pt x="630971" y="459637"/>
                </a:lnTo>
                <a:lnTo>
                  <a:pt x="588466" y="481685"/>
                </a:lnTo>
                <a:lnTo>
                  <a:pt x="541627" y="499537"/>
                </a:lnTo>
                <a:lnTo>
                  <a:pt x="491044" y="512788"/>
                </a:lnTo>
                <a:lnTo>
                  <a:pt x="437305" y="521036"/>
                </a:lnTo>
                <a:lnTo>
                  <a:pt x="381000" y="523875"/>
                </a:lnTo>
                <a:lnTo>
                  <a:pt x="324694" y="521036"/>
                </a:lnTo>
                <a:lnTo>
                  <a:pt x="270955" y="512788"/>
                </a:lnTo>
                <a:lnTo>
                  <a:pt x="220372" y="499537"/>
                </a:lnTo>
                <a:lnTo>
                  <a:pt x="173533" y="481685"/>
                </a:lnTo>
                <a:lnTo>
                  <a:pt x="131028" y="459637"/>
                </a:lnTo>
                <a:lnTo>
                  <a:pt x="93446" y="433798"/>
                </a:lnTo>
                <a:lnTo>
                  <a:pt x="61376" y="404572"/>
                </a:lnTo>
                <a:lnTo>
                  <a:pt x="35408" y="372361"/>
                </a:lnTo>
                <a:lnTo>
                  <a:pt x="16129" y="337572"/>
                </a:lnTo>
                <a:lnTo>
                  <a:pt x="4130" y="300608"/>
                </a:lnTo>
                <a:lnTo>
                  <a:pt x="0" y="261874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4" name="object 34" descr=""/>
          <p:cNvGraphicFramePr>
            <a:graphicFrameLocks noGrp="1"/>
          </p:cNvGraphicFramePr>
          <p:nvPr/>
        </p:nvGraphicFramePr>
        <p:xfrm>
          <a:off x="5473636" y="5564060"/>
          <a:ext cx="1374775" cy="608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/>
              </a:tblGrid>
              <a:tr h="304800"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40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 algn="ctr" marL="5524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??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Example</a:t>
            </a:r>
            <a:r>
              <a:rPr dirty="0" spc="-110"/>
              <a:t> </a:t>
            </a:r>
            <a:r>
              <a:rPr dirty="0" spc="-100"/>
              <a:t>join</a:t>
            </a:r>
            <a:r>
              <a:rPr dirty="0" spc="-90"/>
              <a:t> </a:t>
            </a:r>
            <a:r>
              <a:rPr dirty="0" spc="-65"/>
              <a:t>query</a:t>
            </a:r>
            <a:r>
              <a:rPr dirty="0" spc="-55"/>
              <a:t> </a:t>
            </a:r>
            <a:r>
              <a:rPr dirty="0" spc="35"/>
              <a:t>3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7575" y="1693481"/>
            <a:ext cx="10248900" cy="2620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4999355">
              <a:lnSpc>
                <a:spcPct val="150200"/>
              </a:lnSpc>
              <a:spcBef>
                <a:spcPts val="90"/>
              </a:spcBef>
            </a:pPr>
            <a:r>
              <a:rPr dirty="0" sz="2000" spc="50">
                <a:solidFill>
                  <a:srgbClr val="155F82"/>
                </a:solidFill>
                <a:latin typeface="Calibri"/>
                <a:cs typeface="Calibri"/>
              </a:rPr>
              <a:t>Product</a:t>
            </a:r>
            <a:r>
              <a:rPr dirty="0" sz="2000" spc="45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2000" spc="50">
                <a:solidFill>
                  <a:srgbClr val="155F82"/>
                </a:solidFill>
                <a:latin typeface="Calibri"/>
                <a:cs typeface="Calibri"/>
              </a:rPr>
              <a:t>(</a:t>
            </a:r>
            <a:r>
              <a:rPr dirty="0" u="sng" sz="2000" spc="50">
                <a:solidFill>
                  <a:srgbClr val="155F82"/>
                </a:solidFill>
                <a:uFill>
                  <a:solidFill>
                    <a:srgbClr val="155F82"/>
                  </a:solidFill>
                </a:uFill>
                <a:latin typeface="Calibri"/>
                <a:cs typeface="Calibri"/>
              </a:rPr>
              <a:t>pname</a:t>
            </a:r>
            <a:r>
              <a:rPr dirty="0" sz="2000" spc="50">
                <a:solidFill>
                  <a:srgbClr val="155F82"/>
                </a:solidFill>
                <a:latin typeface="Calibri"/>
                <a:cs typeface="Calibri"/>
              </a:rPr>
              <a:t>,</a:t>
            </a:r>
            <a:r>
              <a:rPr dirty="0" sz="2000" spc="80">
                <a:solidFill>
                  <a:srgbClr val="155F82"/>
                </a:solidFill>
                <a:latin typeface="Calibri"/>
                <a:cs typeface="Calibri"/>
              </a:rPr>
              <a:t>  </a:t>
            </a:r>
            <a:r>
              <a:rPr dirty="0" sz="2000">
                <a:solidFill>
                  <a:srgbClr val="155F82"/>
                </a:solidFill>
                <a:latin typeface="Calibri"/>
                <a:cs typeface="Calibri"/>
              </a:rPr>
              <a:t>price,</a:t>
            </a:r>
            <a:r>
              <a:rPr dirty="0" sz="2000" spc="5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55F82"/>
                </a:solidFill>
                <a:latin typeface="Calibri"/>
                <a:cs typeface="Calibri"/>
              </a:rPr>
              <a:t>category,</a:t>
            </a:r>
            <a:r>
              <a:rPr dirty="0" sz="2000" spc="45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55F82"/>
                </a:solidFill>
                <a:latin typeface="Calibri"/>
                <a:cs typeface="Calibri"/>
              </a:rPr>
              <a:t>manufacturer) </a:t>
            </a:r>
            <a:r>
              <a:rPr dirty="0" sz="2000" spc="75">
                <a:solidFill>
                  <a:srgbClr val="155F82"/>
                </a:solidFill>
                <a:latin typeface="Calibri"/>
                <a:cs typeface="Calibri"/>
              </a:rPr>
              <a:t>Purchase</a:t>
            </a:r>
            <a:r>
              <a:rPr dirty="0" sz="2000" spc="-35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55F82"/>
                </a:solidFill>
                <a:latin typeface="Calibri"/>
                <a:cs typeface="Calibri"/>
              </a:rPr>
              <a:t>(</a:t>
            </a:r>
            <a:r>
              <a:rPr dirty="0" u="sng" sz="2000">
                <a:solidFill>
                  <a:srgbClr val="155F82"/>
                </a:solidFill>
                <a:uFill>
                  <a:solidFill>
                    <a:srgbClr val="155F82"/>
                  </a:solidFill>
                </a:uFill>
                <a:latin typeface="Calibri"/>
                <a:cs typeface="Calibri"/>
              </a:rPr>
              <a:t>buyer</a:t>
            </a:r>
            <a:r>
              <a:rPr dirty="0" sz="2000">
                <a:solidFill>
                  <a:srgbClr val="155F82"/>
                </a:solidFill>
                <a:latin typeface="Calibri"/>
                <a:cs typeface="Calibri"/>
              </a:rPr>
              <a:t>,</a:t>
            </a:r>
            <a:r>
              <a:rPr dirty="0" sz="2000" spc="30">
                <a:solidFill>
                  <a:srgbClr val="155F82"/>
                </a:solidFill>
                <a:latin typeface="Calibri"/>
                <a:cs typeface="Calibri"/>
              </a:rPr>
              <a:t>  </a:t>
            </a:r>
            <a:r>
              <a:rPr dirty="0" u="sng" sz="2000">
                <a:solidFill>
                  <a:srgbClr val="155F82"/>
                </a:solidFill>
                <a:uFill>
                  <a:solidFill>
                    <a:srgbClr val="155F82"/>
                  </a:solidFill>
                </a:uFill>
                <a:latin typeface="Calibri"/>
                <a:cs typeface="Calibri"/>
              </a:rPr>
              <a:t>seller</a:t>
            </a:r>
            <a:r>
              <a:rPr dirty="0" sz="2000">
                <a:solidFill>
                  <a:srgbClr val="155F82"/>
                </a:solidFill>
                <a:latin typeface="Calibri"/>
                <a:cs typeface="Calibri"/>
              </a:rPr>
              <a:t>,</a:t>
            </a:r>
            <a:r>
              <a:rPr dirty="0" sz="2000" spc="30">
                <a:solidFill>
                  <a:srgbClr val="155F82"/>
                </a:solidFill>
                <a:latin typeface="Calibri"/>
                <a:cs typeface="Calibri"/>
              </a:rPr>
              <a:t>  </a:t>
            </a:r>
            <a:r>
              <a:rPr dirty="0" u="sng" sz="2000">
                <a:solidFill>
                  <a:srgbClr val="155F82"/>
                </a:solidFill>
                <a:uFill>
                  <a:solidFill>
                    <a:srgbClr val="155F82"/>
                  </a:solidFill>
                </a:uFill>
                <a:latin typeface="Calibri"/>
                <a:cs typeface="Calibri"/>
              </a:rPr>
              <a:t>store</a:t>
            </a:r>
            <a:r>
              <a:rPr dirty="0" sz="2000">
                <a:solidFill>
                  <a:srgbClr val="155F82"/>
                </a:solidFill>
                <a:latin typeface="Calibri"/>
                <a:cs typeface="Calibri"/>
              </a:rPr>
              <a:t>,</a:t>
            </a:r>
            <a:r>
              <a:rPr dirty="0" sz="2000" spc="30">
                <a:solidFill>
                  <a:srgbClr val="155F82"/>
                </a:solidFill>
                <a:latin typeface="Calibri"/>
                <a:cs typeface="Calibri"/>
              </a:rPr>
              <a:t>  </a:t>
            </a:r>
            <a:r>
              <a:rPr dirty="0" u="sng" sz="2000" spc="-10">
                <a:solidFill>
                  <a:srgbClr val="155F82"/>
                </a:solidFill>
                <a:uFill>
                  <a:solidFill>
                    <a:srgbClr val="155F82"/>
                  </a:solidFill>
                </a:uFill>
                <a:latin typeface="Calibri"/>
                <a:cs typeface="Calibri"/>
              </a:rPr>
              <a:t>product</a:t>
            </a:r>
            <a:r>
              <a:rPr dirty="0" sz="2000" spc="-10">
                <a:solidFill>
                  <a:srgbClr val="155F82"/>
                </a:solidFill>
                <a:latin typeface="Calibri"/>
                <a:cs typeface="Calibri"/>
              </a:rPr>
              <a:t>) </a:t>
            </a:r>
            <a:r>
              <a:rPr dirty="0" sz="2000" spc="45">
                <a:solidFill>
                  <a:srgbClr val="155F82"/>
                </a:solidFill>
                <a:latin typeface="Calibri"/>
                <a:cs typeface="Calibri"/>
              </a:rPr>
              <a:t>Person(</a:t>
            </a:r>
            <a:r>
              <a:rPr dirty="0" u="sng" sz="2000" spc="45">
                <a:solidFill>
                  <a:srgbClr val="155F82"/>
                </a:solidFill>
                <a:uFill>
                  <a:solidFill>
                    <a:srgbClr val="155F82"/>
                  </a:solidFill>
                </a:uFill>
                <a:latin typeface="Calibri"/>
                <a:cs typeface="Calibri"/>
              </a:rPr>
              <a:t>persname</a:t>
            </a:r>
            <a:r>
              <a:rPr dirty="0" sz="2000" spc="45">
                <a:solidFill>
                  <a:srgbClr val="155F82"/>
                </a:solidFill>
                <a:latin typeface="Calibri"/>
                <a:cs typeface="Calibri"/>
              </a:rPr>
              <a:t>,</a:t>
            </a:r>
            <a:r>
              <a:rPr dirty="0" sz="2000" spc="165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155F82"/>
                </a:solidFill>
                <a:latin typeface="Calibri"/>
                <a:cs typeface="Calibri"/>
              </a:rPr>
              <a:t>phoneNumber,</a:t>
            </a:r>
            <a:r>
              <a:rPr dirty="0" sz="2000" spc="15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55F82"/>
                </a:solidFill>
                <a:latin typeface="Calibri"/>
                <a:cs typeface="Calibri"/>
              </a:rPr>
              <a:t>city)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70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60">
                <a:latin typeface="Calibri"/>
                <a:cs typeface="Calibri"/>
              </a:rPr>
              <a:t>Find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100">
                <a:latin typeface="Calibri"/>
                <a:cs typeface="Calibri"/>
              </a:rPr>
              <a:t>names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60">
                <a:latin typeface="Calibri"/>
                <a:cs typeface="Calibri"/>
              </a:rPr>
              <a:t>people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living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55">
                <a:latin typeface="Calibri"/>
                <a:cs typeface="Calibri"/>
              </a:rPr>
              <a:t>in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50">
                <a:latin typeface="Calibri"/>
                <a:cs typeface="Calibri"/>
              </a:rPr>
              <a:t>Seattle</a:t>
            </a:r>
            <a:r>
              <a:rPr dirty="0" sz="2000" spc="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bought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105">
                <a:latin typeface="Calibri"/>
                <a:cs typeface="Calibri"/>
              </a:rPr>
              <a:t>some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45">
                <a:latin typeface="Calibri"/>
                <a:cs typeface="Calibri"/>
              </a:rPr>
              <a:t>product</a:t>
            </a:r>
            <a:r>
              <a:rPr dirty="0" sz="2000" spc="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 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60">
                <a:latin typeface="Calibri"/>
                <a:cs typeface="Calibri"/>
              </a:rPr>
              <a:t>‘Gadgets’</a:t>
            </a:r>
            <a:r>
              <a:rPr dirty="0" sz="2000" spc="-1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category,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5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85">
                <a:latin typeface="Calibri"/>
                <a:cs typeface="Calibri"/>
              </a:rPr>
              <a:t>names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60">
                <a:latin typeface="Calibri"/>
                <a:cs typeface="Calibri"/>
              </a:rPr>
              <a:t>stores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70">
                <a:latin typeface="Calibri"/>
                <a:cs typeface="Calibri"/>
              </a:rPr>
              <a:t>which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they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bought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45">
                <a:latin typeface="Calibri"/>
                <a:cs typeface="Calibri"/>
              </a:rPr>
              <a:t>product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324100" y="4505261"/>
            <a:ext cx="8006080" cy="2186305"/>
            <a:chOff x="2324100" y="4505261"/>
            <a:chExt cx="8006080" cy="218630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0288" y="4552822"/>
              <a:ext cx="7929654" cy="202425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4100" y="4505261"/>
              <a:ext cx="5005451" cy="2186051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2433701" y="4576762"/>
            <a:ext cx="7820025" cy="1924050"/>
          </a:xfrm>
          <a:prstGeom prst="rect">
            <a:avLst/>
          </a:prstGeom>
          <a:solidFill>
            <a:srgbClr val="FFFFFF"/>
          </a:solidFill>
          <a:ln w="26424">
            <a:solidFill>
              <a:srgbClr val="00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88900" marR="3317240">
              <a:lnSpc>
                <a:spcPct val="100000"/>
              </a:lnSpc>
              <a:spcBef>
                <a:spcPts val="250"/>
              </a:spcBef>
              <a:tabLst>
                <a:tab pos="1003300" algn="l"/>
              </a:tabLst>
            </a:pPr>
            <a:r>
              <a:rPr dirty="0" sz="2000" spc="-10">
                <a:latin typeface="Consolas"/>
                <a:cs typeface="Consolas"/>
              </a:rPr>
              <a:t>SELECT</a:t>
            </a:r>
            <a:r>
              <a:rPr dirty="0" sz="2000" spc="-480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DISTINCT</a:t>
            </a:r>
            <a:r>
              <a:rPr dirty="0" sz="2000" spc="-50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persname,</a:t>
            </a:r>
            <a:r>
              <a:rPr dirty="0" sz="2000" spc="-60">
                <a:latin typeface="Consolas"/>
                <a:cs typeface="Consolas"/>
              </a:rPr>
              <a:t> </a:t>
            </a:r>
            <a:r>
              <a:rPr dirty="0" sz="2000" spc="-10">
                <a:latin typeface="Consolas"/>
                <a:cs typeface="Consolas"/>
              </a:rPr>
              <a:t>store </a:t>
            </a:r>
            <a:r>
              <a:rPr dirty="0" sz="2000" spc="-20">
                <a:latin typeface="Consolas"/>
                <a:cs typeface="Consolas"/>
              </a:rPr>
              <a:t>FROM</a:t>
            </a:r>
            <a:r>
              <a:rPr dirty="0" sz="2000">
                <a:latin typeface="Consolas"/>
                <a:cs typeface="Consolas"/>
              </a:rPr>
              <a:t>	Person,</a:t>
            </a:r>
            <a:r>
              <a:rPr dirty="0" sz="2000" spc="-65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Purchase,</a:t>
            </a:r>
            <a:r>
              <a:rPr dirty="0" sz="2000" spc="-60">
                <a:latin typeface="Consolas"/>
                <a:cs typeface="Consolas"/>
              </a:rPr>
              <a:t> </a:t>
            </a:r>
            <a:r>
              <a:rPr dirty="0" sz="2000" spc="-10">
                <a:latin typeface="Consolas"/>
                <a:cs typeface="Consolas"/>
              </a:rPr>
              <a:t>Product WHERE</a:t>
            </a:r>
            <a:r>
              <a:rPr dirty="0" sz="2000">
                <a:latin typeface="Consolas"/>
                <a:cs typeface="Consolas"/>
              </a:rPr>
              <a:t>	</a:t>
            </a:r>
            <a:r>
              <a:rPr dirty="0" sz="2000" spc="-10">
                <a:solidFill>
                  <a:srgbClr val="A3171E"/>
                </a:solidFill>
                <a:latin typeface="Consolas"/>
                <a:cs typeface="Consolas"/>
              </a:rPr>
              <a:t>persname=buyer</a:t>
            </a:r>
            <a:endParaRPr sz="2000">
              <a:latin typeface="Consolas"/>
              <a:cs typeface="Consolas"/>
            </a:endParaRPr>
          </a:p>
          <a:p>
            <a:pPr marL="1003935" marR="3735704">
              <a:lnSpc>
                <a:spcPct val="100000"/>
              </a:lnSpc>
              <a:spcBef>
                <a:spcPts val="10"/>
              </a:spcBef>
              <a:tabLst>
                <a:tab pos="1918335" algn="l"/>
              </a:tabLst>
            </a:pPr>
            <a:r>
              <a:rPr dirty="0" sz="2000">
                <a:solidFill>
                  <a:srgbClr val="A3171E"/>
                </a:solidFill>
                <a:latin typeface="Consolas"/>
                <a:cs typeface="Consolas"/>
              </a:rPr>
              <a:t>AND</a:t>
            </a:r>
            <a:r>
              <a:rPr dirty="0" sz="2000" spc="10">
                <a:solidFill>
                  <a:srgbClr val="A3171E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A3171E"/>
                </a:solidFill>
                <a:latin typeface="Consolas"/>
                <a:cs typeface="Consolas"/>
              </a:rPr>
              <a:t>product</a:t>
            </a:r>
            <a:r>
              <a:rPr dirty="0" sz="2000" spc="-60">
                <a:solidFill>
                  <a:srgbClr val="A3171E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A3171E"/>
                </a:solidFill>
                <a:latin typeface="Consolas"/>
                <a:cs typeface="Consolas"/>
              </a:rPr>
              <a:t>=</a:t>
            </a:r>
            <a:r>
              <a:rPr dirty="0" sz="2000" spc="-5">
                <a:solidFill>
                  <a:srgbClr val="A3171E"/>
                </a:solidFill>
                <a:latin typeface="Consolas"/>
                <a:cs typeface="Consolas"/>
              </a:rPr>
              <a:t> </a:t>
            </a:r>
            <a:r>
              <a:rPr dirty="0" sz="2000" spc="-20">
                <a:solidFill>
                  <a:srgbClr val="A3171E"/>
                </a:solidFill>
                <a:latin typeface="Consolas"/>
                <a:cs typeface="Consolas"/>
              </a:rPr>
              <a:t>pname </a:t>
            </a:r>
            <a:r>
              <a:rPr dirty="0" sz="2000" spc="-25">
                <a:latin typeface="Consolas"/>
                <a:cs typeface="Consolas"/>
              </a:rPr>
              <a:t>AND</a:t>
            </a:r>
            <a:r>
              <a:rPr dirty="0" sz="2000">
                <a:latin typeface="Consolas"/>
                <a:cs typeface="Consolas"/>
              </a:rPr>
              <a:t>	</a:t>
            </a:r>
            <a:r>
              <a:rPr dirty="0" sz="2000" spc="-10">
                <a:latin typeface="Consolas"/>
                <a:cs typeface="Consolas"/>
              </a:rPr>
              <a:t>city=‘Seattle’ </a:t>
            </a:r>
            <a:r>
              <a:rPr dirty="0" sz="2000">
                <a:latin typeface="Consolas"/>
                <a:cs typeface="Consolas"/>
              </a:rPr>
              <a:t>AND </a:t>
            </a:r>
            <a:r>
              <a:rPr dirty="0" sz="2000" spc="-10">
                <a:latin typeface="Consolas"/>
                <a:cs typeface="Consolas"/>
              </a:rPr>
              <a:t>category=‘Gadgets’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25"/>
              <a:t>Joinable</a:t>
            </a:r>
            <a:r>
              <a:rPr dirty="0" spc="-180"/>
              <a:t> </a:t>
            </a:r>
            <a:r>
              <a:rPr dirty="0" spc="-10"/>
              <a:t>tables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7575" y="1692691"/>
            <a:ext cx="7114540" cy="3412490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2400">
                <a:latin typeface="Calibri"/>
                <a:cs typeface="Calibri"/>
              </a:rPr>
              <a:t>There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130">
                <a:latin typeface="Calibri"/>
                <a:cs typeface="Calibri"/>
              </a:rPr>
              <a:t>is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often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125">
                <a:latin typeface="Calibri"/>
                <a:cs typeface="Calibri"/>
              </a:rPr>
              <a:t>a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 spc="45">
                <a:latin typeface="Calibri"/>
                <a:cs typeface="Calibri"/>
              </a:rPr>
              <a:t>“natural”</a:t>
            </a:r>
            <a:r>
              <a:rPr dirty="0" sz="2400" spc="-1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way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join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65">
                <a:latin typeface="Calibri"/>
                <a:cs typeface="Calibri"/>
              </a:rPr>
              <a:t>tables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2400" spc="60">
                <a:latin typeface="Calibri"/>
                <a:cs typeface="Calibri"/>
              </a:rPr>
              <a:t>Formalized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defining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55F82"/>
                </a:solidFill>
                <a:latin typeface="Calibri"/>
                <a:cs typeface="Calibri"/>
              </a:rPr>
              <a:t>foreign</a:t>
            </a:r>
            <a:r>
              <a:rPr dirty="0" sz="2400" spc="35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2400" spc="50">
                <a:solidFill>
                  <a:srgbClr val="155F82"/>
                </a:solidFill>
                <a:latin typeface="Calibri"/>
                <a:cs typeface="Calibri"/>
              </a:rPr>
              <a:t>keys</a:t>
            </a:r>
            <a:endParaRPr sz="2400">
              <a:latin typeface="Calibri"/>
              <a:cs typeface="Calibri"/>
            </a:endParaRPr>
          </a:p>
          <a:p>
            <a:pPr marL="467995" indent="-180975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467995" algn="l"/>
              </a:tabLst>
            </a:pP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80">
                <a:latin typeface="Calibri"/>
                <a:cs typeface="Calibri"/>
              </a:rPr>
              <a:t>column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90">
                <a:latin typeface="Calibri"/>
                <a:cs typeface="Calibri"/>
              </a:rPr>
              <a:t>is</a:t>
            </a:r>
            <a:r>
              <a:rPr dirty="0" sz="2000" spc="70">
                <a:latin typeface="Calibri"/>
                <a:cs typeface="Calibri"/>
              </a:rPr>
              <a:t> </a:t>
            </a:r>
            <a:r>
              <a:rPr dirty="0" sz="2000" spc="105">
                <a:latin typeface="Calibri"/>
                <a:cs typeface="Calibri"/>
              </a:rPr>
              <a:t>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reference</a:t>
            </a:r>
            <a:r>
              <a:rPr dirty="0" sz="2000" spc="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 the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key</a:t>
            </a:r>
            <a:r>
              <a:rPr dirty="0" sz="2000" spc="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another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45">
                <a:latin typeface="Calibri"/>
                <a:cs typeface="Calibri"/>
              </a:rPr>
              <a:t>table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dirty="0" sz="2000">
                <a:latin typeface="Calibri"/>
                <a:cs typeface="Calibri"/>
              </a:rPr>
              <a:t>ex:</a:t>
            </a:r>
            <a:r>
              <a:rPr dirty="0" sz="2000" spc="150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A3171E"/>
                </a:solidFill>
                <a:latin typeface="Calibri"/>
                <a:cs typeface="Calibri"/>
              </a:rPr>
              <a:t>Product.manufacturer</a:t>
            </a:r>
            <a:r>
              <a:rPr dirty="0" sz="2000" spc="100">
                <a:solidFill>
                  <a:srgbClr val="A3171E"/>
                </a:solidFill>
                <a:latin typeface="Calibri"/>
                <a:cs typeface="Calibri"/>
              </a:rPr>
              <a:t> </a:t>
            </a:r>
            <a:r>
              <a:rPr dirty="0" sz="2000" spc="90">
                <a:latin typeface="Calibri"/>
                <a:cs typeface="Calibri"/>
              </a:rPr>
              <a:t>is</a:t>
            </a:r>
            <a:r>
              <a:rPr dirty="0" sz="2000" spc="1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foreign</a:t>
            </a:r>
            <a:r>
              <a:rPr dirty="0" sz="2000" spc="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key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referring</a:t>
            </a:r>
            <a:r>
              <a:rPr dirty="0" sz="2000" spc="1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160">
                <a:latin typeface="Calibri"/>
                <a:cs typeface="Calibri"/>
              </a:rPr>
              <a:t> </a:t>
            </a:r>
            <a:r>
              <a:rPr dirty="0" sz="2000" spc="90">
                <a:solidFill>
                  <a:srgbClr val="A3171E"/>
                </a:solidFill>
                <a:latin typeface="Calibri"/>
                <a:cs typeface="Calibri"/>
              </a:rPr>
              <a:t>Company</a:t>
            </a:r>
            <a:endParaRPr sz="2000">
              <a:latin typeface="Calibri"/>
              <a:cs typeface="Calibri"/>
            </a:endParaRPr>
          </a:p>
          <a:p>
            <a:pPr marL="467995" indent="-18097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7995" algn="l"/>
              </a:tabLst>
            </a:pPr>
            <a:r>
              <a:rPr dirty="0" sz="2000" spc="70">
                <a:latin typeface="Calibri"/>
                <a:cs typeface="Calibri"/>
              </a:rPr>
              <a:t>Gives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information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75">
                <a:latin typeface="Calibri"/>
                <a:cs typeface="Calibri"/>
              </a:rPr>
              <a:t>and</a:t>
            </a:r>
            <a:r>
              <a:rPr dirty="0" sz="2000" spc="80">
                <a:latin typeface="Calibri"/>
                <a:cs typeface="Calibri"/>
              </a:rPr>
              <a:t> </a:t>
            </a:r>
            <a:r>
              <a:rPr dirty="0" sz="2000" spc="50">
                <a:latin typeface="Calibri"/>
                <a:cs typeface="Calibri"/>
              </a:rPr>
              <a:t>enforces</a:t>
            </a:r>
            <a:r>
              <a:rPr dirty="0" sz="2000" spc="80">
                <a:latin typeface="Calibri"/>
                <a:cs typeface="Calibri"/>
              </a:rPr>
              <a:t> </a:t>
            </a:r>
            <a:r>
              <a:rPr dirty="0" sz="2000" spc="40">
                <a:latin typeface="Calibri"/>
                <a:cs typeface="Calibri"/>
              </a:rPr>
              <a:t>constraints</a:t>
            </a:r>
            <a:endParaRPr sz="2000">
              <a:latin typeface="Calibri"/>
              <a:cs typeface="Calibri"/>
            </a:endParaRPr>
          </a:p>
          <a:p>
            <a:pPr marL="467995" indent="-18097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467995" algn="l"/>
              </a:tabLst>
            </a:pPr>
            <a:r>
              <a:rPr dirty="0" sz="2000" spc="-20">
                <a:latin typeface="Calibri"/>
                <a:cs typeface="Calibri"/>
              </a:rPr>
              <a:t>More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this</a:t>
            </a:r>
            <a:r>
              <a:rPr dirty="0" sz="2000" spc="5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later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2400" spc="55">
                <a:latin typeface="Calibri"/>
                <a:cs typeface="Calibri"/>
              </a:rPr>
              <a:t>But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135">
                <a:latin typeface="Calibri"/>
                <a:cs typeface="Calibri"/>
              </a:rPr>
              <a:t>can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70">
                <a:latin typeface="Calibri"/>
                <a:cs typeface="Calibri"/>
              </a:rPr>
              <a:t>always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80">
                <a:latin typeface="Calibri"/>
                <a:cs typeface="Calibri"/>
              </a:rPr>
              <a:t>make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55">
                <a:latin typeface="Calibri"/>
                <a:cs typeface="Calibri"/>
              </a:rPr>
              <a:t>unexpected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65">
                <a:latin typeface="Calibri"/>
                <a:cs typeface="Calibri"/>
              </a:rPr>
              <a:t>joins</a:t>
            </a:r>
            <a:endParaRPr sz="2400">
              <a:latin typeface="Calibri"/>
              <a:cs typeface="Calibri"/>
            </a:endParaRPr>
          </a:p>
          <a:p>
            <a:pPr marL="467995" indent="-18097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467995" algn="l"/>
              </a:tabLst>
            </a:pPr>
            <a:r>
              <a:rPr dirty="0" sz="2000" spc="30">
                <a:latin typeface="Calibri"/>
                <a:cs typeface="Calibri"/>
              </a:rPr>
              <a:t>Match</a:t>
            </a:r>
            <a:r>
              <a:rPr dirty="0" sz="2000" spc="55">
                <a:latin typeface="Calibri"/>
                <a:cs typeface="Calibri"/>
              </a:rPr>
              <a:t> </a:t>
            </a:r>
            <a:r>
              <a:rPr dirty="0" sz="2000" spc="30">
                <a:latin typeface="Calibri"/>
                <a:cs typeface="Calibri"/>
              </a:rPr>
              <a:t>Product.manufacturer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20">
                <a:latin typeface="Calibri"/>
                <a:cs typeface="Calibri"/>
              </a:rPr>
              <a:t>with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 spc="70">
                <a:latin typeface="Calibri"/>
                <a:cs typeface="Calibri"/>
              </a:rPr>
              <a:t>PName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40"/>
              <a:t>Disambiguating</a:t>
            </a:r>
            <a:r>
              <a:rPr dirty="0" spc="-130"/>
              <a:t> </a:t>
            </a:r>
            <a:r>
              <a:rPr dirty="0" spc="-25"/>
              <a:t>Attributes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905125" y="3686175"/>
            <a:ext cx="7558405" cy="2519680"/>
            <a:chOff x="2905125" y="3686175"/>
            <a:chExt cx="7558405" cy="251968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9886" y="3752748"/>
              <a:ext cx="6577109" cy="129077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5125" y="3686175"/>
              <a:ext cx="4367276" cy="150012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3038475" y="3771900"/>
              <a:ext cx="6477000" cy="1200150"/>
            </a:xfrm>
            <a:custGeom>
              <a:avLst/>
              <a:gdLst/>
              <a:ahLst/>
              <a:cxnLst/>
              <a:rect l="l" t="t" r="r" b="b"/>
              <a:pathLst>
                <a:path w="6477000" h="1200150">
                  <a:moveTo>
                    <a:pt x="6477000" y="0"/>
                  </a:moveTo>
                  <a:lnTo>
                    <a:pt x="0" y="0"/>
                  </a:lnTo>
                  <a:lnTo>
                    <a:pt x="0" y="1200150"/>
                  </a:lnTo>
                  <a:lnTo>
                    <a:pt x="6477000" y="1200150"/>
                  </a:lnTo>
                  <a:lnTo>
                    <a:pt x="6477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38475" y="3771900"/>
              <a:ext cx="6477000" cy="1200150"/>
            </a:xfrm>
            <a:custGeom>
              <a:avLst/>
              <a:gdLst/>
              <a:ahLst/>
              <a:cxnLst/>
              <a:rect l="l" t="t" r="r" b="b"/>
              <a:pathLst>
                <a:path w="6477000" h="1200150">
                  <a:moveTo>
                    <a:pt x="0" y="1200150"/>
                  </a:moveTo>
                  <a:lnTo>
                    <a:pt x="6477000" y="1200150"/>
                  </a:lnTo>
                  <a:lnTo>
                    <a:pt x="6477000" y="0"/>
                  </a:lnTo>
                  <a:lnTo>
                    <a:pt x="0" y="0"/>
                  </a:lnTo>
                  <a:lnTo>
                    <a:pt x="0" y="120015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86625" y="4257611"/>
              <a:ext cx="3176651" cy="1938401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62825" y="5048250"/>
              <a:ext cx="3100451" cy="1157287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7341742" y="4316094"/>
              <a:ext cx="3016885" cy="1775460"/>
            </a:xfrm>
            <a:custGeom>
              <a:avLst/>
              <a:gdLst/>
              <a:ahLst/>
              <a:cxnLst/>
              <a:rect l="l" t="t" r="r" b="b"/>
              <a:pathLst>
                <a:path w="3016884" h="1775460">
                  <a:moveTo>
                    <a:pt x="2846831" y="756030"/>
                  </a:moveTo>
                  <a:lnTo>
                    <a:pt x="195706" y="756030"/>
                  </a:lnTo>
                  <a:lnTo>
                    <a:pt x="150541" y="762091"/>
                  </a:lnTo>
                  <a:lnTo>
                    <a:pt x="109972" y="779196"/>
                  </a:lnTo>
                  <a:lnTo>
                    <a:pt x="75612" y="805735"/>
                  </a:lnTo>
                  <a:lnTo>
                    <a:pt x="49073" y="840095"/>
                  </a:lnTo>
                  <a:lnTo>
                    <a:pt x="31968" y="880664"/>
                  </a:lnTo>
                  <a:lnTo>
                    <a:pt x="25907" y="925829"/>
                  </a:lnTo>
                  <a:lnTo>
                    <a:pt x="25907" y="1605279"/>
                  </a:lnTo>
                  <a:lnTo>
                    <a:pt x="31968" y="1650437"/>
                  </a:lnTo>
                  <a:lnTo>
                    <a:pt x="49073" y="1691013"/>
                  </a:lnTo>
                  <a:lnTo>
                    <a:pt x="75612" y="1725391"/>
                  </a:lnTo>
                  <a:lnTo>
                    <a:pt x="109972" y="1751951"/>
                  </a:lnTo>
                  <a:lnTo>
                    <a:pt x="150541" y="1769075"/>
                  </a:lnTo>
                  <a:lnTo>
                    <a:pt x="195706" y="1775142"/>
                  </a:lnTo>
                  <a:lnTo>
                    <a:pt x="2846831" y="1775142"/>
                  </a:lnTo>
                  <a:lnTo>
                    <a:pt x="2892006" y="1769075"/>
                  </a:lnTo>
                  <a:lnTo>
                    <a:pt x="2932599" y="1751951"/>
                  </a:lnTo>
                  <a:lnTo>
                    <a:pt x="2966989" y="1725391"/>
                  </a:lnTo>
                  <a:lnTo>
                    <a:pt x="2993559" y="1691013"/>
                  </a:lnTo>
                  <a:lnTo>
                    <a:pt x="3010688" y="1650437"/>
                  </a:lnTo>
                  <a:lnTo>
                    <a:pt x="3016757" y="1605279"/>
                  </a:lnTo>
                  <a:lnTo>
                    <a:pt x="3016757" y="925829"/>
                  </a:lnTo>
                  <a:lnTo>
                    <a:pt x="3010688" y="880664"/>
                  </a:lnTo>
                  <a:lnTo>
                    <a:pt x="2993559" y="840095"/>
                  </a:lnTo>
                  <a:lnTo>
                    <a:pt x="2966989" y="805735"/>
                  </a:lnTo>
                  <a:lnTo>
                    <a:pt x="2932599" y="779196"/>
                  </a:lnTo>
                  <a:lnTo>
                    <a:pt x="2892006" y="762091"/>
                  </a:lnTo>
                  <a:lnTo>
                    <a:pt x="2846831" y="756030"/>
                  </a:lnTo>
                  <a:close/>
                </a:path>
                <a:path w="3016884" h="1775460">
                  <a:moveTo>
                    <a:pt x="0" y="0"/>
                  </a:moveTo>
                  <a:lnTo>
                    <a:pt x="524382" y="756030"/>
                  </a:lnTo>
                  <a:lnTo>
                    <a:pt x="1272031" y="756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341742" y="4316094"/>
              <a:ext cx="3016885" cy="1775460"/>
            </a:xfrm>
            <a:custGeom>
              <a:avLst/>
              <a:gdLst/>
              <a:ahLst/>
              <a:cxnLst/>
              <a:rect l="l" t="t" r="r" b="b"/>
              <a:pathLst>
                <a:path w="3016884" h="1775460">
                  <a:moveTo>
                    <a:pt x="3016757" y="925829"/>
                  </a:moveTo>
                  <a:lnTo>
                    <a:pt x="3010688" y="880664"/>
                  </a:lnTo>
                  <a:lnTo>
                    <a:pt x="2993559" y="840095"/>
                  </a:lnTo>
                  <a:lnTo>
                    <a:pt x="2966989" y="805735"/>
                  </a:lnTo>
                  <a:lnTo>
                    <a:pt x="2932599" y="779196"/>
                  </a:lnTo>
                  <a:lnTo>
                    <a:pt x="2892006" y="762091"/>
                  </a:lnTo>
                  <a:lnTo>
                    <a:pt x="2846831" y="756030"/>
                  </a:lnTo>
                  <a:lnTo>
                    <a:pt x="1272031" y="756030"/>
                  </a:lnTo>
                  <a:lnTo>
                    <a:pt x="0" y="0"/>
                  </a:lnTo>
                  <a:lnTo>
                    <a:pt x="524382" y="756030"/>
                  </a:lnTo>
                  <a:lnTo>
                    <a:pt x="195706" y="756030"/>
                  </a:lnTo>
                  <a:lnTo>
                    <a:pt x="150541" y="762091"/>
                  </a:lnTo>
                  <a:lnTo>
                    <a:pt x="109972" y="779196"/>
                  </a:lnTo>
                  <a:lnTo>
                    <a:pt x="75612" y="805735"/>
                  </a:lnTo>
                  <a:lnTo>
                    <a:pt x="49073" y="840095"/>
                  </a:lnTo>
                  <a:lnTo>
                    <a:pt x="31968" y="880664"/>
                  </a:lnTo>
                  <a:lnTo>
                    <a:pt x="25907" y="925829"/>
                  </a:lnTo>
                  <a:lnTo>
                    <a:pt x="25907" y="1180591"/>
                  </a:lnTo>
                  <a:lnTo>
                    <a:pt x="25907" y="1605279"/>
                  </a:lnTo>
                  <a:lnTo>
                    <a:pt x="31968" y="1650437"/>
                  </a:lnTo>
                  <a:lnTo>
                    <a:pt x="49073" y="1691013"/>
                  </a:lnTo>
                  <a:lnTo>
                    <a:pt x="75612" y="1725391"/>
                  </a:lnTo>
                  <a:lnTo>
                    <a:pt x="109972" y="1751951"/>
                  </a:lnTo>
                  <a:lnTo>
                    <a:pt x="150541" y="1769075"/>
                  </a:lnTo>
                  <a:lnTo>
                    <a:pt x="195706" y="1775142"/>
                  </a:lnTo>
                  <a:lnTo>
                    <a:pt x="524382" y="1775142"/>
                  </a:lnTo>
                  <a:lnTo>
                    <a:pt x="1272031" y="1775142"/>
                  </a:lnTo>
                  <a:lnTo>
                    <a:pt x="2846831" y="1775142"/>
                  </a:lnTo>
                  <a:lnTo>
                    <a:pt x="2892006" y="1769075"/>
                  </a:lnTo>
                  <a:lnTo>
                    <a:pt x="2932599" y="1751951"/>
                  </a:lnTo>
                  <a:lnTo>
                    <a:pt x="2966989" y="1725391"/>
                  </a:lnTo>
                  <a:lnTo>
                    <a:pt x="2993559" y="1691013"/>
                  </a:lnTo>
                  <a:lnTo>
                    <a:pt x="3010688" y="1650437"/>
                  </a:lnTo>
                  <a:lnTo>
                    <a:pt x="3016757" y="1605279"/>
                  </a:lnTo>
                  <a:lnTo>
                    <a:pt x="3016757" y="1180591"/>
                  </a:lnTo>
                  <a:lnTo>
                    <a:pt x="3016757" y="92582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917575" y="1803780"/>
            <a:ext cx="9273540" cy="41954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95">
                <a:latin typeface="Calibri"/>
                <a:cs typeface="Calibri"/>
              </a:rPr>
              <a:t>Sometimes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two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55">
                <a:latin typeface="Calibri"/>
                <a:cs typeface="Calibri"/>
              </a:rPr>
              <a:t>relations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50">
                <a:latin typeface="Calibri"/>
                <a:cs typeface="Calibri"/>
              </a:rPr>
              <a:t>have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130">
                <a:latin typeface="Calibri"/>
                <a:cs typeface="Calibri"/>
              </a:rPr>
              <a:t>same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105">
                <a:latin typeface="Calibri"/>
                <a:cs typeface="Calibri"/>
              </a:rPr>
              <a:t>column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 spc="55">
                <a:latin typeface="Calibri"/>
                <a:cs typeface="Calibri"/>
              </a:rPr>
              <a:t>name: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2400">
              <a:latin typeface="Calibri"/>
              <a:cs typeface="Calibri"/>
            </a:endParaRPr>
          </a:p>
          <a:p>
            <a:pPr marL="12700" marR="4762500">
              <a:lnSpc>
                <a:spcPts val="2630"/>
              </a:lnSpc>
            </a:pPr>
            <a:r>
              <a:rPr dirty="0" sz="2400" spc="55">
                <a:solidFill>
                  <a:srgbClr val="155F82"/>
                </a:solidFill>
                <a:latin typeface="Calibri"/>
                <a:cs typeface="Calibri"/>
              </a:rPr>
              <a:t>Person(pname,</a:t>
            </a:r>
            <a:r>
              <a:rPr dirty="0" sz="2400" spc="1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2400" spc="80">
                <a:solidFill>
                  <a:srgbClr val="155F82"/>
                </a:solidFill>
                <a:latin typeface="Calibri"/>
                <a:cs typeface="Calibri"/>
              </a:rPr>
              <a:t>address,</a:t>
            </a:r>
            <a:r>
              <a:rPr dirty="0" sz="2400" spc="2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155F82"/>
                </a:solidFill>
                <a:latin typeface="Calibri"/>
                <a:cs typeface="Calibri"/>
              </a:rPr>
              <a:t>worksfor) </a:t>
            </a:r>
            <a:r>
              <a:rPr dirty="0" sz="2400" spc="95">
                <a:solidFill>
                  <a:srgbClr val="155F82"/>
                </a:solidFill>
                <a:latin typeface="Calibri"/>
                <a:cs typeface="Calibri"/>
              </a:rPr>
              <a:t>Company(cname,</a:t>
            </a:r>
            <a:r>
              <a:rPr dirty="0" sz="2400" spc="-5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2400" spc="75">
                <a:solidFill>
                  <a:srgbClr val="155F82"/>
                </a:solidFill>
                <a:latin typeface="Calibri"/>
                <a:cs typeface="Calibri"/>
              </a:rPr>
              <a:t>address)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2400">
              <a:latin typeface="Calibri"/>
              <a:cs typeface="Calibri"/>
            </a:endParaRPr>
          </a:p>
          <a:p>
            <a:pPr marL="2212975" marR="806450">
              <a:lnSpc>
                <a:spcPct val="101600"/>
              </a:lnSpc>
              <a:spcBef>
                <a:spcPts val="5"/>
              </a:spcBef>
            </a:pPr>
            <a:r>
              <a:rPr dirty="0" sz="2400">
                <a:latin typeface="Consolas"/>
                <a:cs typeface="Consolas"/>
              </a:rPr>
              <a:t>SELECT</a:t>
            </a:r>
            <a:r>
              <a:rPr dirty="0" sz="2400" spc="-60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DISTINCT</a:t>
            </a:r>
            <a:r>
              <a:rPr dirty="0" sz="2400" spc="-85">
                <a:latin typeface="Consolas"/>
                <a:cs typeface="Consolas"/>
              </a:rPr>
              <a:t> </a:t>
            </a:r>
            <a:r>
              <a:rPr dirty="0" sz="2400" spc="-10">
                <a:latin typeface="Consolas"/>
                <a:cs typeface="Consolas"/>
              </a:rPr>
              <a:t>pname,</a:t>
            </a:r>
            <a:r>
              <a:rPr dirty="0" sz="2400" spc="-10">
                <a:solidFill>
                  <a:srgbClr val="155F82"/>
                </a:solidFill>
                <a:latin typeface="Consolas"/>
                <a:cs typeface="Consolas"/>
              </a:rPr>
              <a:t>Company</a:t>
            </a:r>
            <a:r>
              <a:rPr dirty="0" sz="2400" spc="-10">
                <a:latin typeface="Consolas"/>
                <a:cs typeface="Consolas"/>
              </a:rPr>
              <a:t>.address </a:t>
            </a:r>
            <a:r>
              <a:rPr dirty="0" sz="2400">
                <a:latin typeface="Consolas"/>
                <a:cs typeface="Consolas"/>
              </a:rPr>
              <a:t>FROM</a:t>
            </a:r>
            <a:r>
              <a:rPr dirty="0" sz="2400" spc="505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Person,</a:t>
            </a:r>
            <a:r>
              <a:rPr dirty="0" sz="2400" spc="-70">
                <a:latin typeface="Consolas"/>
                <a:cs typeface="Consolas"/>
              </a:rPr>
              <a:t> </a:t>
            </a:r>
            <a:r>
              <a:rPr dirty="0" sz="2400" spc="-10">
                <a:latin typeface="Consolas"/>
                <a:cs typeface="Consolas"/>
              </a:rPr>
              <a:t>Company</a:t>
            </a:r>
            <a:endParaRPr sz="2400">
              <a:latin typeface="Consolas"/>
              <a:cs typeface="Consolas"/>
            </a:endParaRPr>
          </a:p>
          <a:p>
            <a:pPr marL="2212975">
              <a:lnSpc>
                <a:spcPts val="2855"/>
              </a:lnSpc>
            </a:pPr>
            <a:r>
              <a:rPr dirty="0" sz="2400" spc="-10">
                <a:latin typeface="Consolas"/>
                <a:cs typeface="Consolas"/>
              </a:rPr>
              <a:t>WHERE</a:t>
            </a:r>
            <a:r>
              <a:rPr dirty="0" sz="2400" spc="-765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worksfor</a:t>
            </a:r>
            <a:r>
              <a:rPr dirty="0" sz="2400" spc="-60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=</a:t>
            </a:r>
            <a:r>
              <a:rPr dirty="0" sz="2400" spc="-20">
                <a:latin typeface="Consolas"/>
                <a:cs typeface="Consolas"/>
              </a:rPr>
              <a:t> </a:t>
            </a:r>
            <a:r>
              <a:rPr dirty="0" sz="2400" spc="-10">
                <a:latin typeface="Consolas"/>
                <a:cs typeface="Consolas"/>
              </a:rPr>
              <a:t>cname</a:t>
            </a:r>
            <a:endParaRPr sz="2400">
              <a:latin typeface="Consolas"/>
              <a:cs typeface="Consolas"/>
            </a:endParaRPr>
          </a:p>
          <a:p>
            <a:pPr algn="ctr" marL="6633209" marR="5080">
              <a:lnSpc>
                <a:spcPct val="100800"/>
              </a:lnSpc>
              <a:spcBef>
                <a:spcPts val="1955"/>
              </a:spcBef>
            </a:pPr>
            <a:r>
              <a:rPr dirty="0" sz="1800">
                <a:latin typeface="Arial"/>
                <a:cs typeface="Arial"/>
              </a:rPr>
              <a:t>This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done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automatically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</a:t>
            </a:r>
            <a:r>
              <a:rPr dirty="0" sz="1800" spc="-10">
                <a:latin typeface="Arial"/>
                <a:cs typeface="Arial"/>
              </a:rPr>
              <a:t> non-ambiguous attributes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35"/>
              <a:t>Disambiguation</a:t>
            </a:r>
            <a:r>
              <a:rPr dirty="0" spc="-185"/>
              <a:t> </a:t>
            </a:r>
            <a:r>
              <a:rPr dirty="0" spc="-20"/>
              <a:t>via</a:t>
            </a:r>
            <a:r>
              <a:rPr dirty="0" spc="-180"/>
              <a:t> </a:t>
            </a:r>
            <a:r>
              <a:rPr dirty="0" spc="-55"/>
              <a:t>tuple</a:t>
            </a:r>
            <a:r>
              <a:rPr dirty="0" spc="-195"/>
              <a:t> </a:t>
            </a:r>
            <a:r>
              <a:rPr dirty="0" spc="-10"/>
              <a:t>variables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7575" y="1832927"/>
            <a:ext cx="10340975" cy="231838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3013075">
              <a:lnSpc>
                <a:spcPct val="102400"/>
              </a:lnSpc>
              <a:spcBef>
                <a:spcPts val="45"/>
              </a:spcBef>
              <a:tabLst>
                <a:tab pos="2707640" algn="l"/>
                <a:tab pos="3784600" algn="l"/>
                <a:tab pos="4796155" algn="l"/>
              </a:tabLst>
            </a:pPr>
            <a:r>
              <a:rPr dirty="0" sz="2750" spc="90">
                <a:solidFill>
                  <a:srgbClr val="155F82"/>
                </a:solidFill>
                <a:latin typeface="Calibri"/>
                <a:cs typeface="Calibri"/>
              </a:rPr>
              <a:t>Product</a:t>
            </a:r>
            <a:r>
              <a:rPr dirty="0" sz="275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2750" spc="80">
                <a:solidFill>
                  <a:srgbClr val="155F82"/>
                </a:solidFill>
                <a:latin typeface="Calibri"/>
                <a:cs typeface="Calibri"/>
              </a:rPr>
              <a:t>(pname,</a:t>
            </a:r>
            <a:r>
              <a:rPr dirty="0" sz="2750">
                <a:solidFill>
                  <a:srgbClr val="155F82"/>
                </a:solidFill>
                <a:latin typeface="Calibri"/>
                <a:cs typeface="Calibri"/>
              </a:rPr>
              <a:t>	</a:t>
            </a:r>
            <a:r>
              <a:rPr dirty="0" sz="2750" spc="-57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2750" spc="90">
                <a:solidFill>
                  <a:srgbClr val="155F82"/>
                </a:solidFill>
                <a:latin typeface="Calibri"/>
                <a:cs typeface="Calibri"/>
              </a:rPr>
              <a:t>price,</a:t>
            </a:r>
            <a:r>
              <a:rPr dirty="0" sz="2750" spc="-5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2750" spc="55">
                <a:solidFill>
                  <a:srgbClr val="155F82"/>
                </a:solidFill>
                <a:latin typeface="Calibri"/>
                <a:cs typeface="Calibri"/>
              </a:rPr>
              <a:t>category,</a:t>
            </a:r>
            <a:r>
              <a:rPr dirty="0" sz="2750" spc="-45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2750" spc="75">
                <a:solidFill>
                  <a:srgbClr val="155F82"/>
                </a:solidFill>
                <a:latin typeface="Calibri"/>
                <a:cs typeface="Calibri"/>
              </a:rPr>
              <a:t>manufacturer) </a:t>
            </a:r>
            <a:r>
              <a:rPr dirty="0" sz="2750" spc="125">
                <a:solidFill>
                  <a:srgbClr val="155F82"/>
                </a:solidFill>
                <a:latin typeface="Calibri"/>
                <a:cs typeface="Calibri"/>
              </a:rPr>
              <a:t>Purchase</a:t>
            </a:r>
            <a:r>
              <a:rPr dirty="0" sz="2750" spc="35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2750" spc="-10">
                <a:solidFill>
                  <a:srgbClr val="155F82"/>
                </a:solidFill>
                <a:latin typeface="Calibri"/>
                <a:cs typeface="Calibri"/>
              </a:rPr>
              <a:t>(buyer,</a:t>
            </a:r>
            <a:r>
              <a:rPr dirty="0" sz="2750">
                <a:solidFill>
                  <a:srgbClr val="155F82"/>
                </a:solidFill>
                <a:latin typeface="Calibri"/>
                <a:cs typeface="Calibri"/>
              </a:rPr>
              <a:t>	</a:t>
            </a:r>
            <a:r>
              <a:rPr dirty="0" sz="2750" spc="70">
                <a:solidFill>
                  <a:srgbClr val="155F82"/>
                </a:solidFill>
                <a:latin typeface="Calibri"/>
                <a:cs typeface="Calibri"/>
              </a:rPr>
              <a:t>seller,</a:t>
            </a:r>
            <a:r>
              <a:rPr dirty="0" sz="2750">
                <a:solidFill>
                  <a:srgbClr val="155F82"/>
                </a:solidFill>
                <a:latin typeface="Calibri"/>
                <a:cs typeface="Calibri"/>
              </a:rPr>
              <a:t>	</a:t>
            </a:r>
            <a:r>
              <a:rPr dirty="0" sz="2750" spc="40">
                <a:solidFill>
                  <a:srgbClr val="155F82"/>
                </a:solidFill>
                <a:latin typeface="Calibri"/>
                <a:cs typeface="Calibri"/>
              </a:rPr>
              <a:t>store,</a:t>
            </a:r>
            <a:r>
              <a:rPr dirty="0" sz="2750">
                <a:solidFill>
                  <a:srgbClr val="155F82"/>
                </a:solidFill>
                <a:latin typeface="Calibri"/>
                <a:cs typeface="Calibri"/>
              </a:rPr>
              <a:t>	</a:t>
            </a:r>
            <a:r>
              <a:rPr dirty="0" sz="2750" spc="70">
                <a:solidFill>
                  <a:srgbClr val="155F82"/>
                </a:solidFill>
                <a:latin typeface="Calibri"/>
                <a:cs typeface="Calibri"/>
              </a:rPr>
              <a:t>product) </a:t>
            </a:r>
            <a:r>
              <a:rPr dirty="0" sz="2750" spc="95">
                <a:solidFill>
                  <a:srgbClr val="155F82"/>
                </a:solidFill>
                <a:latin typeface="Calibri"/>
                <a:cs typeface="Calibri"/>
              </a:rPr>
              <a:t>Person(persname,</a:t>
            </a:r>
            <a:r>
              <a:rPr dirty="0" sz="2750" spc="-15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2750" spc="80">
                <a:solidFill>
                  <a:srgbClr val="155F82"/>
                </a:solidFill>
                <a:latin typeface="Calibri"/>
                <a:cs typeface="Calibri"/>
              </a:rPr>
              <a:t>phoneNumber,</a:t>
            </a:r>
            <a:r>
              <a:rPr dirty="0" sz="2750" spc="-45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2750" spc="45">
                <a:solidFill>
                  <a:srgbClr val="155F82"/>
                </a:solidFill>
                <a:latin typeface="Calibri"/>
                <a:cs typeface="Calibri"/>
              </a:rPr>
              <a:t>city)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dirty="0" sz="2750" spc="85">
                <a:latin typeface="Calibri"/>
                <a:cs typeface="Calibri"/>
              </a:rPr>
              <a:t>Find</a:t>
            </a:r>
            <a:r>
              <a:rPr dirty="0" sz="2750" spc="30">
                <a:latin typeface="Calibri"/>
                <a:cs typeface="Calibri"/>
              </a:rPr>
              <a:t> </a:t>
            </a:r>
            <a:r>
              <a:rPr dirty="0" sz="2750" spc="105">
                <a:latin typeface="Calibri"/>
                <a:cs typeface="Calibri"/>
              </a:rPr>
              <a:t>all</a:t>
            </a:r>
            <a:r>
              <a:rPr dirty="0" sz="2750" spc="45">
                <a:latin typeface="Calibri"/>
                <a:cs typeface="Calibri"/>
              </a:rPr>
              <a:t> </a:t>
            </a:r>
            <a:r>
              <a:rPr dirty="0" sz="2750" spc="100">
                <a:latin typeface="Calibri"/>
                <a:cs typeface="Calibri"/>
              </a:rPr>
              <a:t>stores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that</a:t>
            </a:r>
            <a:r>
              <a:rPr dirty="0" sz="2750" spc="-55">
                <a:latin typeface="Calibri"/>
                <a:cs typeface="Calibri"/>
              </a:rPr>
              <a:t> </a:t>
            </a:r>
            <a:r>
              <a:rPr dirty="0" sz="2750" spc="150">
                <a:latin typeface="Calibri"/>
                <a:cs typeface="Calibri"/>
              </a:rPr>
              <a:t>sold</a:t>
            </a:r>
            <a:r>
              <a:rPr dirty="0" sz="2750" spc="3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at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 spc="114">
                <a:latin typeface="Calibri"/>
                <a:cs typeface="Calibri"/>
              </a:rPr>
              <a:t>least</a:t>
            </a:r>
            <a:r>
              <a:rPr dirty="0" sz="2750" spc="-55">
                <a:latin typeface="Calibri"/>
                <a:cs typeface="Calibri"/>
              </a:rPr>
              <a:t> </a:t>
            </a:r>
            <a:r>
              <a:rPr dirty="0" sz="2750" spc="105">
                <a:latin typeface="Calibri"/>
                <a:cs typeface="Calibri"/>
              </a:rPr>
              <a:t>one</a:t>
            </a:r>
            <a:r>
              <a:rPr dirty="0" sz="2750" spc="-25">
                <a:latin typeface="Calibri"/>
                <a:cs typeface="Calibri"/>
              </a:rPr>
              <a:t> </a:t>
            </a:r>
            <a:r>
              <a:rPr dirty="0" sz="2750" spc="90">
                <a:latin typeface="Calibri"/>
                <a:cs typeface="Calibri"/>
              </a:rPr>
              <a:t>product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that</a:t>
            </a:r>
            <a:r>
              <a:rPr dirty="0" sz="2750" spc="-55">
                <a:latin typeface="Calibri"/>
                <a:cs typeface="Calibri"/>
              </a:rPr>
              <a:t> </a:t>
            </a:r>
            <a:r>
              <a:rPr dirty="0" sz="2750" spc="60">
                <a:latin typeface="Calibri"/>
                <a:cs typeface="Calibri"/>
              </a:rPr>
              <a:t>the</a:t>
            </a:r>
            <a:r>
              <a:rPr dirty="0" sz="2750" spc="-25">
                <a:latin typeface="Calibri"/>
                <a:cs typeface="Calibri"/>
              </a:rPr>
              <a:t> </a:t>
            </a:r>
            <a:r>
              <a:rPr dirty="0" sz="2750" spc="75">
                <a:latin typeface="Calibri"/>
                <a:cs typeface="Calibri"/>
              </a:rPr>
              <a:t>store</a:t>
            </a:r>
            <a:r>
              <a:rPr dirty="0" sz="2750" spc="-145">
                <a:latin typeface="Calibri"/>
                <a:cs typeface="Calibri"/>
              </a:rPr>
              <a:t> </a:t>
            </a:r>
            <a:r>
              <a:rPr dirty="0" sz="2750" spc="95">
                <a:latin typeface="Calibri"/>
                <a:cs typeface="Calibri"/>
              </a:rPr>
              <a:t>‘BestBuy’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2750" spc="160">
                <a:latin typeface="Calibri"/>
                <a:cs typeface="Calibri"/>
              </a:rPr>
              <a:t>also</a:t>
            </a:r>
            <a:r>
              <a:rPr dirty="0" sz="2750" spc="-50">
                <a:latin typeface="Calibri"/>
                <a:cs typeface="Calibri"/>
              </a:rPr>
              <a:t> </a:t>
            </a:r>
            <a:r>
              <a:rPr dirty="0" sz="2750" spc="130">
                <a:latin typeface="Calibri"/>
                <a:cs typeface="Calibri"/>
              </a:rPr>
              <a:t>sold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552700" y="4324286"/>
            <a:ext cx="7025005" cy="1852930"/>
            <a:chOff x="2552700" y="4324286"/>
            <a:chExt cx="7025005" cy="185293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7462" y="4381358"/>
              <a:ext cx="6920008" cy="166233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2700" y="4324286"/>
              <a:ext cx="6119876" cy="1852676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2686050" y="4400550"/>
            <a:ext cx="6819900" cy="15716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295"/>
              </a:spcBef>
            </a:pPr>
            <a:r>
              <a:rPr dirty="0" sz="2400">
                <a:latin typeface="Consolas"/>
                <a:cs typeface="Consolas"/>
              </a:rPr>
              <a:t>SELECT</a:t>
            </a:r>
            <a:r>
              <a:rPr dirty="0" sz="2400" spc="-80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DISTINCT</a:t>
            </a:r>
            <a:r>
              <a:rPr dirty="0" sz="2400" spc="-85">
                <a:latin typeface="Consolas"/>
                <a:cs typeface="Consolas"/>
              </a:rPr>
              <a:t> </a:t>
            </a:r>
            <a:r>
              <a:rPr dirty="0" sz="2400" spc="-10">
                <a:solidFill>
                  <a:srgbClr val="A3171E"/>
                </a:solidFill>
                <a:latin typeface="Consolas"/>
                <a:cs typeface="Consolas"/>
              </a:rPr>
              <a:t>x.</a:t>
            </a:r>
            <a:r>
              <a:rPr dirty="0" sz="2400" spc="-10">
                <a:latin typeface="Consolas"/>
                <a:cs typeface="Consolas"/>
              </a:rPr>
              <a:t>store</a:t>
            </a:r>
            <a:endParaRPr sz="2400">
              <a:latin typeface="Consolas"/>
              <a:cs typeface="Consolas"/>
            </a:endParaRPr>
          </a:p>
          <a:p>
            <a:pPr marL="89535" marR="1092200">
              <a:lnSpc>
                <a:spcPts val="2850"/>
              </a:lnSpc>
              <a:spcBef>
                <a:spcPts val="170"/>
              </a:spcBef>
            </a:pPr>
            <a:r>
              <a:rPr dirty="0" sz="2400">
                <a:latin typeface="Consolas"/>
                <a:cs typeface="Consolas"/>
              </a:rPr>
              <a:t>FROM</a:t>
            </a:r>
            <a:r>
              <a:rPr dirty="0" sz="2400" spc="530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Purchase</a:t>
            </a:r>
            <a:r>
              <a:rPr dirty="0" sz="2400" spc="-35">
                <a:latin typeface="Consolas"/>
                <a:cs typeface="Consolas"/>
              </a:rPr>
              <a:t> </a:t>
            </a:r>
            <a:r>
              <a:rPr dirty="0" sz="2400">
                <a:solidFill>
                  <a:srgbClr val="A3171E"/>
                </a:solidFill>
                <a:latin typeface="Consolas"/>
                <a:cs typeface="Consolas"/>
              </a:rPr>
              <a:t>AS</a:t>
            </a:r>
            <a:r>
              <a:rPr dirty="0" sz="2400" spc="-55">
                <a:solidFill>
                  <a:srgbClr val="A3171E"/>
                </a:solidFill>
                <a:latin typeface="Consolas"/>
                <a:cs typeface="Consolas"/>
              </a:rPr>
              <a:t> </a:t>
            </a:r>
            <a:r>
              <a:rPr dirty="0" sz="2400">
                <a:solidFill>
                  <a:srgbClr val="A3171E"/>
                </a:solidFill>
                <a:latin typeface="Consolas"/>
                <a:cs typeface="Consolas"/>
              </a:rPr>
              <a:t>x</a:t>
            </a:r>
            <a:r>
              <a:rPr dirty="0" sz="2400">
                <a:latin typeface="Consolas"/>
                <a:cs typeface="Consolas"/>
              </a:rPr>
              <a:t>,</a:t>
            </a:r>
            <a:r>
              <a:rPr dirty="0" sz="2400" spc="-55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Purchase</a:t>
            </a:r>
            <a:r>
              <a:rPr dirty="0" sz="2400" spc="-5">
                <a:latin typeface="Consolas"/>
                <a:cs typeface="Consolas"/>
              </a:rPr>
              <a:t> </a:t>
            </a:r>
            <a:r>
              <a:rPr dirty="0" sz="2400">
                <a:solidFill>
                  <a:srgbClr val="155F82"/>
                </a:solidFill>
                <a:latin typeface="Consolas"/>
                <a:cs typeface="Consolas"/>
              </a:rPr>
              <a:t>AS</a:t>
            </a:r>
            <a:r>
              <a:rPr dirty="0" sz="2400" spc="-50">
                <a:solidFill>
                  <a:srgbClr val="155F82"/>
                </a:solidFill>
                <a:latin typeface="Consolas"/>
                <a:cs typeface="Consolas"/>
              </a:rPr>
              <a:t> y </a:t>
            </a:r>
            <a:r>
              <a:rPr dirty="0" sz="2400" spc="-10">
                <a:latin typeface="Consolas"/>
                <a:cs typeface="Consolas"/>
              </a:rPr>
              <a:t>WHERE</a:t>
            </a:r>
            <a:r>
              <a:rPr dirty="0" sz="2400" spc="-765">
                <a:latin typeface="Consolas"/>
                <a:cs typeface="Consolas"/>
              </a:rPr>
              <a:t> </a:t>
            </a:r>
            <a:r>
              <a:rPr dirty="0" sz="2400">
                <a:solidFill>
                  <a:srgbClr val="A3171E"/>
                </a:solidFill>
                <a:latin typeface="Consolas"/>
                <a:cs typeface="Consolas"/>
              </a:rPr>
              <a:t>x.</a:t>
            </a:r>
            <a:r>
              <a:rPr dirty="0" sz="2400">
                <a:latin typeface="Consolas"/>
                <a:cs typeface="Consolas"/>
              </a:rPr>
              <a:t>product</a:t>
            </a:r>
            <a:r>
              <a:rPr dirty="0" sz="2400" spc="-55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=</a:t>
            </a:r>
            <a:r>
              <a:rPr dirty="0" sz="2400" spc="-35">
                <a:latin typeface="Consolas"/>
                <a:cs typeface="Consolas"/>
              </a:rPr>
              <a:t> </a:t>
            </a:r>
            <a:r>
              <a:rPr dirty="0" sz="2400" spc="-10">
                <a:solidFill>
                  <a:srgbClr val="155F82"/>
                </a:solidFill>
                <a:latin typeface="Consolas"/>
                <a:cs typeface="Consolas"/>
              </a:rPr>
              <a:t>y.</a:t>
            </a:r>
            <a:r>
              <a:rPr dirty="0" sz="2400" spc="-10">
                <a:latin typeface="Consolas"/>
                <a:cs typeface="Consolas"/>
              </a:rPr>
              <a:t>product</a:t>
            </a:r>
            <a:endParaRPr sz="2400">
              <a:latin typeface="Consolas"/>
              <a:cs typeface="Consolas"/>
            </a:endParaRPr>
          </a:p>
          <a:p>
            <a:pPr marL="1004569">
              <a:lnSpc>
                <a:spcPts val="2770"/>
              </a:lnSpc>
              <a:tabLst>
                <a:tab pos="1919605" algn="l"/>
              </a:tabLst>
            </a:pPr>
            <a:r>
              <a:rPr dirty="0" sz="2400" spc="-25">
                <a:latin typeface="Consolas"/>
                <a:cs typeface="Consolas"/>
              </a:rPr>
              <a:t>AND</a:t>
            </a:r>
            <a:r>
              <a:rPr dirty="0" sz="2400">
                <a:latin typeface="Consolas"/>
                <a:cs typeface="Consolas"/>
              </a:rPr>
              <a:t>	</a:t>
            </a:r>
            <a:r>
              <a:rPr dirty="0" sz="2400">
                <a:solidFill>
                  <a:srgbClr val="155F82"/>
                </a:solidFill>
                <a:latin typeface="Consolas"/>
                <a:cs typeface="Consolas"/>
              </a:rPr>
              <a:t>y.</a:t>
            </a:r>
            <a:r>
              <a:rPr dirty="0" sz="2400">
                <a:latin typeface="Consolas"/>
                <a:cs typeface="Consolas"/>
              </a:rPr>
              <a:t>store</a:t>
            </a:r>
            <a:r>
              <a:rPr dirty="0" sz="2400" spc="-45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=</a:t>
            </a:r>
            <a:r>
              <a:rPr dirty="0" sz="2400" spc="-55">
                <a:latin typeface="Consolas"/>
                <a:cs typeface="Consolas"/>
              </a:rPr>
              <a:t> </a:t>
            </a:r>
            <a:r>
              <a:rPr dirty="0" sz="2400" spc="-10">
                <a:latin typeface="Consolas"/>
                <a:cs typeface="Consolas"/>
              </a:rPr>
              <a:t>‘BestBuy’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Formal</a:t>
            </a:r>
            <a:r>
              <a:rPr dirty="0" spc="-140"/>
              <a:t> </a:t>
            </a:r>
            <a:r>
              <a:rPr dirty="0" spc="55"/>
              <a:t>semantics</a:t>
            </a:r>
            <a:r>
              <a:rPr dirty="0" spc="-150"/>
              <a:t> </a:t>
            </a:r>
            <a:r>
              <a:rPr dirty="0" spc="-90"/>
              <a:t>of</a:t>
            </a:r>
            <a:r>
              <a:rPr dirty="0" spc="-160"/>
              <a:t> </a:t>
            </a:r>
            <a:r>
              <a:rPr dirty="0" spc="-35"/>
              <a:t>an</a:t>
            </a:r>
            <a:r>
              <a:rPr dirty="0" spc="-175"/>
              <a:t> </a:t>
            </a:r>
            <a:r>
              <a:rPr dirty="0" spc="245"/>
              <a:t>SQL</a:t>
            </a:r>
            <a:r>
              <a:rPr dirty="0" spc="-165"/>
              <a:t> </a:t>
            </a:r>
            <a:r>
              <a:rPr dirty="0" spc="-10"/>
              <a:t>query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7575" y="1842198"/>
            <a:ext cx="276542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0">
                <a:solidFill>
                  <a:srgbClr val="155F82"/>
                </a:solidFill>
                <a:latin typeface="Consolas"/>
                <a:cs typeface="Consolas"/>
              </a:rPr>
              <a:t>SELECT</a:t>
            </a:r>
            <a:r>
              <a:rPr dirty="0" sz="2000" spc="-490">
                <a:solidFill>
                  <a:srgbClr val="155F82"/>
                </a:solidFill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a1,</a:t>
            </a:r>
            <a:r>
              <a:rPr dirty="0" sz="2000" spc="40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a2,</a:t>
            </a:r>
            <a:r>
              <a:rPr dirty="0" sz="2000" spc="-35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…,</a:t>
            </a:r>
            <a:r>
              <a:rPr dirty="0" sz="2000" spc="-15">
                <a:latin typeface="Consolas"/>
                <a:cs typeface="Consolas"/>
              </a:rPr>
              <a:t> </a:t>
            </a:r>
            <a:r>
              <a:rPr dirty="0" sz="2000" spc="-25">
                <a:latin typeface="Consolas"/>
                <a:cs typeface="Consolas"/>
              </a:rPr>
              <a:t>ak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17575" y="2151062"/>
            <a:ext cx="729615" cy="788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200"/>
              </a:lnSpc>
              <a:spcBef>
                <a:spcPts val="95"/>
              </a:spcBef>
            </a:pPr>
            <a:r>
              <a:rPr dirty="0" sz="2000" spc="-20">
                <a:solidFill>
                  <a:srgbClr val="155F82"/>
                </a:solidFill>
                <a:latin typeface="Consolas"/>
                <a:cs typeface="Consolas"/>
              </a:rPr>
              <a:t>FROM </a:t>
            </a:r>
            <a:r>
              <a:rPr dirty="0" sz="2000" spc="-10">
                <a:solidFill>
                  <a:srgbClr val="155F82"/>
                </a:solidFill>
                <a:latin typeface="Consolas"/>
                <a:cs typeface="Consolas"/>
              </a:rPr>
              <a:t>WHERE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32610" y="2151062"/>
            <a:ext cx="4366895" cy="78867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000">
                <a:latin typeface="Consolas"/>
                <a:cs typeface="Consolas"/>
              </a:rPr>
              <a:t>R1</a:t>
            </a:r>
            <a:r>
              <a:rPr dirty="0" sz="2000" spc="-40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AS</a:t>
            </a:r>
            <a:r>
              <a:rPr dirty="0" sz="2000" spc="-35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x1,</a:t>
            </a:r>
            <a:r>
              <a:rPr dirty="0" sz="2000" spc="40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R2</a:t>
            </a:r>
            <a:r>
              <a:rPr dirty="0" sz="2000" spc="35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AS</a:t>
            </a:r>
            <a:r>
              <a:rPr dirty="0" sz="2000" spc="40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x2,</a:t>
            </a:r>
            <a:r>
              <a:rPr dirty="0" sz="2000" spc="-35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…,</a:t>
            </a:r>
            <a:r>
              <a:rPr dirty="0" sz="2000" spc="-40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Rn</a:t>
            </a:r>
            <a:r>
              <a:rPr dirty="0" sz="2000" spc="-35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AS</a:t>
            </a:r>
            <a:r>
              <a:rPr dirty="0" sz="2000" spc="-10">
                <a:latin typeface="Consolas"/>
                <a:cs typeface="Consolas"/>
              </a:rPr>
              <a:t> </a:t>
            </a:r>
            <a:r>
              <a:rPr dirty="0" sz="2000" spc="-25">
                <a:latin typeface="Consolas"/>
                <a:cs typeface="Consolas"/>
              </a:rPr>
              <a:t>xn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2000" spc="-10">
                <a:latin typeface="Consolas"/>
                <a:cs typeface="Consolas"/>
              </a:rPr>
              <a:t>Conditions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17575" y="3406457"/>
            <a:ext cx="268668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Calibri"/>
                <a:cs typeface="Calibri"/>
              </a:rPr>
              <a:t>Option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55">
                <a:latin typeface="Calibri"/>
                <a:cs typeface="Calibri"/>
              </a:rPr>
              <a:t>#1: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 spc="65">
                <a:solidFill>
                  <a:srgbClr val="A3171E"/>
                </a:solidFill>
                <a:latin typeface="Calibri"/>
                <a:cs typeface="Calibri"/>
              </a:rPr>
              <a:t>Nested</a:t>
            </a:r>
            <a:r>
              <a:rPr dirty="0" sz="2000" spc="95">
                <a:solidFill>
                  <a:srgbClr val="A3171E"/>
                </a:solidFill>
                <a:latin typeface="Calibri"/>
                <a:cs typeface="Calibri"/>
              </a:rPr>
              <a:t> </a:t>
            </a:r>
            <a:r>
              <a:rPr dirty="0" sz="2000" spc="55">
                <a:solidFill>
                  <a:srgbClr val="A3171E"/>
                </a:solidFill>
                <a:latin typeface="Calibri"/>
                <a:cs typeface="Calibri"/>
              </a:rPr>
              <a:t>loops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724150" y="3762311"/>
            <a:ext cx="6996430" cy="2586355"/>
            <a:chOff x="2724150" y="3762311"/>
            <a:chExt cx="6996430" cy="2586355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0337" y="3847982"/>
              <a:ext cx="6920008" cy="240523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4150" y="3762311"/>
              <a:ext cx="6615176" cy="2586101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2828925" y="3867150"/>
            <a:ext cx="6819900" cy="231457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marL="89535">
              <a:lnSpc>
                <a:spcPts val="2290"/>
              </a:lnSpc>
              <a:spcBef>
                <a:spcPts val="65"/>
              </a:spcBef>
            </a:pPr>
            <a:r>
              <a:rPr dirty="0" sz="2000">
                <a:latin typeface="Arial"/>
                <a:cs typeface="Arial"/>
              </a:rPr>
              <a:t>Answer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{}</a:t>
            </a:r>
            <a:endParaRPr sz="2000">
              <a:latin typeface="Arial"/>
              <a:cs typeface="Arial"/>
            </a:endParaRPr>
          </a:p>
          <a:p>
            <a:pPr marL="89535">
              <a:lnSpc>
                <a:spcPts val="2140"/>
              </a:lnSpc>
            </a:pPr>
            <a:r>
              <a:rPr dirty="0" sz="2000" b="1">
                <a:latin typeface="Arial"/>
                <a:cs typeface="Arial"/>
              </a:rPr>
              <a:t>for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x1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in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R1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do</a:t>
            </a:r>
            <a:endParaRPr sz="2000">
              <a:latin typeface="Arial"/>
              <a:cs typeface="Arial"/>
            </a:endParaRPr>
          </a:p>
          <a:p>
            <a:pPr marL="509270">
              <a:lnSpc>
                <a:spcPts val="2140"/>
              </a:lnSpc>
            </a:pPr>
            <a:r>
              <a:rPr dirty="0" sz="2000" b="1">
                <a:latin typeface="Arial"/>
                <a:cs typeface="Arial"/>
              </a:rPr>
              <a:t>for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x2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in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R2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do</a:t>
            </a:r>
            <a:endParaRPr sz="2000">
              <a:latin typeface="Arial"/>
              <a:cs typeface="Arial"/>
            </a:endParaRPr>
          </a:p>
          <a:p>
            <a:pPr marL="858519">
              <a:lnSpc>
                <a:spcPts val="2175"/>
              </a:lnSpc>
            </a:pPr>
            <a:r>
              <a:rPr dirty="0" sz="2000" spc="-25">
                <a:latin typeface="Arial"/>
                <a:cs typeface="Arial"/>
              </a:rPr>
              <a:t>…..</a:t>
            </a:r>
            <a:endParaRPr sz="2000">
              <a:latin typeface="Arial"/>
              <a:cs typeface="Arial"/>
            </a:endParaRPr>
          </a:p>
          <a:p>
            <a:pPr marL="1697989" marR="3682365" indent="-489584">
              <a:lnSpc>
                <a:spcPts val="2180"/>
              </a:lnSpc>
              <a:spcBef>
                <a:spcPts val="145"/>
              </a:spcBef>
            </a:pPr>
            <a:r>
              <a:rPr dirty="0" sz="2000" b="1">
                <a:latin typeface="Arial"/>
                <a:cs typeface="Arial"/>
              </a:rPr>
              <a:t>for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in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do </a:t>
            </a:r>
            <a:r>
              <a:rPr dirty="0" sz="2000" b="1">
                <a:latin typeface="Arial"/>
                <a:cs typeface="Arial"/>
              </a:rPr>
              <a:t>if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Conditions</a:t>
            </a:r>
            <a:endParaRPr sz="2000">
              <a:latin typeface="Arial"/>
              <a:cs typeface="Arial"/>
            </a:endParaRPr>
          </a:p>
          <a:p>
            <a:pPr marL="2117090">
              <a:lnSpc>
                <a:spcPts val="2030"/>
              </a:lnSpc>
            </a:pPr>
            <a:r>
              <a:rPr dirty="0" sz="2000" b="1">
                <a:latin typeface="Arial"/>
                <a:cs typeface="Arial"/>
              </a:rPr>
              <a:t>then</a:t>
            </a:r>
            <a:r>
              <a:rPr dirty="0" sz="2000" spc="-140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Answer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Answer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Cambria Math"/>
                <a:cs typeface="Cambria Math"/>
              </a:rPr>
              <a:t>∪</a:t>
            </a:r>
            <a:r>
              <a:rPr dirty="0" sz="2000" spc="80">
                <a:latin typeface="Cambria Math"/>
                <a:cs typeface="Cambria Math"/>
              </a:rPr>
              <a:t> </a:t>
            </a:r>
            <a:r>
              <a:rPr dirty="0" sz="2000" spc="-10">
                <a:latin typeface="Arial"/>
                <a:cs typeface="Arial"/>
              </a:rPr>
              <a:t>{(a1,…,ak)}</a:t>
            </a:r>
            <a:endParaRPr sz="2000">
              <a:latin typeface="Arial"/>
              <a:cs typeface="Arial"/>
            </a:endParaRPr>
          </a:p>
          <a:p>
            <a:pPr marL="89535">
              <a:lnSpc>
                <a:spcPts val="2290"/>
              </a:lnSpc>
            </a:pPr>
            <a:r>
              <a:rPr dirty="0" sz="2000" b="1">
                <a:latin typeface="Arial"/>
                <a:cs typeface="Arial"/>
              </a:rPr>
              <a:t>return</a:t>
            </a:r>
            <a:r>
              <a:rPr dirty="0" sz="2000" spc="-150" b="1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Answer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Formal</a:t>
            </a:r>
            <a:r>
              <a:rPr dirty="0" spc="-140"/>
              <a:t> </a:t>
            </a:r>
            <a:r>
              <a:rPr dirty="0" spc="55"/>
              <a:t>semantics</a:t>
            </a:r>
            <a:r>
              <a:rPr dirty="0" spc="-150"/>
              <a:t> </a:t>
            </a:r>
            <a:r>
              <a:rPr dirty="0" spc="-90"/>
              <a:t>of</a:t>
            </a:r>
            <a:r>
              <a:rPr dirty="0" spc="-160"/>
              <a:t> </a:t>
            </a:r>
            <a:r>
              <a:rPr dirty="0" spc="-35"/>
              <a:t>an</a:t>
            </a:r>
            <a:r>
              <a:rPr dirty="0" spc="-175"/>
              <a:t> </a:t>
            </a:r>
            <a:r>
              <a:rPr dirty="0" spc="245"/>
              <a:t>SQL</a:t>
            </a:r>
            <a:r>
              <a:rPr dirty="0" spc="-165"/>
              <a:t> </a:t>
            </a:r>
            <a:r>
              <a:rPr dirty="0" spc="-10"/>
              <a:t>query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7575" y="1842198"/>
            <a:ext cx="276542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0">
                <a:solidFill>
                  <a:srgbClr val="155F82"/>
                </a:solidFill>
                <a:latin typeface="Consolas"/>
                <a:cs typeface="Consolas"/>
              </a:rPr>
              <a:t>SELECT</a:t>
            </a:r>
            <a:r>
              <a:rPr dirty="0" sz="2000" spc="-490">
                <a:solidFill>
                  <a:srgbClr val="155F82"/>
                </a:solidFill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a1,</a:t>
            </a:r>
            <a:r>
              <a:rPr dirty="0" sz="2000" spc="40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a2,</a:t>
            </a:r>
            <a:r>
              <a:rPr dirty="0" sz="2000" spc="-35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…,</a:t>
            </a:r>
            <a:r>
              <a:rPr dirty="0" sz="2000" spc="-15">
                <a:latin typeface="Consolas"/>
                <a:cs typeface="Consolas"/>
              </a:rPr>
              <a:t> </a:t>
            </a:r>
            <a:r>
              <a:rPr dirty="0" sz="2000" spc="-25">
                <a:latin typeface="Consolas"/>
                <a:cs typeface="Consolas"/>
              </a:rPr>
              <a:t>ak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17575" y="2151062"/>
            <a:ext cx="729615" cy="788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200"/>
              </a:lnSpc>
              <a:spcBef>
                <a:spcPts val="95"/>
              </a:spcBef>
            </a:pPr>
            <a:r>
              <a:rPr dirty="0" sz="2000" spc="-20">
                <a:solidFill>
                  <a:srgbClr val="155F82"/>
                </a:solidFill>
                <a:latin typeface="Consolas"/>
                <a:cs typeface="Consolas"/>
              </a:rPr>
              <a:t>FROM </a:t>
            </a:r>
            <a:r>
              <a:rPr dirty="0" sz="2000" spc="-10">
                <a:solidFill>
                  <a:srgbClr val="155F82"/>
                </a:solidFill>
                <a:latin typeface="Consolas"/>
                <a:cs typeface="Consolas"/>
              </a:rPr>
              <a:t>WHERE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32610" y="2151062"/>
            <a:ext cx="4366895" cy="78867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000">
                <a:latin typeface="Consolas"/>
                <a:cs typeface="Consolas"/>
              </a:rPr>
              <a:t>R1</a:t>
            </a:r>
            <a:r>
              <a:rPr dirty="0" sz="2000" spc="-40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AS</a:t>
            </a:r>
            <a:r>
              <a:rPr dirty="0" sz="2000" spc="-35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x1,</a:t>
            </a:r>
            <a:r>
              <a:rPr dirty="0" sz="2000" spc="40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R2</a:t>
            </a:r>
            <a:r>
              <a:rPr dirty="0" sz="2000" spc="35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AS</a:t>
            </a:r>
            <a:r>
              <a:rPr dirty="0" sz="2000" spc="40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x2,</a:t>
            </a:r>
            <a:r>
              <a:rPr dirty="0" sz="2000" spc="-35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…,</a:t>
            </a:r>
            <a:r>
              <a:rPr dirty="0" sz="2000" spc="-40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Rn</a:t>
            </a:r>
            <a:r>
              <a:rPr dirty="0" sz="2000" spc="-35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AS</a:t>
            </a:r>
            <a:r>
              <a:rPr dirty="0" sz="2000" spc="-10">
                <a:latin typeface="Consolas"/>
                <a:cs typeface="Consolas"/>
              </a:rPr>
              <a:t> </a:t>
            </a:r>
            <a:r>
              <a:rPr dirty="0" sz="2000" spc="-25">
                <a:latin typeface="Consolas"/>
                <a:cs typeface="Consolas"/>
              </a:rPr>
              <a:t>xn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2000" spc="-10">
                <a:latin typeface="Consolas"/>
                <a:cs typeface="Consolas"/>
              </a:rPr>
              <a:t>Conditions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17575" y="3368357"/>
            <a:ext cx="337820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Calibri"/>
                <a:cs typeface="Calibri"/>
              </a:rPr>
              <a:t>Option</a:t>
            </a:r>
            <a:r>
              <a:rPr dirty="0" sz="2000" spc="140">
                <a:latin typeface="Calibri"/>
                <a:cs typeface="Calibri"/>
              </a:rPr>
              <a:t> </a:t>
            </a:r>
            <a:r>
              <a:rPr dirty="0" sz="2000" spc="55">
                <a:latin typeface="Calibri"/>
                <a:cs typeface="Calibri"/>
              </a:rPr>
              <a:t>#2:</a:t>
            </a:r>
            <a:r>
              <a:rPr dirty="0" sz="2000" spc="165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A3171E"/>
                </a:solidFill>
                <a:latin typeface="Calibri"/>
                <a:cs typeface="Calibri"/>
              </a:rPr>
              <a:t>Parallel</a:t>
            </a:r>
            <a:r>
              <a:rPr dirty="0" sz="2000" spc="130">
                <a:solidFill>
                  <a:srgbClr val="A3171E"/>
                </a:solidFill>
                <a:latin typeface="Calibri"/>
                <a:cs typeface="Calibri"/>
              </a:rPr>
              <a:t> </a:t>
            </a:r>
            <a:r>
              <a:rPr dirty="0" sz="2000" spc="60">
                <a:solidFill>
                  <a:srgbClr val="A3171E"/>
                </a:solidFill>
                <a:latin typeface="Calibri"/>
                <a:cs typeface="Calibri"/>
              </a:rPr>
              <a:t>assignment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581275" y="4010152"/>
            <a:ext cx="6996430" cy="1490980"/>
            <a:chOff x="2581275" y="4010152"/>
            <a:chExt cx="6996430" cy="1490980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7462" y="4095775"/>
              <a:ext cx="6920008" cy="129077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1275" y="4010152"/>
              <a:ext cx="6643751" cy="1490599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2686050" y="4114800"/>
            <a:ext cx="6819900" cy="12001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89535">
              <a:lnSpc>
                <a:spcPts val="2290"/>
              </a:lnSpc>
              <a:spcBef>
                <a:spcPts val="50"/>
              </a:spcBef>
            </a:pPr>
            <a:r>
              <a:rPr dirty="0" sz="2000">
                <a:latin typeface="Arial"/>
                <a:cs typeface="Arial"/>
              </a:rPr>
              <a:t>Answer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25">
                <a:latin typeface="Arial"/>
                <a:cs typeface="Arial"/>
              </a:rPr>
              <a:t> {}</a:t>
            </a:r>
            <a:endParaRPr sz="2000">
              <a:latin typeface="Arial"/>
              <a:cs typeface="Arial"/>
            </a:endParaRPr>
          </a:p>
          <a:p>
            <a:pPr marL="89535">
              <a:lnSpc>
                <a:spcPts val="2140"/>
              </a:lnSpc>
            </a:pPr>
            <a:r>
              <a:rPr dirty="0" sz="2000" b="1">
                <a:latin typeface="Arial"/>
                <a:cs typeface="Arial"/>
              </a:rPr>
              <a:t>for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all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assignments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x1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in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R1,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…,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xn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in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do</a:t>
            </a:r>
            <a:endParaRPr sz="2000">
              <a:latin typeface="Arial"/>
              <a:cs typeface="Arial"/>
            </a:endParaRPr>
          </a:p>
          <a:p>
            <a:pPr marL="648970">
              <a:lnSpc>
                <a:spcPts val="2180"/>
              </a:lnSpc>
            </a:pPr>
            <a:r>
              <a:rPr dirty="0" sz="2000" b="1">
                <a:latin typeface="Arial"/>
                <a:cs typeface="Arial"/>
              </a:rPr>
              <a:t>if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Conditions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then</a:t>
            </a:r>
            <a:r>
              <a:rPr dirty="0" sz="2000" spc="-135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Answer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Answer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Cambria Math"/>
                <a:cs typeface="Cambria Math"/>
              </a:rPr>
              <a:t>∪</a:t>
            </a:r>
            <a:r>
              <a:rPr dirty="0" sz="2000" spc="80">
                <a:latin typeface="Cambria Math"/>
                <a:cs typeface="Cambria Math"/>
              </a:rPr>
              <a:t> </a:t>
            </a:r>
            <a:r>
              <a:rPr dirty="0" sz="2000" spc="-10">
                <a:latin typeface="Arial"/>
                <a:cs typeface="Arial"/>
              </a:rPr>
              <a:t>{(a1,…,ak)}</a:t>
            </a:r>
            <a:endParaRPr sz="2000">
              <a:latin typeface="Arial"/>
              <a:cs typeface="Arial"/>
            </a:endParaRPr>
          </a:p>
          <a:p>
            <a:pPr marL="89535">
              <a:lnSpc>
                <a:spcPts val="2325"/>
              </a:lnSpc>
            </a:pPr>
            <a:r>
              <a:rPr dirty="0" sz="2000" b="1">
                <a:latin typeface="Arial"/>
                <a:cs typeface="Arial"/>
              </a:rPr>
              <a:t>return</a:t>
            </a:r>
            <a:r>
              <a:rPr dirty="0" sz="2000" spc="-150" b="1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Answer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7377"/>
            <a:ext cx="591375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First</a:t>
            </a:r>
            <a:r>
              <a:rPr dirty="0" spc="-145"/>
              <a:t> </a:t>
            </a:r>
            <a:r>
              <a:rPr dirty="0" spc="-114"/>
              <a:t>unintuitive</a:t>
            </a:r>
            <a:r>
              <a:rPr dirty="0" spc="-145"/>
              <a:t> </a:t>
            </a:r>
            <a:r>
              <a:rPr dirty="0" spc="245"/>
              <a:t>SQL</a:t>
            </a:r>
            <a:r>
              <a:rPr dirty="0" spc="-110"/>
              <a:t> </a:t>
            </a:r>
            <a:r>
              <a:rPr dirty="0" spc="-10"/>
              <a:t>query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7575" y="1692691"/>
            <a:ext cx="1031875" cy="1571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40800"/>
              </a:lnSpc>
              <a:spcBef>
                <a:spcPts val="105"/>
              </a:spcBef>
            </a:pPr>
            <a:r>
              <a:rPr dirty="0" sz="2400" spc="-20">
                <a:solidFill>
                  <a:srgbClr val="A3171E"/>
                </a:solidFill>
                <a:latin typeface="Consolas"/>
                <a:cs typeface="Consolas"/>
              </a:rPr>
              <a:t>SELECT FROM </a:t>
            </a:r>
            <a:r>
              <a:rPr dirty="0" sz="2400" spc="-10">
                <a:solidFill>
                  <a:srgbClr val="A3171E"/>
                </a:solidFill>
                <a:latin typeface="Consolas"/>
                <a:cs typeface="Consolas"/>
              </a:rPr>
              <a:t>WHERE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748026" y="1692691"/>
            <a:ext cx="3048635" cy="1571625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2400" spc="-25">
                <a:latin typeface="Consolas"/>
                <a:cs typeface="Consolas"/>
              </a:rPr>
              <a:t>R.A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2400">
                <a:latin typeface="Consolas"/>
                <a:cs typeface="Consolas"/>
              </a:rPr>
              <a:t>R,</a:t>
            </a:r>
            <a:r>
              <a:rPr dirty="0" sz="2400" spc="-25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S,</a:t>
            </a:r>
            <a:r>
              <a:rPr dirty="0" sz="2400" spc="-20">
                <a:latin typeface="Consolas"/>
                <a:cs typeface="Consolas"/>
              </a:rPr>
              <a:t> </a:t>
            </a:r>
            <a:r>
              <a:rPr dirty="0" sz="2400" spc="-50">
                <a:latin typeface="Consolas"/>
                <a:cs typeface="Consolas"/>
              </a:rPr>
              <a:t>T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2400">
                <a:latin typeface="Consolas"/>
                <a:cs typeface="Consolas"/>
              </a:rPr>
              <a:t>R.A=S.A</a:t>
            </a:r>
            <a:r>
              <a:rPr dirty="0" sz="2400" spc="-70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OR</a:t>
            </a:r>
            <a:r>
              <a:rPr dirty="0" sz="2400" spc="-65">
                <a:latin typeface="Consolas"/>
                <a:cs typeface="Consolas"/>
              </a:rPr>
              <a:t> </a:t>
            </a:r>
            <a:r>
              <a:rPr dirty="0" sz="2400" spc="-10">
                <a:latin typeface="Consolas"/>
                <a:cs typeface="Consolas"/>
              </a:rPr>
              <a:t>R.A=T.A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17575" y="3845242"/>
            <a:ext cx="3651885" cy="1240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194310" algn="l"/>
              </a:tabLst>
            </a:pPr>
            <a:r>
              <a:rPr dirty="0" sz="2000" spc="55">
                <a:latin typeface="Calibri"/>
                <a:cs typeface="Calibri"/>
              </a:rPr>
              <a:t>Looking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385">
                <a:latin typeface="Calibri"/>
                <a:cs typeface="Calibri"/>
              </a:rPr>
              <a:t> </a:t>
            </a:r>
            <a:r>
              <a:rPr dirty="0" sz="2000" spc="130">
                <a:latin typeface="Calibri"/>
                <a:cs typeface="Calibri"/>
              </a:rPr>
              <a:t>R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Arial"/>
                <a:cs typeface="Arial"/>
              </a:rPr>
              <a:t>∩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95">
                <a:latin typeface="Calibri"/>
                <a:cs typeface="Calibri"/>
              </a:rPr>
              <a:t>(S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Arial"/>
                <a:cs typeface="Arial"/>
              </a:rPr>
              <a:t>U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25">
                <a:latin typeface="Calibri"/>
                <a:cs typeface="Calibri"/>
              </a:rPr>
              <a:t>T)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95"/>
              </a:spcBef>
              <a:buFont typeface="Arial"/>
              <a:buChar char="•"/>
            </a:pPr>
            <a:endParaRPr sz="2000">
              <a:latin typeface="Calibri"/>
              <a:cs typeface="Calibri"/>
            </a:endParaRPr>
          </a:p>
          <a:p>
            <a:pPr marL="194310" indent="-181610">
              <a:lnSpc>
                <a:spcPct val="100000"/>
              </a:lnSpc>
              <a:buFont typeface="Arial"/>
              <a:buChar char="•"/>
              <a:tabLst>
                <a:tab pos="194310" algn="l"/>
              </a:tabLst>
            </a:pPr>
            <a:r>
              <a:rPr dirty="0" sz="2000">
                <a:latin typeface="Calibri"/>
                <a:cs typeface="Calibri"/>
              </a:rPr>
              <a:t>But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what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80">
                <a:latin typeface="Calibri"/>
                <a:cs typeface="Calibri"/>
              </a:rPr>
              <a:t>happens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125">
                <a:latin typeface="Calibri"/>
                <a:cs typeface="Calibri"/>
              </a:rPr>
              <a:t>is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empty?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65"/>
              <a:t>Exercises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7575" y="1689925"/>
            <a:ext cx="5654675" cy="406971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1719580">
              <a:lnSpc>
                <a:spcPct val="147400"/>
              </a:lnSpc>
              <a:spcBef>
                <a:spcPts val="145"/>
              </a:spcBef>
            </a:pPr>
            <a:r>
              <a:rPr dirty="0" sz="1500" spc="10">
                <a:solidFill>
                  <a:srgbClr val="155F82"/>
                </a:solidFill>
                <a:latin typeface="Calibri"/>
                <a:cs typeface="Calibri"/>
              </a:rPr>
              <a:t>Product</a:t>
            </a:r>
            <a:r>
              <a:rPr dirty="0" sz="1500" spc="45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1500" spc="10">
                <a:solidFill>
                  <a:srgbClr val="155F82"/>
                </a:solidFill>
                <a:latin typeface="Calibri"/>
                <a:cs typeface="Calibri"/>
              </a:rPr>
              <a:t>(</a:t>
            </a:r>
            <a:r>
              <a:rPr dirty="0" u="sng" sz="1500" spc="10">
                <a:solidFill>
                  <a:srgbClr val="155F82"/>
                </a:solidFill>
                <a:uFill>
                  <a:solidFill>
                    <a:srgbClr val="155F82"/>
                  </a:solidFill>
                </a:uFill>
                <a:latin typeface="Calibri"/>
                <a:cs typeface="Calibri"/>
              </a:rPr>
              <a:t>pname</a:t>
            </a:r>
            <a:r>
              <a:rPr dirty="0" sz="1500" spc="10">
                <a:solidFill>
                  <a:srgbClr val="155F82"/>
                </a:solidFill>
                <a:latin typeface="Calibri"/>
                <a:cs typeface="Calibri"/>
              </a:rPr>
              <a:t>,</a:t>
            </a:r>
            <a:r>
              <a:rPr dirty="0" sz="1500" spc="110">
                <a:solidFill>
                  <a:srgbClr val="155F82"/>
                </a:solidFill>
                <a:latin typeface="Calibri"/>
                <a:cs typeface="Calibri"/>
              </a:rPr>
              <a:t>  </a:t>
            </a:r>
            <a:r>
              <a:rPr dirty="0" sz="1500" spc="10">
                <a:solidFill>
                  <a:srgbClr val="155F82"/>
                </a:solidFill>
                <a:latin typeface="Calibri"/>
                <a:cs typeface="Calibri"/>
              </a:rPr>
              <a:t>price,</a:t>
            </a:r>
            <a:r>
              <a:rPr dirty="0" sz="1500" spc="2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1500" spc="10">
                <a:solidFill>
                  <a:srgbClr val="155F82"/>
                </a:solidFill>
                <a:latin typeface="Calibri"/>
                <a:cs typeface="Calibri"/>
              </a:rPr>
              <a:t>category,</a:t>
            </a:r>
            <a:r>
              <a:rPr dirty="0" sz="1500" spc="125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155F82"/>
                </a:solidFill>
                <a:latin typeface="Calibri"/>
                <a:cs typeface="Calibri"/>
              </a:rPr>
              <a:t>manufacturer) </a:t>
            </a:r>
            <a:r>
              <a:rPr dirty="0" sz="1500" spc="50">
                <a:solidFill>
                  <a:srgbClr val="155F82"/>
                </a:solidFill>
                <a:latin typeface="Calibri"/>
                <a:cs typeface="Calibri"/>
              </a:rPr>
              <a:t>Purchase</a:t>
            </a:r>
            <a:r>
              <a:rPr dirty="0" sz="1500" spc="3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155F82"/>
                </a:solidFill>
                <a:latin typeface="Calibri"/>
                <a:cs typeface="Calibri"/>
              </a:rPr>
              <a:t>(buyer,</a:t>
            </a:r>
            <a:r>
              <a:rPr dirty="0" sz="1500" spc="35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155F82"/>
                </a:solidFill>
                <a:latin typeface="Calibri"/>
                <a:cs typeface="Calibri"/>
              </a:rPr>
              <a:t>seller,</a:t>
            </a:r>
            <a:r>
              <a:rPr dirty="0" sz="1500" spc="345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155F82"/>
                </a:solidFill>
                <a:latin typeface="Calibri"/>
                <a:cs typeface="Calibri"/>
              </a:rPr>
              <a:t>store,</a:t>
            </a:r>
            <a:r>
              <a:rPr dirty="0" sz="1500" spc="345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155F82"/>
                </a:solidFill>
                <a:latin typeface="Calibri"/>
                <a:cs typeface="Calibri"/>
              </a:rPr>
              <a:t>product) </a:t>
            </a:r>
            <a:r>
              <a:rPr dirty="0" sz="1500" spc="75">
                <a:solidFill>
                  <a:srgbClr val="155F82"/>
                </a:solidFill>
                <a:latin typeface="Calibri"/>
                <a:cs typeface="Calibri"/>
              </a:rPr>
              <a:t>Company </a:t>
            </a:r>
            <a:r>
              <a:rPr dirty="0" sz="1500">
                <a:solidFill>
                  <a:srgbClr val="155F82"/>
                </a:solidFill>
                <a:latin typeface="Calibri"/>
                <a:cs typeface="Calibri"/>
              </a:rPr>
              <a:t>(</a:t>
            </a:r>
            <a:r>
              <a:rPr dirty="0" u="sng" sz="1500">
                <a:solidFill>
                  <a:srgbClr val="155F82"/>
                </a:solidFill>
                <a:uFill>
                  <a:solidFill>
                    <a:srgbClr val="155F82"/>
                  </a:solidFill>
                </a:uFill>
                <a:latin typeface="Calibri"/>
                <a:cs typeface="Calibri"/>
              </a:rPr>
              <a:t>cname</a:t>
            </a:r>
            <a:r>
              <a:rPr dirty="0" sz="1500">
                <a:solidFill>
                  <a:srgbClr val="155F82"/>
                </a:solidFill>
                <a:latin typeface="Calibri"/>
                <a:cs typeface="Calibri"/>
              </a:rPr>
              <a:t>,</a:t>
            </a:r>
            <a:r>
              <a:rPr dirty="0" sz="1500" spc="114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1500" spc="55">
                <a:solidFill>
                  <a:srgbClr val="155F82"/>
                </a:solidFill>
                <a:latin typeface="Calibri"/>
                <a:cs typeface="Calibri"/>
              </a:rPr>
              <a:t>stock</a:t>
            </a:r>
            <a:r>
              <a:rPr dirty="0" sz="1500" spc="11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155F82"/>
                </a:solidFill>
                <a:latin typeface="Calibri"/>
                <a:cs typeface="Calibri"/>
              </a:rPr>
              <a:t>price,</a:t>
            </a:r>
            <a:r>
              <a:rPr dirty="0" sz="1500" spc="114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155F82"/>
                </a:solidFill>
                <a:latin typeface="Calibri"/>
                <a:cs typeface="Calibri"/>
              </a:rPr>
              <a:t>country) </a:t>
            </a:r>
            <a:r>
              <a:rPr dirty="0" sz="1500">
                <a:solidFill>
                  <a:srgbClr val="155F82"/>
                </a:solidFill>
                <a:latin typeface="Calibri"/>
                <a:cs typeface="Calibri"/>
              </a:rPr>
              <a:t>Person(</a:t>
            </a:r>
            <a:r>
              <a:rPr dirty="0" u="sng" sz="1500">
                <a:solidFill>
                  <a:srgbClr val="155F82"/>
                </a:solidFill>
                <a:uFill>
                  <a:solidFill>
                    <a:srgbClr val="155F82"/>
                  </a:solidFill>
                </a:uFill>
                <a:latin typeface="Calibri"/>
                <a:cs typeface="Calibri"/>
              </a:rPr>
              <a:t>per-name</a:t>
            </a:r>
            <a:r>
              <a:rPr dirty="0" sz="1500">
                <a:solidFill>
                  <a:srgbClr val="155F82"/>
                </a:solidFill>
                <a:latin typeface="Calibri"/>
                <a:cs typeface="Calibri"/>
              </a:rPr>
              <a:t>,</a:t>
            </a:r>
            <a:r>
              <a:rPr dirty="0" sz="1500" spc="24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155F82"/>
                </a:solidFill>
                <a:latin typeface="Calibri"/>
                <a:cs typeface="Calibri"/>
              </a:rPr>
              <a:t>phone</a:t>
            </a:r>
            <a:r>
              <a:rPr dirty="0" sz="1500" spc="125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155F82"/>
                </a:solidFill>
                <a:latin typeface="Calibri"/>
                <a:cs typeface="Calibri"/>
              </a:rPr>
              <a:t>number,</a:t>
            </a:r>
            <a:r>
              <a:rPr dirty="0" sz="1500" spc="24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1500" spc="-20">
                <a:solidFill>
                  <a:srgbClr val="155F82"/>
                </a:solidFill>
                <a:latin typeface="Calibri"/>
                <a:cs typeface="Calibri"/>
              </a:rPr>
              <a:t>city)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30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solidFill>
                  <a:srgbClr val="155F82"/>
                </a:solidFill>
                <a:latin typeface="Calibri"/>
                <a:cs typeface="Calibri"/>
              </a:rPr>
              <a:t>Ex</a:t>
            </a:r>
            <a:r>
              <a:rPr dirty="0" sz="1500" spc="95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155F82"/>
                </a:solidFill>
                <a:latin typeface="Calibri"/>
                <a:cs typeface="Calibri"/>
              </a:rPr>
              <a:t>#1:</a:t>
            </a:r>
            <a:r>
              <a:rPr dirty="0" sz="1500" spc="125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Find</a:t>
            </a:r>
            <a:r>
              <a:rPr dirty="0" sz="1500" spc="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people</a:t>
            </a:r>
            <a:r>
              <a:rPr dirty="0" sz="1500" spc="1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who</a:t>
            </a:r>
            <a:r>
              <a:rPr dirty="0" sz="1500" spc="7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bought</a:t>
            </a:r>
            <a:r>
              <a:rPr dirty="0" sz="1500" spc="1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telephony</a:t>
            </a:r>
            <a:r>
              <a:rPr dirty="0" sz="1500" spc="7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products.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1500" spc="10">
                <a:solidFill>
                  <a:srgbClr val="155F82"/>
                </a:solidFill>
                <a:latin typeface="Calibri"/>
                <a:cs typeface="Calibri"/>
              </a:rPr>
              <a:t>Ex</a:t>
            </a:r>
            <a:r>
              <a:rPr dirty="0" sz="1500" spc="6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1500" spc="10">
                <a:solidFill>
                  <a:srgbClr val="155F82"/>
                </a:solidFill>
                <a:latin typeface="Calibri"/>
                <a:cs typeface="Calibri"/>
              </a:rPr>
              <a:t>#2:</a:t>
            </a:r>
            <a:r>
              <a:rPr dirty="0" sz="1500" spc="7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1500" spc="10">
                <a:latin typeface="Calibri"/>
                <a:cs typeface="Calibri"/>
              </a:rPr>
              <a:t>Find</a:t>
            </a:r>
            <a:r>
              <a:rPr dirty="0" sz="1500" spc="30">
                <a:latin typeface="Calibri"/>
                <a:cs typeface="Calibri"/>
              </a:rPr>
              <a:t> </a:t>
            </a:r>
            <a:r>
              <a:rPr dirty="0" sz="1500" spc="65">
                <a:latin typeface="Calibri"/>
                <a:cs typeface="Calibri"/>
              </a:rPr>
              <a:t>names</a:t>
            </a:r>
            <a:r>
              <a:rPr dirty="0" sz="1500" spc="75">
                <a:latin typeface="Calibri"/>
                <a:cs typeface="Calibri"/>
              </a:rPr>
              <a:t> </a:t>
            </a:r>
            <a:r>
              <a:rPr dirty="0" sz="1500" spc="10">
                <a:latin typeface="Calibri"/>
                <a:cs typeface="Calibri"/>
              </a:rPr>
              <a:t>of</a:t>
            </a:r>
            <a:r>
              <a:rPr dirty="0" sz="1500" spc="40">
                <a:latin typeface="Calibri"/>
                <a:cs typeface="Calibri"/>
              </a:rPr>
              <a:t> </a:t>
            </a:r>
            <a:r>
              <a:rPr dirty="0" sz="1500" spc="10">
                <a:latin typeface="Calibri"/>
                <a:cs typeface="Calibri"/>
              </a:rPr>
              <a:t>people</a:t>
            </a:r>
            <a:r>
              <a:rPr dirty="0" sz="1500" spc="90">
                <a:latin typeface="Calibri"/>
                <a:cs typeface="Calibri"/>
              </a:rPr>
              <a:t> </a:t>
            </a:r>
            <a:r>
              <a:rPr dirty="0" sz="1500" spc="10">
                <a:latin typeface="Calibri"/>
                <a:cs typeface="Calibri"/>
              </a:rPr>
              <a:t>who</a:t>
            </a:r>
            <a:r>
              <a:rPr dirty="0" sz="1500" spc="35">
                <a:latin typeface="Calibri"/>
                <a:cs typeface="Calibri"/>
              </a:rPr>
              <a:t> </a:t>
            </a:r>
            <a:r>
              <a:rPr dirty="0" sz="1500" spc="10">
                <a:latin typeface="Calibri"/>
                <a:cs typeface="Calibri"/>
              </a:rPr>
              <a:t>bought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10">
                <a:latin typeface="Calibri"/>
                <a:cs typeface="Calibri"/>
              </a:rPr>
              <a:t>American</a:t>
            </a:r>
            <a:r>
              <a:rPr dirty="0" sz="1500" spc="40">
                <a:latin typeface="Calibri"/>
                <a:cs typeface="Calibri"/>
              </a:rPr>
              <a:t> </a:t>
            </a:r>
            <a:r>
              <a:rPr dirty="0" sz="1500" spc="35">
                <a:latin typeface="Calibri"/>
                <a:cs typeface="Calibri"/>
              </a:rPr>
              <a:t>products</a:t>
            </a:r>
            <a:endParaRPr sz="1500">
              <a:latin typeface="Calibri"/>
              <a:cs typeface="Calibri"/>
            </a:endParaRPr>
          </a:p>
          <a:p>
            <a:pPr marL="469900" marR="5080" indent="-457834">
              <a:lnSpc>
                <a:spcPct val="146000"/>
              </a:lnSpc>
            </a:pPr>
            <a:r>
              <a:rPr dirty="0" sz="1500" spc="10">
                <a:solidFill>
                  <a:srgbClr val="155F82"/>
                </a:solidFill>
                <a:latin typeface="Calibri"/>
                <a:cs typeface="Calibri"/>
              </a:rPr>
              <a:t>Ex</a:t>
            </a:r>
            <a:r>
              <a:rPr dirty="0" sz="1500" spc="5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1500" spc="10">
                <a:solidFill>
                  <a:srgbClr val="155F82"/>
                </a:solidFill>
                <a:latin typeface="Calibri"/>
                <a:cs typeface="Calibri"/>
              </a:rPr>
              <a:t>#3:</a:t>
            </a:r>
            <a:r>
              <a:rPr dirty="0" sz="1500" spc="7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1500" spc="10">
                <a:latin typeface="Calibri"/>
                <a:cs typeface="Calibri"/>
              </a:rPr>
              <a:t>Find</a:t>
            </a:r>
            <a:r>
              <a:rPr dirty="0" sz="1500" spc="20">
                <a:latin typeface="Calibri"/>
                <a:cs typeface="Calibri"/>
              </a:rPr>
              <a:t> </a:t>
            </a:r>
            <a:r>
              <a:rPr dirty="0" sz="1500" spc="65">
                <a:latin typeface="Calibri"/>
                <a:cs typeface="Calibri"/>
              </a:rPr>
              <a:t>names </a:t>
            </a:r>
            <a:r>
              <a:rPr dirty="0" sz="1500" spc="10">
                <a:latin typeface="Calibri"/>
                <a:cs typeface="Calibri"/>
              </a:rPr>
              <a:t>of</a:t>
            </a:r>
            <a:r>
              <a:rPr dirty="0" sz="1500" spc="35">
                <a:latin typeface="Calibri"/>
                <a:cs typeface="Calibri"/>
              </a:rPr>
              <a:t> </a:t>
            </a:r>
            <a:r>
              <a:rPr dirty="0" sz="1500" spc="10">
                <a:latin typeface="Calibri"/>
                <a:cs typeface="Calibri"/>
              </a:rPr>
              <a:t>people</a:t>
            </a:r>
            <a:r>
              <a:rPr dirty="0" sz="1500" spc="85">
                <a:latin typeface="Calibri"/>
                <a:cs typeface="Calibri"/>
              </a:rPr>
              <a:t> </a:t>
            </a:r>
            <a:r>
              <a:rPr dirty="0" sz="1500" spc="10">
                <a:latin typeface="Calibri"/>
                <a:cs typeface="Calibri"/>
              </a:rPr>
              <a:t>who</a:t>
            </a:r>
            <a:r>
              <a:rPr dirty="0" sz="1500" spc="30">
                <a:latin typeface="Calibri"/>
                <a:cs typeface="Calibri"/>
              </a:rPr>
              <a:t> </a:t>
            </a:r>
            <a:r>
              <a:rPr dirty="0" sz="1500" spc="10">
                <a:latin typeface="Calibri"/>
                <a:cs typeface="Calibri"/>
              </a:rPr>
              <a:t>bought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 spc="10">
                <a:latin typeface="Calibri"/>
                <a:cs typeface="Calibri"/>
              </a:rPr>
              <a:t>American</a:t>
            </a:r>
            <a:r>
              <a:rPr dirty="0" sz="1500" spc="40">
                <a:latin typeface="Calibri"/>
                <a:cs typeface="Calibri"/>
              </a:rPr>
              <a:t> </a:t>
            </a:r>
            <a:r>
              <a:rPr dirty="0" sz="1500" spc="45">
                <a:latin typeface="Calibri"/>
                <a:cs typeface="Calibri"/>
              </a:rPr>
              <a:t>products</a:t>
            </a:r>
            <a:r>
              <a:rPr dirty="0" sz="1500" spc="65">
                <a:latin typeface="Calibri"/>
                <a:cs typeface="Calibri"/>
              </a:rPr>
              <a:t> </a:t>
            </a:r>
            <a:r>
              <a:rPr dirty="0" sz="1500" spc="10">
                <a:latin typeface="Calibri"/>
                <a:cs typeface="Calibri"/>
              </a:rPr>
              <a:t>and</a:t>
            </a:r>
            <a:r>
              <a:rPr dirty="0" sz="1500" spc="110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they </a:t>
            </a:r>
            <a:r>
              <a:rPr dirty="0" sz="1500">
                <a:latin typeface="Calibri"/>
                <a:cs typeface="Calibri"/>
              </a:rPr>
              <a:t>live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Seattle.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500">
                <a:solidFill>
                  <a:srgbClr val="155F82"/>
                </a:solidFill>
                <a:latin typeface="Calibri"/>
                <a:cs typeface="Calibri"/>
              </a:rPr>
              <a:t>Ex</a:t>
            </a:r>
            <a:r>
              <a:rPr dirty="0" sz="1500" spc="7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155F82"/>
                </a:solidFill>
                <a:latin typeface="Calibri"/>
                <a:cs typeface="Calibri"/>
              </a:rPr>
              <a:t>#4:</a:t>
            </a:r>
            <a:r>
              <a:rPr dirty="0" sz="1500" spc="9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Find</a:t>
            </a:r>
            <a:r>
              <a:rPr dirty="0" sz="1500" spc="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people</a:t>
            </a:r>
            <a:r>
              <a:rPr dirty="0" sz="1500" spc="10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who</a:t>
            </a:r>
            <a:r>
              <a:rPr dirty="0" sz="1500" spc="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have</a:t>
            </a:r>
            <a:r>
              <a:rPr dirty="0" sz="1500" spc="10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both</a:t>
            </a:r>
            <a:r>
              <a:rPr dirty="0" sz="1500" spc="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bought</a:t>
            </a:r>
            <a:r>
              <a:rPr dirty="0" sz="1500" spc="10">
                <a:latin typeface="Calibri"/>
                <a:cs typeface="Calibri"/>
              </a:rPr>
              <a:t> </a:t>
            </a:r>
            <a:r>
              <a:rPr dirty="0" sz="1500" spc="65">
                <a:latin typeface="Calibri"/>
                <a:cs typeface="Calibri"/>
              </a:rPr>
              <a:t>and</a:t>
            </a:r>
            <a:r>
              <a:rPr dirty="0" sz="1500" spc="35">
                <a:latin typeface="Calibri"/>
                <a:cs typeface="Calibri"/>
              </a:rPr>
              <a:t> </a:t>
            </a:r>
            <a:r>
              <a:rPr dirty="0" sz="1500" spc="60">
                <a:latin typeface="Calibri"/>
                <a:cs typeface="Calibri"/>
              </a:rPr>
              <a:t>sold</a:t>
            </a:r>
            <a:r>
              <a:rPr dirty="0" sz="1500" spc="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something.</a:t>
            </a:r>
            <a:endParaRPr sz="1500">
              <a:latin typeface="Calibri"/>
              <a:cs typeface="Calibri"/>
            </a:endParaRPr>
          </a:p>
          <a:p>
            <a:pPr marL="469900" marR="379095" indent="-457834">
              <a:lnSpc>
                <a:spcPts val="2710"/>
              </a:lnSpc>
              <a:spcBef>
                <a:spcPts val="10"/>
              </a:spcBef>
            </a:pPr>
            <a:r>
              <a:rPr dirty="0" sz="1500">
                <a:solidFill>
                  <a:srgbClr val="155F82"/>
                </a:solidFill>
                <a:latin typeface="Calibri"/>
                <a:cs typeface="Calibri"/>
              </a:rPr>
              <a:t>Ex</a:t>
            </a:r>
            <a:r>
              <a:rPr dirty="0" sz="1500" spc="65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155F82"/>
                </a:solidFill>
                <a:latin typeface="Calibri"/>
                <a:cs typeface="Calibri"/>
              </a:rPr>
              <a:t>#5:</a:t>
            </a:r>
            <a:r>
              <a:rPr dirty="0" sz="1500" spc="48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Find</a:t>
            </a:r>
            <a:r>
              <a:rPr dirty="0" sz="1500" spc="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people</a:t>
            </a:r>
            <a:r>
              <a:rPr dirty="0" sz="1500" spc="10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who</a:t>
            </a:r>
            <a:r>
              <a:rPr dirty="0" sz="1500" spc="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bought</a:t>
            </a:r>
            <a:r>
              <a:rPr dirty="0" sz="1500" spc="10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stuff</a:t>
            </a:r>
            <a:r>
              <a:rPr dirty="0" sz="1500" spc="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from</a:t>
            </a:r>
            <a:r>
              <a:rPr dirty="0" sz="1500" spc="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Joe or</a:t>
            </a:r>
            <a:r>
              <a:rPr dirty="0" sz="1500" spc="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bought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35">
                <a:latin typeface="Calibri"/>
                <a:cs typeface="Calibri"/>
              </a:rPr>
              <a:t>products </a:t>
            </a:r>
            <a:r>
              <a:rPr dirty="0" sz="1500">
                <a:latin typeface="Calibri"/>
                <a:cs typeface="Calibri"/>
              </a:rPr>
              <a:t>from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85">
                <a:latin typeface="Calibri"/>
                <a:cs typeface="Calibri"/>
              </a:rPr>
              <a:t>a</a:t>
            </a:r>
            <a:r>
              <a:rPr dirty="0" sz="1500" spc="45">
                <a:latin typeface="Calibri"/>
                <a:cs typeface="Calibri"/>
              </a:rPr>
              <a:t> </a:t>
            </a:r>
            <a:r>
              <a:rPr dirty="0" sz="1500" spc="55">
                <a:latin typeface="Calibri"/>
                <a:cs typeface="Calibri"/>
              </a:rPr>
              <a:t>company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whose</a:t>
            </a:r>
            <a:r>
              <a:rPr dirty="0" sz="1500" spc="55">
                <a:latin typeface="Calibri"/>
                <a:cs typeface="Calibri"/>
              </a:rPr>
              <a:t> stock</a:t>
            </a:r>
            <a:r>
              <a:rPr dirty="0" sz="1500" spc="40">
                <a:latin typeface="Calibri"/>
                <a:cs typeface="Calibri"/>
              </a:rPr>
              <a:t> </a:t>
            </a:r>
            <a:r>
              <a:rPr dirty="0" sz="1500" spc="60">
                <a:latin typeface="Calibri"/>
                <a:cs typeface="Calibri"/>
              </a:rPr>
              <a:t>prices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 spc="80">
                <a:latin typeface="Calibri"/>
                <a:cs typeface="Calibri"/>
              </a:rPr>
              <a:t>is</a:t>
            </a:r>
            <a:r>
              <a:rPr dirty="0" sz="1500" spc="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more</a:t>
            </a:r>
            <a:r>
              <a:rPr dirty="0" sz="1500" spc="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than</a:t>
            </a:r>
            <a:r>
              <a:rPr dirty="0" sz="1500" spc="10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$50.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7377"/>
            <a:ext cx="210185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45"/>
              <a:t>SQL</a:t>
            </a:r>
            <a:r>
              <a:rPr dirty="0" spc="-140"/>
              <a:t> </a:t>
            </a:r>
            <a:r>
              <a:rPr dirty="0" spc="-20"/>
              <a:t>data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7575" y="1712594"/>
            <a:ext cx="7183120" cy="941069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0029" algn="l"/>
              </a:tabLst>
            </a:pPr>
            <a:r>
              <a:rPr dirty="0" sz="2400" spc="70">
                <a:latin typeface="Calibri"/>
                <a:cs typeface="Calibri"/>
              </a:rPr>
              <a:t>Atomic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65">
                <a:latin typeface="Calibri"/>
                <a:cs typeface="Calibri"/>
              </a:rPr>
              <a:t>types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(int,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55">
                <a:latin typeface="Calibri"/>
                <a:cs typeface="Calibri"/>
              </a:rPr>
              <a:t>char,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date</a:t>
            </a:r>
            <a:r>
              <a:rPr dirty="0" sz="2400" spc="75">
                <a:latin typeface="Calibri"/>
                <a:cs typeface="Calibri"/>
              </a:rPr>
              <a:t> </a:t>
            </a:r>
            <a:r>
              <a:rPr dirty="0" sz="2400" spc="-105">
                <a:latin typeface="Calibri"/>
                <a:cs typeface="Calibri"/>
              </a:rPr>
              <a:t>–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85">
                <a:latin typeface="Calibri"/>
                <a:cs typeface="Calibri"/>
              </a:rPr>
              <a:t>usually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100">
                <a:latin typeface="Calibri"/>
                <a:cs typeface="Calibri"/>
              </a:rPr>
              <a:t>DBMS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80">
                <a:latin typeface="Calibri"/>
                <a:cs typeface="Calibri"/>
              </a:rPr>
              <a:t>specific)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0029" algn="l"/>
              </a:tabLst>
            </a:pPr>
            <a:r>
              <a:rPr dirty="0" sz="2400" spc="45">
                <a:latin typeface="Calibri"/>
                <a:cs typeface="Calibri"/>
              </a:rPr>
              <a:t>Tables,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105">
                <a:latin typeface="Calibri"/>
                <a:cs typeface="Calibri"/>
              </a:rPr>
              <a:t>each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105">
                <a:latin typeface="Calibri"/>
                <a:cs typeface="Calibri"/>
              </a:rPr>
              <a:t>cell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 spc="90">
                <a:latin typeface="Calibri"/>
                <a:cs typeface="Calibri"/>
              </a:rPr>
              <a:t>contains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70">
                <a:latin typeface="Calibri"/>
                <a:cs typeface="Calibri"/>
              </a:rPr>
              <a:t>one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75">
                <a:latin typeface="Calibri"/>
                <a:cs typeface="Calibri"/>
              </a:rPr>
              <a:t>atomic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40"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17575" y="4042966"/>
            <a:ext cx="5310505" cy="105283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40029" algn="l"/>
              </a:tabLst>
            </a:pPr>
            <a:r>
              <a:rPr dirty="0" sz="2400" spc="105">
                <a:latin typeface="Calibri"/>
                <a:cs typeface="Calibri"/>
              </a:rPr>
              <a:t>No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nesting!</a:t>
            </a:r>
            <a:endParaRPr sz="2400">
              <a:latin typeface="Calibri"/>
              <a:cs typeface="Calibri"/>
            </a:endParaRPr>
          </a:p>
          <a:p>
            <a:pPr lvl="1" marL="699135" marR="5080" indent="-229235">
              <a:lnSpc>
                <a:spcPts val="2180"/>
              </a:lnSpc>
              <a:spcBef>
                <a:spcPts val="555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000" spc="110">
                <a:latin typeface="Calibri"/>
                <a:cs typeface="Calibri"/>
              </a:rPr>
              <a:t>Some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non-relational</a:t>
            </a:r>
            <a:r>
              <a:rPr dirty="0" sz="2000" spc="204">
                <a:latin typeface="Calibri"/>
                <a:cs typeface="Calibri"/>
              </a:rPr>
              <a:t> </a:t>
            </a:r>
            <a:r>
              <a:rPr dirty="0" sz="2000" spc="75">
                <a:latin typeface="Calibri"/>
                <a:cs typeface="Calibri"/>
              </a:rPr>
              <a:t>databases</a:t>
            </a:r>
            <a:r>
              <a:rPr dirty="0" sz="2000" spc="1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allow</a:t>
            </a:r>
            <a:r>
              <a:rPr dirty="0" sz="2000" spc="1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this, </a:t>
            </a:r>
            <a:r>
              <a:rPr dirty="0" sz="2000">
                <a:latin typeface="Calibri"/>
                <a:cs typeface="Calibri"/>
              </a:rPr>
              <a:t>e.g.,</a:t>
            </a:r>
            <a:r>
              <a:rPr dirty="0" sz="2000" spc="18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XML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5791327" y="2813050"/>
          <a:ext cx="4205605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2235"/>
                <a:gridCol w="1372235"/>
                <a:gridCol w="1372234"/>
              </a:tblGrid>
              <a:tr h="3048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85" b="1"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75" b="1">
                          <a:latin typeface="Calibri"/>
                          <a:cs typeface="Calibri"/>
                        </a:rPr>
                        <a:t>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50" b="1">
                          <a:latin typeface="Calibri"/>
                          <a:cs typeface="Calibri"/>
                        </a:rPr>
                        <a:t>Degree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123456789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Alice</a:t>
                      </a:r>
                      <a:r>
                        <a:rPr dirty="0" sz="1400" spc="2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30">
                          <a:latin typeface="Calibri"/>
                          <a:cs typeface="Calibri"/>
                        </a:rPr>
                        <a:t>Jones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Undergraduate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987654321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65">
                          <a:latin typeface="Calibri"/>
                          <a:cs typeface="Calibri"/>
                        </a:rPr>
                        <a:t>Bob</a:t>
                      </a:r>
                      <a:r>
                        <a:rPr dirty="0" sz="14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Smith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Undergraduate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30">
                          <a:latin typeface="Calibri"/>
                          <a:cs typeface="Calibri"/>
                        </a:rPr>
                        <a:t>...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 descr=""/>
          <p:cNvGrpSpPr/>
          <p:nvPr/>
        </p:nvGrpSpPr>
        <p:grpSpPr>
          <a:xfrm>
            <a:off x="6619875" y="4590986"/>
            <a:ext cx="4253230" cy="2214880"/>
            <a:chOff x="6619875" y="4590986"/>
            <a:chExt cx="4253230" cy="221488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8904" y="4629025"/>
              <a:ext cx="4233978" cy="212902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9875" y="4590986"/>
              <a:ext cx="3967226" cy="2214626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6672326" y="4652962"/>
            <a:ext cx="4124325" cy="20288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245"/>
              </a:spcBef>
            </a:pPr>
            <a:r>
              <a:rPr dirty="0" sz="1400" spc="-10">
                <a:latin typeface="Arial"/>
                <a:cs typeface="Arial"/>
              </a:rPr>
              <a:t>&lt;student&gt;</a:t>
            </a:r>
            <a:endParaRPr sz="1400">
              <a:latin typeface="Arial"/>
              <a:cs typeface="Arial"/>
            </a:endParaRPr>
          </a:p>
          <a:p>
            <a:pPr marL="1010285">
              <a:lnSpc>
                <a:spcPts val="1664"/>
              </a:lnSpc>
              <a:spcBef>
                <a:spcPts val="50"/>
              </a:spcBef>
            </a:pPr>
            <a:r>
              <a:rPr dirty="0" sz="1400" spc="-10">
                <a:latin typeface="Arial"/>
                <a:cs typeface="Arial"/>
              </a:rPr>
              <a:t>&lt;id&gt;123456789&lt;/id&gt;</a:t>
            </a:r>
            <a:endParaRPr sz="1400">
              <a:latin typeface="Arial"/>
              <a:cs typeface="Arial"/>
            </a:endParaRPr>
          </a:p>
          <a:p>
            <a:pPr marL="1010285">
              <a:lnSpc>
                <a:spcPts val="1664"/>
              </a:lnSpc>
            </a:pPr>
            <a:r>
              <a:rPr dirty="0" sz="1400" spc="-10">
                <a:latin typeface="Arial"/>
                <a:cs typeface="Arial"/>
              </a:rPr>
              <a:t>&lt;name&gt;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400">
              <a:latin typeface="Arial"/>
              <a:cs typeface="Arial"/>
            </a:endParaRPr>
          </a:p>
          <a:p>
            <a:pPr marL="1010285">
              <a:lnSpc>
                <a:spcPts val="1630"/>
              </a:lnSpc>
              <a:spcBef>
                <a:spcPts val="5"/>
              </a:spcBef>
            </a:pPr>
            <a:r>
              <a:rPr dirty="0" sz="1400" spc="-10">
                <a:latin typeface="Arial"/>
                <a:cs typeface="Arial"/>
              </a:rPr>
              <a:t>&lt;firstname&gt;Alice&lt;/firstname&gt;</a:t>
            </a:r>
            <a:endParaRPr sz="1400">
              <a:latin typeface="Arial"/>
              <a:cs typeface="Arial"/>
            </a:endParaRPr>
          </a:p>
          <a:p>
            <a:pPr marL="1010285">
              <a:lnSpc>
                <a:spcPts val="1630"/>
              </a:lnSpc>
            </a:pPr>
            <a:r>
              <a:rPr dirty="0" sz="1400" spc="-10">
                <a:latin typeface="Arial"/>
                <a:cs typeface="Arial"/>
              </a:rPr>
              <a:t>&lt;lastname&gt;Smith&lt;/lastname&gt;</a:t>
            </a:r>
            <a:endParaRPr sz="1400">
              <a:latin typeface="Arial"/>
              <a:cs typeface="Arial"/>
            </a:endParaRPr>
          </a:p>
          <a:p>
            <a:pPr marL="1010285">
              <a:lnSpc>
                <a:spcPts val="1664"/>
              </a:lnSpc>
              <a:spcBef>
                <a:spcPts val="45"/>
              </a:spcBef>
            </a:pPr>
            <a:r>
              <a:rPr dirty="0" sz="1400" spc="-10">
                <a:latin typeface="Arial"/>
                <a:cs typeface="Arial"/>
              </a:rPr>
              <a:t>&lt;/name&gt;</a:t>
            </a:r>
            <a:endParaRPr sz="1400">
              <a:latin typeface="Arial"/>
              <a:cs typeface="Arial"/>
            </a:endParaRPr>
          </a:p>
          <a:p>
            <a:pPr marL="1010285">
              <a:lnSpc>
                <a:spcPts val="1664"/>
              </a:lnSpc>
            </a:pPr>
            <a:r>
              <a:rPr dirty="0" sz="1400" spc="-10">
                <a:latin typeface="Arial"/>
                <a:cs typeface="Arial"/>
              </a:rPr>
              <a:t>&lt;degree&gt;undergraduate&lt;/degree&gt;</a:t>
            </a:r>
            <a:endParaRPr sz="1400">
              <a:latin typeface="Arial"/>
              <a:cs typeface="Arial"/>
            </a:endParaRPr>
          </a:p>
          <a:p>
            <a:pPr marL="95250">
              <a:lnSpc>
                <a:spcPct val="100000"/>
              </a:lnSpc>
              <a:spcBef>
                <a:spcPts val="45"/>
              </a:spcBef>
            </a:pPr>
            <a:r>
              <a:rPr dirty="0" sz="1400" spc="-10">
                <a:latin typeface="Arial"/>
                <a:cs typeface="Arial"/>
              </a:rPr>
              <a:t>&lt;/student&gt;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Data</a:t>
            </a:r>
            <a:r>
              <a:rPr dirty="0" spc="-190"/>
              <a:t> </a:t>
            </a:r>
            <a:r>
              <a:rPr dirty="0"/>
              <a:t>Types</a:t>
            </a:r>
            <a:r>
              <a:rPr dirty="0" spc="-229"/>
              <a:t> </a:t>
            </a:r>
            <a:r>
              <a:rPr dirty="0" spc="-50"/>
              <a:t>in</a:t>
            </a:r>
            <a:r>
              <a:rPr dirty="0" spc="-190"/>
              <a:t> </a:t>
            </a:r>
            <a:r>
              <a:rPr dirty="0" spc="204"/>
              <a:t>SQL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7575" y="1765680"/>
            <a:ext cx="2839720" cy="116459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622300" indent="-609600">
              <a:lnSpc>
                <a:spcPts val="3290"/>
              </a:lnSpc>
              <a:spcBef>
                <a:spcPts val="130"/>
              </a:spcBef>
              <a:buFont typeface="Arial"/>
              <a:buChar char="•"/>
              <a:tabLst>
                <a:tab pos="622300" algn="l"/>
              </a:tabLst>
            </a:pPr>
            <a:r>
              <a:rPr dirty="0" sz="2750" spc="114">
                <a:latin typeface="Calibri"/>
                <a:cs typeface="Calibri"/>
              </a:rPr>
              <a:t>Characters:</a:t>
            </a:r>
            <a:endParaRPr sz="2750">
              <a:latin typeface="Calibri"/>
              <a:cs typeface="Calibri"/>
            </a:endParaRPr>
          </a:p>
          <a:p>
            <a:pPr lvl="1" marL="1003935" indent="-534035">
              <a:lnSpc>
                <a:spcPts val="2820"/>
              </a:lnSpc>
              <a:buFont typeface="Arial"/>
              <a:buChar char="•"/>
              <a:tabLst>
                <a:tab pos="1003935" algn="l"/>
              </a:tabLst>
            </a:pPr>
            <a:r>
              <a:rPr dirty="0" sz="2400" spc="90">
                <a:latin typeface="Calibri"/>
                <a:cs typeface="Calibri"/>
              </a:rPr>
              <a:t>CHAR(20)</a:t>
            </a:r>
            <a:endParaRPr sz="2400">
              <a:latin typeface="Calibri"/>
              <a:cs typeface="Calibri"/>
            </a:endParaRPr>
          </a:p>
          <a:p>
            <a:pPr lvl="1" marL="1003935" indent="-534035">
              <a:lnSpc>
                <a:spcPts val="2830"/>
              </a:lnSpc>
              <a:buFont typeface="Arial"/>
              <a:buChar char="•"/>
              <a:tabLst>
                <a:tab pos="1003935" algn="l"/>
              </a:tabLst>
            </a:pPr>
            <a:r>
              <a:rPr dirty="0" sz="2400" spc="65">
                <a:latin typeface="Calibri"/>
                <a:cs typeface="Calibri"/>
              </a:rPr>
              <a:t>VARCHAR(40)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577969" y="2185606"/>
            <a:ext cx="2223135" cy="744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dirty="0" sz="2400" spc="75">
                <a:latin typeface="Calibri"/>
                <a:cs typeface="Calibri"/>
              </a:rPr>
              <a:t>-</a:t>
            </a:r>
            <a:r>
              <a:rPr dirty="0" sz="2400" spc="70">
                <a:latin typeface="Calibri"/>
                <a:cs typeface="Calibri"/>
              </a:rPr>
              <a:t>-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fixed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length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30"/>
              </a:lnSpc>
            </a:pPr>
            <a:r>
              <a:rPr dirty="0" sz="2400" spc="75">
                <a:latin typeface="Calibri"/>
                <a:cs typeface="Calibri"/>
              </a:rPr>
              <a:t>-</a:t>
            </a:r>
            <a:r>
              <a:rPr dirty="0" sz="2400" spc="70">
                <a:latin typeface="Calibri"/>
                <a:cs typeface="Calibri"/>
              </a:rPr>
              <a:t>-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45">
                <a:latin typeface="Calibri"/>
                <a:cs typeface="Calibri"/>
              </a:rPr>
              <a:t>variable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length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17575" y="2948305"/>
            <a:ext cx="216535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622300" algn="l"/>
              </a:tabLst>
            </a:pPr>
            <a:r>
              <a:rPr dirty="0" sz="2750" spc="105">
                <a:latin typeface="Calibri"/>
                <a:cs typeface="Calibri"/>
              </a:rPr>
              <a:t>Numbers: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577969" y="3721417"/>
            <a:ext cx="25641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75">
                <a:latin typeface="Calibri"/>
                <a:cs typeface="Calibri"/>
              </a:rPr>
              <a:t>-</a:t>
            </a:r>
            <a:r>
              <a:rPr dirty="0" sz="2400" spc="70">
                <a:latin typeface="Calibri"/>
                <a:cs typeface="Calibri"/>
              </a:rPr>
              <a:t>-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differ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65">
                <a:latin typeface="Calibri"/>
                <a:cs typeface="Calibri"/>
              </a:rPr>
              <a:t>precision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17575" y="3358832"/>
            <a:ext cx="5132705" cy="2289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03935" indent="-534035">
              <a:lnSpc>
                <a:spcPts val="2870"/>
              </a:lnSpc>
              <a:spcBef>
                <a:spcPts val="100"/>
              </a:spcBef>
              <a:buFont typeface="Arial"/>
              <a:buChar char="•"/>
              <a:tabLst>
                <a:tab pos="1003935" algn="l"/>
              </a:tabLst>
            </a:pPr>
            <a:r>
              <a:rPr dirty="0" sz="2400" spc="45">
                <a:latin typeface="Calibri"/>
                <a:cs typeface="Calibri"/>
              </a:rPr>
              <a:t>BIGINT,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50">
                <a:latin typeface="Calibri"/>
                <a:cs typeface="Calibri"/>
              </a:rPr>
              <a:t>SMALLINT,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TINYINT</a:t>
            </a:r>
            <a:endParaRPr sz="2400">
              <a:latin typeface="Calibri"/>
              <a:cs typeface="Calibri"/>
            </a:endParaRPr>
          </a:p>
          <a:p>
            <a:pPr marL="1003935" indent="-534035">
              <a:lnSpc>
                <a:spcPts val="2815"/>
              </a:lnSpc>
              <a:buFont typeface="Arial"/>
              <a:buChar char="•"/>
              <a:tabLst>
                <a:tab pos="1003935" algn="l"/>
              </a:tabLst>
            </a:pPr>
            <a:r>
              <a:rPr dirty="0" sz="2400" spc="110">
                <a:latin typeface="Calibri"/>
                <a:cs typeface="Calibri"/>
              </a:rPr>
              <a:t>REAL,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FLOAT</a:t>
            </a:r>
            <a:endParaRPr sz="2400">
              <a:latin typeface="Calibri"/>
              <a:cs typeface="Calibri"/>
            </a:endParaRPr>
          </a:p>
          <a:p>
            <a:pPr marL="1003935" indent="-534035">
              <a:lnSpc>
                <a:spcPts val="2830"/>
              </a:lnSpc>
              <a:buFont typeface="Arial"/>
              <a:buChar char="•"/>
              <a:tabLst>
                <a:tab pos="1003935" algn="l"/>
              </a:tabLst>
            </a:pPr>
            <a:r>
              <a:rPr dirty="0" sz="2400" spc="60">
                <a:latin typeface="Calibri"/>
                <a:cs typeface="Calibri"/>
              </a:rPr>
              <a:t>MONEY</a:t>
            </a:r>
            <a:endParaRPr sz="2400">
              <a:latin typeface="Calibri"/>
              <a:cs typeface="Calibri"/>
            </a:endParaRPr>
          </a:p>
          <a:p>
            <a:pPr marL="622300" indent="-609600">
              <a:lnSpc>
                <a:spcPts val="3290"/>
              </a:lnSpc>
              <a:spcBef>
                <a:spcPts val="375"/>
              </a:spcBef>
              <a:buFont typeface="Arial"/>
              <a:buChar char="•"/>
              <a:tabLst>
                <a:tab pos="622300" algn="l"/>
              </a:tabLst>
            </a:pPr>
            <a:r>
              <a:rPr dirty="0" sz="2750" spc="105">
                <a:latin typeface="Calibri"/>
                <a:cs typeface="Calibri"/>
              </a:rPr>
              <a:t>Times</a:t>
            </a:r>
            <a:r>
              <a:rPr dirty="0" sz="2750" spc="-20">
                <a:latin typeface="Calibri"/>
                <a:cs typeface="Calibri"/>
              </a:rPr>
              <a:t> </a:t>
            </a:r>
            <a:r>
              <a:rPr dirty="0" sz="2750" spc="105">
                <a:latin typeface="Calibri"/>
                <a:cs typeface="Calibri"/>
              </a:rPr>
              <a:t>and</a:t>
            </a:r>
            <a:r>
              <a:rPr dirty="0" sz="2750">
                <a:latin typeface="Calibri"/>
                <a:cs typeface="Calibri"/>
              </a:rPr>
              <a:t> </a:t>
            </a:r>
            <a:r>
              <a:rPr dirty="0" sz="2750" spc="95">
                <a:latin typeface="Calibri"/>
                <a:cs typeface="Calibri"/>
              </a:rPr>
              <a:t>dates:</a:t>
            </a:r>
            <a:endParaRPr sz="2750">
              <a:latin typeface="Calibri"/>
              <a:cs typeface="Calibri"/>
            </a:endParaRPr>
          </a:p>
          <a:p>
            <a:pPr lvl="1" marL="1003935" indent="-534035">
              <a:lnSpc>
                <a:spcPts val="2820"/>
              </a:lnSpc>
              <a:buFont typeface="Arial"/>
              <a:buChar char="•"/>
              <a:tabLst>
                <a:tab pos="1003935" algn="l"/>
              </a:tabLst>
            </a:pPr>
            <a:r>
              <a:rPr dirty="0" sz="2400" spc="-20">
                <a:latin typeface="Calibri"/>
                <a:cs typeface="Calibri"/>
              </a:rPr>
              <a:t>DATE</a:t>
            </a:r>
            <a:endParaRPr sz="2400">
              <a:latin typeface="Calibri"/>
              <a:cs typeface="Calibri"/>
            </a:endParaRPr>
          </a:p>
          <a:p>
            <a:pPr lvl="1" marL="1003935" indent="-534035">
              <a:lnSpc>
                <a:spcPts val="2830"/>
              </a:lnSpc>
              <a:buFont typeface="Arial"/>
              <a:buChar char="•"/>
              <a:tabLst>
                <a:tab pos="1003935" algn="l"/>
              </a:tabLst>
            </a:pPr>
            <a:r>
              <a:rPr dirty="0" sz="2400" spc="-10">
                <a:latin typeface="Calibri"/>
                <a:cs typeface="Calibri"/>
              </a:rPr>
              <a:t>DATETIME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577969" y="5256529"/>
            <a:ext cx="173799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75">
                <a:latin typeface="Calibri"/>
                <a:cs typeface="Calibri"/>
              </a:rPr>
              <a:t>-</a:t>
            </a:r>
            <a:r>
              <a:rPr dirty="0" sz="2400" spc="70">
                <a:latin typeface="Calibri"/>
                <a:cs typeface="Calibri"/>
              </a:rPr>
              <a:t>-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200">
                <a:latin typeface="Calibri"/>
                <a:cs typeface="Calibri"/>
              </a:rPr>
              <a:t>SQL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17575" y="5666740"/>
            <a:ext cx="419036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622300" algn="l"/>
                <a:tab pos="2116455" algn="l"/>
              </a:tabLst>
            </a:pPr>
            <a:r>
              <a:rPr dirty="0" sz="2750" spc="80">
                <a:latin typeface="Calibri"/>
                <a:cs typeface="Calibri"/>
              </a:rPr>
              <a:t>Others...</a:t>
            </a:r>
            <a:r>
              <a:rPr dirty="0" sz="2750">
                <a:latin typeface="Calibri"/>
                <a:cs typeface="Calibri"/>
              </a:rPr>
              <a:t>	</a:t>
            </a:r>
            <a:r>
              <a:rPr dirty="0" sz="2750" spc="65">
                <a:latin typeface="Calibri"/>
                <a:cs typeface="Calibri"/>
              </a:rPr>
              <a:t>All</a:t>
            </a:r>
            <a:r>
              <a:rPr dirty="0" sz="2750" spc="6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are</a:t>
            </a:r>
            <a:r>
              <a:rPr dirty="0" sz="2750" spc="70">
                <a:latin typeface="Calibri"/>
                <a:cs typeface="Calibri"/>
              </a:rPr>
              <a:t> </a:t>
            </a:r>
            <a:r>
              <a:rPr dirty="0" sz="2750" spc="110">
                <a:latin typeface="Calibri"/>
                <a:cs typeface="Calibri"/>
              </a:rPr>
              <a:t>simple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45"/>
              <a:t>SQL</a:t>
            </a:r>
            <a:r>
              <a:rPr dirty="0" spc="-140"/>
              <a:t> </a:t>
            </a:r>
            <a:r>
              <a:rPr dirty="0" spc="-10"/>
              <a:t>tables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7575" y="1702288"/>
            <a:ext cx="9246870" cy="184785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750" spc="180">
                <a:latin typeface="Calibri"/>
                <a:cs typeface="Calibri"/>
              </a:rPr>
              <a:t>Each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 spc="75">
                <a:latin typeface="Calibri"/>
                <a:cs typeface="Calibri"/>
              </a:rPr>
              <a:t>record</a:t>
            </a:r>
            <a:r>
              <a:rPr dirty="0" sz="2750" spc="-75">
                <a:latin typeface="Calibri"/>
                <a:cs typeface="Calibri"/>
              </a:rPr>
              <a:t> </a:t>
            </a:r>
            <a:r>
              <a:rPr dirty="0" sz="2750" spc="155">
                <a:latin typeface="Calibri"/>
                <a:cs typeface="Calibri"/>
              </a:rPr>
              <a:t>is</a:t>
            </a:r>
            <a:r>
              <a:rPr dirty="0" sz="2750" spc="-25">
                <a:latin typeface="Calibri"/>
                <a:cs typeface="Calibri"/>
              </a:rPr>
              <a:t> </a:t>
            </a:r>
            <a:r>
              <a:rPr dirty="0" sz="2750" spc="125">
                <a:latin typeface="Calibri"/>
                <a:cs typeface="Calibri"/>
              </a:rPr>
              <a:t>an</a:t>
            </a:r>
            <a:r>
              <a:rPr dirty="0" sz="2750" spc="-25">
                <a:latin typeface="Calibri"/>
                <a:cs typeface="Calibri"/>
              </a:rPr>
              <a:t> </a:t>
            </a:r>
            <a:r>
              <a:rPr dirty="0" sz="2750" spc="50">
                <a:solidFill>
                  <a:srgbClr val="E97031"/>
                </a:solidFill>
                <a:latin typeface="Calibri"/>
                <a:cs typeface="Calibri"/>
              </a:rPr>
              <a:t>ordered</a:t>
            </a:r>
            <a:r>
              <a:rPr dirty="0" sz="2750" spc="-5">
                <a:solidFill>
                  <a:srgbClr val="E97031"/>
                </a:solidFill>
                <a:latin typeface="Calibri"/>
                <a:cs typeface="Calibri"/>
              </a:rPr>
              <a:t> </a:t>
            </a:r>
            <a:r>
              <a:rPr dirty="0" sz="2750" spc="80">
                <a:solidFill>
                  <a:srgbClr val="E97031"/>
                </a:solidFill>
                <a:latin typeface="Calibri"/>
                <a:cs typeface="Calibri"/>
              </a:rPr>
              <a:t>list</a:t>
            </a:r>
            <a:r>
              <a:rPr dirty="0" sz="2750" spc="-25">
                <a:solidFill>
                  <a:srgbClr val="E97031"/>
                </a:solidFill>
                <a:latin typeface="Calibri"/>
                <a:cs typeface="Calibri"/>
              </a:rPr>
              <a:t> </a:t>
            </a:r>
            <a:r>
              <a:rPr dirty="0" sz="2750" spc="50">
                <a:latin typeface="Calibri"/>
                <a:cs typeface="Calibri"/>
              </a:rPr>
              <a:t>of</a:t>
            </a:r>
            <a:r>
              <a:rPr dirty="0" sz="2750" spc="-30">
                <a:latin typeface="Calibri"/>
                <a:cs typeface="Calibri"/>
              </a:rPr>
              <a:t> </a:t>
            </a:r>
            <a:r>
              <a:rPr dirty="0" sz="2750" spc="105">
                <a:latin typeface="Calibri"/>
                <a:cs typeface="Calibri"/>
              </a:rPr>
              <a:t>atomic</a:t>
            </a:r>
            <a:r>
              <a:rPr dirty="0" sz="2750" spc="-45">
                <a:latin typeface="Calibri"/>
                <a:cs typeface="Calibri"/>
              </a:rPr>
              <a:t> </a:t>
            </a:r>
            <a:r>
              <a:rPr dirty="0" sz="2750" spc="125">
                <a:latin typeface="Calibri"/>
                <a:cs typeface="Calibri"/>
              </a:rPr>
              <a:t>values</a:t>
            </a:r>
            <a:r>
              <a:rPr dirty="0" sz="2750" spc="-20">
                <a:latin typeface="Calibri"/>
                <a:cs typeface="Calibri"/>
              </a:rPr>
              <a:t> </a:t>
            </a:r>
            <a:r>
              <a:rPr dirty="0" sz="2750" spc="75">
                <a:latin typeface="Calibri"/>
                <a:cs typeface="Calibri"/>
              </a:rPr>
              <a:t>(and</a:t>
            </a:r>
            <a:r>
              <a:rPr dirty="0" sz="2750">
                <a:latin typeface="Calibri"/>
                <a:cs typeface="Calibri"/>
              </a:rPr>
              <a:t> </a:t>
            </a:r>
            <a:r>
              <a:rPr dirty="0" sz="2750" spc="160">
                <a:latin typeface="Calibri"/>
                <a:cs typeface="Calibri"/>
              </a:rPr>
              <a:t>NULLs)</a:t>
            </a:r>
            <a:endParaRPr sz="275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750" spc="180">
                <a:latin typeface="Calibri"/>
                <a:cs typeface="Calibri"/>
              </a:rPr>
              <a:t>Each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 spc="75">
                <a:latin typeface="Calibri"/>
                <a:cs typeface="Calibri"/>
              </a:rPr>
              <a:t>table</a:t>
            </a:r>
            <a:r>
              <a:rPr dirty="0" sz="2750" spc="-60">
                <a:latin typeface="Calibri"/>
                <a:cs typeface="Calibri"/>
              </a:rPr>
              <a:t> </a:t>
            </a:r>
            <a:r>
              <a:rPr dirty="0" sz="2750" spc="155">
                <a:latin typeface="Calibri"/>
                <a:cs typeface="Calibri"/>
              </a:rPr>
              <a:t>is</a:t>
            </a:r>
            <a:r>
              <a:rPr dirty="0" sz="2750" spc="-20">
                <a:latin typeface="Calibri"/>
                <a:cs typeface="Calibri"/>
              </a:rPr>
              <a:t> </a:t>
            </a:r>
            <a:r>
              <a:rPr dirty="0" sz="2750" spc="125">
                <a:latin typeface="Calibri"/>
                <a:cs typeface="Calibri"/>
              </a:rPr>
              <a:t>an</a:t>
            </a:r>
            <a:r>
              <a:rPr dirty="0" sz="2750" spc="-10">
                <a:latin typeface="Calibri"/>
                <a:cs typeface="Calibri"/>
              </a:rPr>
              <a:t> </a:t>
            </a:r>
            <a:r>
              <a:rPr dirty="0" sz="2750" spc="60">
                <a:solidFill>
                  <a:srgbClr val="E97031"/>
                </a:solidFill>
                <a:latin typeface="Calibri"/>
                <a:cs typeface="Calibri"/>
              </a:rPr>
              <a:t>unordered</a:t>
            </a:r>
            <a:r>
              <a:rPr dirty="0" sz="2750">
                <a:solidFill>
                  <a:srgbClr val="E97031"/>
                </a:solidFill>
                <a:latin typeface="Calibri"/>
                <a:cs typeface="Calibri"/>
              </a:rPr>
              <a:t> </a:t>
            </a:r>
            <a:r>
              <a:rPr dirty="0" sz="2750" spc="110">
                <a:solidFill>
                  <a:srgbClr val="E97031"/>
                </a:solidFill>
                <a:latin typeface="Calibri"/>
                <a:cs typeface="Calibri"/>
              </a:rPr>
              <a:t>bag</a:t>
            </a:r>
            <a:r>
              <a:rPr dirty="0" sz="2750" spc="-30">
                <a:solidFill>
                  <a:srgbClr val="E97031"/>
                </a:solidFill>
                <a:latin typeface="Calibri"/>
                <a:cs typeface="Calibri"/>
              </a:rPr>
              <a:t> </a:t>
            </a:r>
            <a:r>
              <a:rPr dirty="0" sz="2750" spc="50">
                <a:latin typeface="Calibri"/>
                <a:cs typeface="Calibri"/>
              </a:rPr>
              <a:t>of</a:t>
            </a:r>
            <a:r>
              <a:rPr dirty="0" sz="2750" spc="-35">
                <a:latin typeface="Calibri"/>
                <a:cs typeface="Calibri"/>
              </a:rPr>
              <a:t> </a:t>
            </a:r>
            <a:r>
              <a:rPr dirty="0" sz="2750" spc="80">
                <a:latin typeface="Calibri"/>
                <a:cs typeface="Calibri"/>
              </a:rPr>
              <a:t>records</a:t>
            </a:r>
            <a:endParaRPr sz="2750">
              <a:latin typeface="Calibri"/>
              <a:cs typeface="Calibri"/>
            </a:endParaRPr>
          </a:p>
          <a:p>
            <a:pPr lvl="1" marL="697230" indent="-227329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697230" algn="l"/>
              </a:tabLst>
            </a:pPr>
            <a:r>
              <a:rPr dirty="0" sz="2400">
                <a:latin typeface="Calibri"/>
                <a:cs typeface="Calibri"/>
              </a:rPr>
              <a:t>There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135">
                <a:latin typeface="Calibri"/>
                <a:cs typeface="Calibri"/>
              </a:rPr>
              <a:t>can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70">
                <a:latin typeface="Calibri"/>
                <a:cs typeface="Calibri"/>
              </a:rPr>
              <a:t>be</a:t>
            </a:r>
            <a:r>
              <a:rPr dirty="0" sz="2400" spc="75">
                <a:latin typeface="Calibri"/>
                <a:cs typeface="Calibri"/>
              </a:rPr>
              <a:t> </a:t>
            </a:r>
            <a:r>
              <a:rPr dirty="0" sz="2400" spc="65">
                <a:latin typeface="Calibri"/>
                <a:cs typeface="Calibri"/>
              </a:rPr>
              <a:t>duplicate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70">
                <a:latin typeface="Calibri"/>
                <a:cs typeface="Calibri"/>
              </a:rPr>
              <a:t>records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(theoretically,</a:t>
            </a:r>
            <a:r>
              <a:rPr dirty="0" sz="2400" spc="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 spc="45">
                <a:latin typeface="Calibri"/>
                <a:cs typeface="Calibri"/>
              </a:rPr>
              <a:t>least)</a:t>
            </a:r>
            <a:endParaRPr sz="2400">
              <a:latin typeface="Calibri"/>
              <a:cs typeface="Calibri"/>
            </a:endParaRPr>
          </a:p>
          <a:p>
            <a:pPr lvl="1" marL="697865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865" algn="l"/>
              </a:tabLst>
            </a:pPr>
            <a:r>
              <a:rPr dirty="0" sz="2400">
                <a:latin typeface="Calibri"/>
                <a:cs typeface="Calibri"/>
              </a:rPr>
              <a:t>But</a:t>
            </a:r>
            <a:r>
              <a:rPr dirty="0" sz="2400" spc="70">
                <a:latin typeface="Calibri"/>
                <a:cs typeface="Calibri"/>
              </a:rPr>
              <a:t> </a:t>
            </a:r>
            <a:r>
              <a:rPr dirty="0" sz="2400" spc="60">
                <a:latin typeface="Calibri"/>
                <a:cs typeface="Calibri"/>
              </a:rPr>
              <a:t>no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order!</a:t>
            </a:r>
            <a:r>
              <a:rPr dirty="0" sz="2400" spc="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(theoretically,</a:t>
            </a:r>
            <a:r>
              <a:rPr dirty="0" sz="2400" spc="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70">
                <a:latin typeface="Calibri"/>
                <a:cs typeface="Calibri"/>
              </a:rPr>
              <a:t> </a:t>
            </a:r>
            <a:r>
              <a:rPr dirty="0" sz="2400" spc="45">
                <a:latin typeface="Calibri"/>
                <a:cs typeface="Calibri"/>
              </a:rPr>
              <a:t>least)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3362833" y="4497070"/>
          <a:ext cx="61849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55" b="1"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85" b="1"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55F82">
                        <a:alpha val="5215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70" b="1">
                          <a:latin typeface="Calibri"/>
                          <a:cs typeface="Calibri"/>
                        </a:rPr>
                        <a:t>Degree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123456789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60">
                          <a:latin typeface="Calibri"/>
                          <a:cs typeface="Calibri"/>
                        </a:rPr>
                        <a:t>Alice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35">
                          <a:latin typeface="Calibri"/>
                          <a:cs typeface="Calibri"/>
                        </a:rPr>
                        <a:t>Jones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55F82">
                        <a:alpha val="5215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Undergraduate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987654321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70">
                          <a:latin typeface="Calibri"/>
                          <a:cs typeface="Calibri"/>
                        </a:rPr>
                        <a:t>Bob</a:t>
                      </a:r>
                      <a:r>
                        <a:rPr dirty="0" sz="18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55">
                          <a:latin typeface="Calibri"/>
                          <a:cs typeface="Calibri"/>
                        </a:rPr>
                        <a:t>Smith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55F82">
                        <a:alpha val="5215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Undergraduate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 spc="45">
                          <a:latin typeface="Calibri"/>
                          <a:cs typeface="Calibri"/>
                        </a:rPr>
                        <a:t>...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55F82">
                        <a:alpha val="5215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3592576" y="4167187"/>
            <a:ext cx="100076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Students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066925" y="3543236"/>
            <a:ext cx="1586230" cy="900430"/>
            <a:chOff x="2066925" y="3543236"/>
            <a:chExt cx="1586230" cy="90043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6925" y="3543236"/>
              <a:ext cx="1585849" cy="871537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9800" y="3562286"/>
              <a:ext cx="1023937" cy="881062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119376" y="3595750"/>
              <a:ext cx="1431290" cy="714375"/>
            </a:xfrm>
            <a:custGeom>
              <a:avLst/>
              <a:gdLst/>
              <a:ahLst/>
              <a:cxnLst/>
              <a:rect l="l" t="t" r="r" b="b"/>
              <a:pathLst>
                <a:path w="1431289" h="714375">
                  <a:moveTo>
                    <a:pt x="995299" y="0"/>
                  </a:moveTo>
                  <a:lnTo>
                    <a:pt x="118999" y="0"/>
                  </a:lnTo>
                  <a:lnTo>
                    <a:pt x="72651" y="9342"/>
                  </a:lnTo>
                  <a:lnTo>
                    <a:pt x="34829" y="34829"/>
                  </a:lnTo>
                  <a:lnTo>
                    <a:pt x="9342" y="72651"/>
                  </a:lnTo>
                  <a:lnTo>
                    <a:pt x="0" y="118999"/>
                  </a:lnTo>
                  <a:lnTo>
                    <a:pt x="0" y="595249"/>
                  </a:lnTo>
                  <a:lnTo>
                    <a:pt x="9342" y="641615"/>
                  </a:lnTo>
                  <a:lnTo>
                    <a:pt x="34829" y="679481"/>
                  </a:lnTo>
                  <a:lnTo>
                    <a:pt x="72651" y="705012"/>
                  </a:lnTo>
                  <a:lnTo>
                    <a:pt x="118999" y="714375"/>
                  </a:lnTo>
                  <a:lnTo>
                    <a:pt x="995299" y="714375"/>
                  </a:lnTo>
                  <a:lnTo>
                    <a:pt x="1041665" y="705012"/>
                  </a:lnTo>
                  <a:lnTo>
                    <a:pt x="1079531" y="679481"/>
                  </a:lnTo>
                  <a:lnTo>
                    <a:pt x="1105062" y="641615"/>
                  </a:lnTo>
                  <a:lnTo>
                    <a:pt x="1114425" y="595249"/>
                  </a:lnTo>
                  <a:lnTo>
                    <a:pt x="1335105" y="595249"/>
                  </a:lnTo>
                  <a:lnTo>
                    <a:pt x="1114425" y="416687"/>
                  </a:lnTo>
                  <a:lnTo>
                    <a:pt x="1114425" y="118999"/>
                  </a:lnTo>
                  <a:lnTo>
                    <a:pt x="1105062" y="72651"/>
                  </a:lnTo>
                  <a:lnTo>
                    <a:pt x="1079531" y="34829"/>
                  </a:lnTo>
                  <a:lnTo>
                    <a:pt x="1041665" y="9342"/>
                  </a:lnTo>
                  <a:lnTo>
                    <a:pt x="995299" y="0"/>
                  </a:lnTo>
                  <a:close/>
                </a:path>
                <a:path w="1431289" h="714375">
                  <a:moveTo>
                    <a:pt x="1335105" y="595249"/>
                  </a:moveTo>
                  <a:lnTo>
                    <a:pt x="1114425" y="595249"/>
                  </a:lnTo>
                  <a:lnTo>
                    <a:pt x="1431163" y="672973"/>
                  </a:lnTo>
                  <a:lnTo>
                    <a:pt x="1335105" y="5952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119376" y="3595750"/>
              <a:ext cx="1431290" cy="714375"/>
            </a:xfrm>
            <a:custGeom>
              <a:avLst/>
              <a:gdLst/>
              <a:ahLst/>
              <a:cxnLst/>
              <a:rect l="l" t="t" r="r" b="b"/>
              <a:pathLst>
                <a:path w="1431289" h="714375">
                  <a:moveTo>
                    <a:pt x="1114425" y="118999"/>
                  </a:moveTo>
                  <a:lnTo>
                    <a:pt x="1105062" y="72651"/>
                  </a:lnTo>
                  <a:lnTo>
                    <a:pt x="1079531" y="34829"/>
                  </a:lnTo>
                  <a:lnTo>
                    <a:pt x="1041665" y="9342"/>
                  </a:lnTo>
                  <a:lnTo>
                    <a:pt x="995299" y="0"/>
                  </a:lnTo>
                  <a:lnTo>
                    <a:pt x="928624" y="0"/>
                  </a:lnTo>
                  <a:lnTo>
                    <a:pt x="649986" y="0"/>
                  </a:lnTo>
                  <a:lnTo>
                    <a:pt x="118999" y="0"/>
                  </a:lnTo>
                  <a:lnTo>
                    <a:pt x="72651" y="9342"/>
                  </a:lnTo>
                  <a:lnTo>
                    <a:pt x="34829" y="34829"/>
                  </a:lnTo>
                  <a:lnTo>
                    <a:pt x="9342" y="72651"/>
                  </a:lnTo>
                  <a:lnTo>
                    <a:pt x="0" y="118999"/>
                  </a:lnTo>
                  <a:lnTo>
                    <a:pt x="0" y="416687"/>
                  </a:lnTo>
                  <a:lnTo>
                    <a:pt x="0" y="595249"/>
                  </a:lnTo>
                  <a:lnTo>
                    <a:pt x="9342" y="641615"/>
                  </a:lnTo>
                  <a:lnTo>
                    <a:pt x="34829" y="679481"/>
                  </a:lnTo>
                  <a:lnTo>
                    <a:pt x="72651" y="705012"/>
                  </a:lnTo>
                  <a:lnTo>
                    <a:pt x="118999" y="714375"/>
                  </a:lnTo>
                  <a:lnTo>
                    <a:pt x="649986" y="714375"/>
                  </a:lnTo>
                  <a:lnTo>
                    <a:pt x="928624" y="714375"/>
                  </a:lnTo>
                  <a:lnTo>
                    <a:pt x="995299" y="714375"/>
                  </a:lnTo>
                  <a:lnTo>
                    <a:pt x="1041665" y="705012"/>
                  </a:lnTo>
                  <a:lnTo>
                    <a:pt x="1079531" y="679481"/>
                  </a:lnTo>
                  <a:lnTo>
                    <a:pt x="1105062" y="641615"/>
                  </a:lnTo>
                  <a:lnTo>
                    <a:pt x="1114425" y="595249"/>
                  </a:lnTo>
                  <a:lnTo>
                    <a:pt x="1431163" y="672973"/>
                  </a:lnTo>
                  <a:lnTo>
                    <a:pt x="1114425" y="416687"/>
                  </a:lnTo>
                  <a:lnTo>
                    <a:pt x="1114425" y="1189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375154" y="3654107"/>
            <a:ext cx="601345" cy="5765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 indent="12700">
              <a:lnSpc>
                <a:spcPct val="100800"/>
              </a:lnSpc>
              <a:spcBef>
                <a:spcPts val="85"/>
              </a:spcBef>
            </a:pPr>
            <a:r>
              <a:rPr dirty="0" sz="1800" spc="-30">
                <a:latin typeface="Arial"/>
                <a:cs typeface="Arial"/>
              </a:rPr>
              <a:t>Table </a:t>
            </a:r>
            <a:r>
              <a:rPr dirty="0" sz="1800" spc="-2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39075" y="3571811"/>
            <a:ext cx="1319149" cy="881062"/>
          </a:xfrm>
          <a:prstGeom prst="rect">
            <a:avLst/>
          </a:prstGeom>
        </p:spPr>
      </p:pic>
      <p:grpSp>
        <p:nvGrpSpPr>
          <p:cNvPr id="13" name="object 13" descr=""/>
          <p:cNvGrpSpPr/>
          <p:nvPr/>
        </p:nvGrpSpPr>
        <p:grpSpPr>
          <a:xfrm>
            <a:off x="7839075" y="3552761"/>
            <a:ext cx="1262380" cy="1233805"/>
            <a:chOff x="7839075" y="3552761"/>
            <a:chExt cx="1262380" cy="1233805"/>
          </a:xfrm>
        </p:grpSpPr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39075" y="3552761"/>
              <a:ext cx="1262062" cy="1233487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7891526" y="3605275"/>
              <a:ext cx="1104900" cy="1080135"/>
            </a:xfrm>
            <a:custGeom>
              <a:avLst/>
              <a:gdLst/>
              <a:ahLst/>
              <a:cxnLst/>
              <a:rect l="l" t="t" r="r" b="b"/>
              <a:pathLst>
                <a:path w="1104900" h="1080135">
                  <a:moveTo>
                    <a:pt x="920750" y="714375"/>
                  </a:moveTo>
                  <a:lnTo>
                    <a:pt x="644525" y="714375"/>
                  </a:lnTo>
                  <a:lnTo>
                    <a:pt x="742823" y="1080008"/>
                  </a:lnTo>
                  <a:lnTo>
                    <a:pt x="920750" y="714375"/>
                  </a:lnTo>
                  <a:close/>
                </a:path>
                <a:path w="1104900" h="1080135">
                  <a:moveTo>
                    <a:pt x="985774" y="0"/>
                  </a:moveTo>
                  <a:lnTo>
                    <a:pt x="118999" y="0"/>
                  </a:lnTo>
                  <a:lnTo>
                    <a:pt x="72651" y="9342"/>
                  </a:lnTo>
                  <a:lnTo>
                    <a:pt x="34829" y="34829"/>
                  </a:lnTo>
                  <a:lnTo>
                    <a:pt x="9342" y="72651"/>
                  </a:lnTo>
                  <a:lnTo>
                    <a:pt x="0" y="118999"/>
                  </a:lnTo>
                  <a:lnTo>
                    <a:pt x="0" y="595249"/>
                  </a:lnTo>
                  <a:lnTo>
                    <a:pt x="9342" y="641615"/>
                  </a:lnTo>
                  <a:lnTo>
                    <a:pt x="34829" y="679481"/>
                  </a:lnTo>
                  <a:lnTo>
                    <a:pt x="72651" y="705012"/>
                  </a:lnTo>
                  <a:lnTo>
                    <a:pt x="118999" y="714375"/>
                  </a:lnTo>
                  <a:lnTo>
                    <a:pt x="985774" y="714375"/>
                  </a:lnTo>
                  <a:lnTo>
                    <a:pt x="1032140" y="705012"/>
                  </a:lnTo>
                  <a:lnTo>
                    <a:pt x="1070006" y="679481"/>
                  </a:lnTo>
                  <a:lnTo>
                    <a:pt x="1095537" y="641615"/>
                  </a:lnTo>
                  <a:lnTo>
                    <a:pt x="1104900" y="595249"/>
                  </a:lnTo>
                  <a:lnTo>
                    <a:pt x="1104900" y="118999"/>
                  </a:lnTo>
                  <a:lnTo>
                    <a:pt x="1095537" y="72651"/>
                  </a:lnTo>
                  <a:lnTo>
                    <a:pt x="1070006" y="34829"/>
                  </a:lnTo>
                  <a:lnTo>
                    <a:pt x="1032140" y="9342"/>
                  </a:lnTo>
                  <a:lnTo>
                    <a:pt x="9857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891526" y="3605275"/>
              <a:ext cx="1104900" cy="1080135"/>
            </a:xfrm>
            <a:custGeom>
              <a:avLst/>
              <a:gdLst/>
              <a:ahLst/>
              <a:cxnLst/>
              <a:rect l="l" t="t" r="r" b="b"/>
              <a:pathLst>
                <a:path w="1104900" h="1080135">
                  <a:moveTo>
                    <a:pt x="1104900" y="118999"/>
                  </a:moveTo>
                  <a:lnTo>
                    <a:pt x="1095537" y="72651"/>
                  </a:lnTo>
                  <a:lnTo>
                    <a:pt x="1070006" y="34829"/>
                  </a:lnTo>
                  <a:lnTo>
                    <a:pt x="1032140" y="9342"/>
                  </a:lnTo>
                  <a:lnTo>
                    <a:pt x="985774" y="0"/>
                  </a:lnTo>
                  <a:lnTo>
                    <a:pt x="920750" y="0"/>
                  </a:lnTo>
                  <a:lnTo>
                    <a:pt x="644525" y="0"/>
                  </a:lnTo>
                  <a:lnTo>
                    <a:pt x="118999" y="0"/>
                  </a:lnTo>
                  <a:lnTo>
                    <a:pt x="72651" y="9342"/>
                  </a:lnTo>
                  <a:lnTo>
                    <a:pt x="34829" y="34829"/>
                  </a:lnTo>
                  <a:lnTo>
                    <a:pt x="9342" y="72651"/>
                  </a:lnTo>
                  <a:lnTo>
                    <a:pt x="0" y="118999"/>
                  </a:lnTo>
                  <a:lnTo>
                    <a:pt x="0" y="416687"/>
                  </a:lnTo>
                  <a:lnTo>
                    <a:pt x="0" y="595249"/>
                  </a:lnTo>
                  <a:lnTo>
                    <a:pt x="9342" y="641615"/>
                  </a:lnTo>
                  <a:lnTo>
                    <a:pt x="34829" y="679481"/>
                  </a:lnTo>
                  <a:lnTo>
                    <a:pt x="72651" y="705012"/>
                  </a:lnTo>
                  <a:lnTo>
                    <a:pt x="118999" y="714375"/>
                  </a:lnTo>
                  <a:lnTo>
                    <a:pt x="644525" y="714375"/>
                  </a:lnTo>
                  <a:lnTo>
                    <a:pt x="742823" y="1080008"/>
                  </a:lnTo>
                  <a:lnTo>
                    <a:pt x="920750" y="714375"/>
                  </a:lnTo>
                  <a:lnTo>
                    <a:pt x="985774" y="714375"/>
                  </a:lnTo>
                  <a:lnTo>
                    <a:pt x="1032140" y="705012"/>
                  </a:lnTo>
                  <a:lnTo>
                    <a:pt x="1070006" y="679481"/>
                  </a:lnTo>
                  <a:lnTo>
                    <a:pt x="1095537" y="641615"/>
                  </a:lnTo>
                  <a:lnTo>
                    <a:pt x="1104900" y="595249"/>
                  </a:lnTo>
                  <a:lnTo>
                    <a:pt x="1104900" y="416687"/>
                  </a:lnTo>
                  <a:lnTo>
                    <a:pt x="1104900" y="1189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8006968" y="3662997"/>
            <a:ext cx="876300" cy="5772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52400" marR="5080" indent="-139700">
              <a:lnSpc>
                <a:spcPct val="100800"/>
              </a:lnSpc>
              <a:spcBef>
                <a:spcPts val="85"/>
              </a:spcBef>
            </a:pPr>
            <a:r>
              <a:rPr dirty="0" sz="1800" spc="-10">
                <a:latin typeface="Arial"/>
                <a:cs typeface="Arial"/>
              </a:rPr>
              <a:t>Attribute </a:t>
            </a:r>
            <a:r>
              <a:rPr dirty="0" sz="1800" spc="-2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47875" y="5067300"/>
            <a:ext cx="1052512" cy="604837"/>
          </a:xfrm>
          <a:prstGeom prst="rect">
            <a:avLst/>
          </a:prstGeom>
        </p:spPr>
      </p:pic>
      <p:grpSp>
        <p:nvGrpSpPr>
          <p:cNvPr id="19" name="object 19" descr=""/>
          <p:cNvGrpSpPr/>
          <p:nvPr/>
        </p:nvGrpSpPr>
        <p:grpSpPr>
          <a:xfrm>
            <a:off x="1943100" y="5067300"/>
            <a:ext cx="1605280" cy="567055"/>
            <a:chOff x="1943100" y="5067300"/>
            <a:chExt cx="1605280" cy="567055"/>
          </a:xfrm>
        </p:grpSpPr>
        <p:pic>
          <p:nvPicPr>
            <p:cNvPr id="20" name="object 2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43100" y="5067300"/>
              <a:ext cx="1604899" cy="566737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1995551" y="5119751"/>
              <a:ext cx="1445895" cy="409575"/>
            </a:xfrm>
            <a:custGeom>
              <a:avLst/>
              <a:gdLst/>
              <a:ahLst/>
              <a:cxnLst/>
              <a:rect l="l" t="t" r="r" b="b"/>
              <a:pathLst>
                <a:path w="1445895" h="409575">
                  <a:moveTo>
                    <a:pt x="1036574" y="0"/>
                  </a:moveTo>
                  <a:lnTo>
                    <a:pt x="68199" y="0"/>
                  </a:lnTo>
                  <a:lnTo>
                    <a:pt x="41630" y="5351"/>
                  </a:lnTo>
                  <a:lnTo>
                    <a:pt x="19954" y="19954"/>
                  </a:lnTo>
                  <a:lnTo>
                    <a:pt x="5351" y="41630"/>
                  </a:lnTo>
                  <a:lnTo>
                    <a:pt x="0" y="68199"/>
                  </a:lnTo>
                  <a:lnTo>
                    <a:pt x="0" y="341249"/>
                  </a:lnTo>
                  <a:lnTo>
                    <a:pt x="5351" y="367837"/>
                  </a:lnTo>
                  <a:lnTo>
                    <a:pt x="19954" y="389556"/>
                  </a:lnTo>
                  <a:lnTo>
                    <a:pt x="41630" y="404203"/>
                  </a:lnTo>
                  <a:lnTo>
                    <a:pt x="68199" y="409575"/>
                  </a:lnTo>
                  <a:lnTo>
                    <a:pt x="1036574" y="409575"/>
                  </a:lnTo>
                  <a:lnTo>
                    <a:pt x="1063162" y="404203"/>
                  </a:lnTo>
                  <a:lnTo>
                    <a:pt x="1084881" y="389556"/>
                  </a:lnTo>
                  <a:lnTo>
                    <a:pt x="1099528" y="367837"/>
                  </a:lnTo>
                  <a:lnTo>
                    <a:pt x="1104900" y="341249"/>
                  </a:lnTo>
                  <a:lnTo>
                    <a:pt x="1369935" y="238887"/>
                  </a:lnTo>
                  <a:lnTo>
                    <a:pt x="1104900" y="238887"/>
                  </a:lnTo>
                  <a:lnTo>
                    <a:pt x="1104900" y="68199"/>
                  </a:lnTo>
                  <a:lnTo>
                    <a:pt x="1099528" y="41630"/>
                  </a:lnTo>
                  <a:lnTo>
                    <a:pt x="1084881" y="19954"/>
                  </a:lnTo>
                  <a:lnTo>
                    <a:pt x="1063162" y="5351"/>
                  </a:lnTo>
                  <a:lnTo>
                    <a:pt x="1036574" y="0"/>
                  </a:lnTo>
                  <a:close/>
                </a:path>
                <a:path w="1445895" h="409575">
                  <a:moveTo>
                    <a:pt x="1445895" y="209550"/>
                  </a:moveTo>
                  <a:lnTo>
                    <a:pt x="1104900" y="238887"/>
                  </a:lnTo>
                  <a:lnTo>
                    <a:pt x="1369935" y="238887"/>
                  </a:lnTo>
                  <a:lnTo>
                    <a:pt x="1445895" y="20955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995551" y="5119751"/>
              <a:ext cx="1445895" cy="409575"/>
            </a:xfrm>
            <a:custGeom>
              <a:avLst/>
              <a:gdLst/>
              <a:ahLst/>
              <a:cxnLst/>
              <a:rect l="l" t="t" r="r" b="b"/>
              <a:pathLst>
                <a:path w="1445895" h="409575">
                  <a:moveTo>
                    <a:pt x="1104900" y="68199"/>
                  </a:moveTo>
                  <a:lnTo>
                    <a:pt x="1099528" y="41630"/>
                  </a:lnTo>
                  <a:lnTo>
                    <a:pt x="1084881" y="19954"/>
                  </a:lnTo>
                  <a:lnTo>
                    <a:pt x="1063162" y="5351"/>
                  </a:lnTo>
                  <a:lnTo>
                    <a:pt x="1036574" y="0"/>
                  </a:lnTo>
                  <a:lnTo>
                    <a:pt x="920750" y="0"/>
                  </a:lnTo>
                  <a:lnTo>
                    <a:pt x="644525" y="0"/>
                  </a:lnTo>
                  <a:lnTo>
                    <a:pt x="68199" y="0"/>
                  </a:lnTo>
                  <a:lnTo>
                    <a:pt x="41630" y="5351"/>
                  </a:lnTo>
                  <a:lnTo>
                    <a:pt x="19954" y="19954"/>
                  </a:lnTo>
                  <a:lnTo>
                    <a:pt x="5351" y="41630"/>
                  </a:lnTo>
                  <a:lnTo>
                    <a:pt x="0" y="68199"/>
                  </a:lnTo>
                  <a:lnTo>
                    <a:pt x="0" y="238887"/>
                  </a:lnTo>
                  <a:lnTo>
                    <a:pt x="0" y="341249"/>
                  </a:lnTo>
                  <a:lnTo>
                    <a:pt x="5351" y="367837"/>
                  </a:lnTo>
                  <a:lnTo>
                    <a:pt x="19954" y="389556"/>
                  </a:lnTo>
                  <a:lnTo>
                    <a:pt x="41630" y="404203"/>
                  </a:lnTo>
                  <a:lnTo>
                    <a:pt x="68199" y="409575"/>
                  </a:lnTo>
                  <a:lnTo>
                    <a:pt x="644525" y="409575"/>
                  </a:lnTo>
                  <a:lnTo>
                    <a:pt x="920750" y="409575"/>
                  </a:lnTo>
                  <a:lnTo>
                    <a:pt x="1036574" y="409575"/>
                  </a:lnTo>
                  <a:lnTo>
                    <a:pt x="1063162" y="404203"/>
                  </a:lnTo>
                  <a:lnTo>
                    <a:pt x="1084881" y="389556"/>
                  </a:lnTo>
                  <a:lnTo>
                    <a:pt x="1099528" y="367837"/>
                  </a:lnTo>
                  <a:lnTo>
                    <a:pt x="1104900" y="341249"/>
                  </a:lnTo>
                  <a:lnTo>
                    <a:pt x="1445895" y="209550"/>
                  </a:lnTo>
                  <a:lnTo>
                    <a:pt x="1104900" y="238887"/>
                  </a:lnTo>
                  <a:lnTo>
                    <a:pt x="1104900" y="681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2210435" y="5162232"/>
            <a:ext cx="6769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record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72150" y="6181725"/>
            <a:ext cx="1147762" cy="604837"/>
          </a:xfrm>
          <a:prstGeom prst="rect">
            <a:avLst/>
          </a:prstGeom>
        </p:spPr>
      </p:pic>
      <p:grpSp>
        <p:nvGrpSpPr>
          <p:cNvPr id="25" name="object 25" descr=""/>
          <p:cNvGrpSpPr/>
          <p:nvPr/>
        </p:nvGrpSpPr>
        <p:grpSpPr>
          <a:xfrm>
            <a:off x="5715000" y="5791200"/>
            <a:ext cx="1271905" cy="948055"/>
            <a:chOff x="5715000" y="5791200"/>
            <a:chExt cx="1271905" cy="948055"/>
          </a:xfrm>
        </p:grpSpPr>
        <p:pic>
          <p:nvPicPr>
            <p:cNvPr id="26" name="object 2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15000" y="5791200"/>
              <a:ext cx="1271524" cy="947737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5767451" y="5844933"/>
              <a:ext cx="1114425" cy="789305"/>
            </a:xfrm>
            <a:custGeom>
              <a:avLst/>
              <a:gdLst/>
              <a:ahLst/>
              <a:cxnLst/>
              <a:rect l="l" t="t" r="r" b="b"/>
              <a:pathLst>
                <a:path w="1114425" h="789304">
                  <a:moveTo>
                    <a:pt x="1047623" y="389178"/>
                  </a:moveTo>
                  <a:lnTo>
                    <a:pt x="66675" y="389178"/>
                  </a:lnTo>
                  <a:lnTo>
                    <a:pt x="40719" y="394419"/>
                  </a:lnTo>
                  <a:lnTo>
                    <a:pt x="19526" y="408709"/>
                  </a:lnTo>
                  <a:lnTo>
                    <a:pt x="5238" y="429903"/>
                  </a:lnTo>
                  <a:lnTo>
                    <a:pt x="0" y="455853"/>
                  </a:lnTo>
                  <a:lnTo>
                    <a:pt x="0" y="722553"/>
                  </a:lnTo>
                  <a:lnTo>
                    <a:pt x="5238" y="748504"/>
                  </a:lnTo>
                  <a:lnTo>
                    <a:pt x="19526" y="769697"/>
                  </a:lnTo>
                  <a:lnTo>
                    <a:pt x="40719" y="783988"/>
                  </a:lnTo>
                  <a:lnTo>
                    <a:pt x="66675" y="789228"/>
                  </a:lnTo>
                  <a:lnTo>
                    <a:pt x="1047623" y="789228"/>
                  </a:lnTo>
                  <a:lnTo>
                    <a:pt x="1073598" y="783988"/>
                  </a:lnTo>
                  <a:lnTo>
                    <a:pt x="1094835" y="769697"/>
                  </a:lnTo>
                  <a:lnTo>
                    <a:pt x="1109166" y="748504"/>
                  </a:lnTo>
                  <a:lnTo>
                    <a:pt x="1114425" y="722553"/>
                  </a:lnTo>
                  <a:lnTo>
                    <a:pt x="1114425" y="455853"/>
                  </a:lnTo>
                  <a:lnTo>
                    <a:pt x="1109166" y="429903"/>
                  </a:lnTo>
                  <a:lnTo>
                    <a:pt x="1094835" y="408709"/>
                  </a:lnTo>
                  <a:lnTo>
                    <a:pt x="1073598" y="394419"/>
                  </a:lnTo>
                  <a:lnTo>
                    <a:pt x="1047623" y="389178"/>
                  </a:lnTo>
                  <a:close/>
                </a:path>
                <a:path w="1114425" h="789304">
                  <a:moveTo>
                    <a:pt x="740155" y="0"/>
                  </a:moveTo>
                  <a:lnTo>
                    <a:pt x="649986" y="389178"/>
                  </a:lnTo>
                  <a:lnTo>
                    <a:pt x="928624" y="389178"/>
                  </a:lnTo>
                  <a:lnTo>
                    <a:pt x="740155" y="0"/>
                  </a:lnTo>
                  <a:close/>
                </a:path>
              </a:pathLst>
            </a:custGeom>
            <a:solidFill>
              <a:srgbClr val="77CC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767451" y="5844933"/>
              <a:ext cx="1114425" cy="789305"/>
            </a:xfrm>
            <a:custGeom>
              <a:avLst/>
              <a:gdLst/>
              <a:ahLst/>
              <a:cxnLst/>
              <a:rect l="l" t="t" r="r" b="b"/>
              <a:pathLst>
                <a:path w="1114425" h="789304">
                  <a:moveTo>
                    <a:pt x="1114425" y="455853"/>
                  </a:moveTo>
                  <a:lnTo>
                    <a:pt x="1109166" y="429903"/>
                  </a:lnTo>
                  <a:lnTo>
                    <a:pt x="1094835" y="408709"/>
                  </a:lnTo>
                  <a:lnTo>
                    <a:pt x="1073598" y="394419"/>
                  </a:lnTo>
                  <a:lnTo>
                    <a:pt x="1047623" y="389178"/>
                  </a:lnTo>
                  <a:lnTo>
                    <a:pt x="928624" y="389178"/>
                  </a:lnTo>
                  <a:lnTo>
                    <a:pt x="740155" y="0"/>
                  </a:lnTo>
                  <a:lnTo>
                    <a:pt x="649986" y="389178"/>
                  </a:lnTo>
                  <a:lnTo>
                    <a:pt x="66675" y="389178"/>
                  </a:lnTo>
                  <a:lnTo>
                    <a:pt x="40719" y="394419"/>
                  </a:lnTo>
                  <a:lnTo>
                    <a:pt x="19526" y="408709"/>
                  </a:lnTo>
                  <a:lnTo>
                    <a:pt x="5238" y="429903"/>
                  </a:lnTo>
                  <a:lnTo>
                    <a:pt x="0" y="455853"/>
                  </a:lnTo>
                  <a:lnTo>
                    <a:pt x="0" y="555866"/>
                  </a:lnTo>
                  <a:lnTo>
                    <a:pt x="0" y="722553"/>
                  </a:lnTo>
                  <a:lnTo>
                    <a:pt x="5238" y="748504"/>
                  </a:lnTo>
                  <a:lnTo>
                    <a:pt x="19526" y="769697"/>
                  </a:lnTo>
                  <a:lnTo>
                    <a:pt x="40719" y="783988"/>
                  </a:lnTo>
                  <a:lnTo>
                    <a:pt x="66675" y="789228"/>
                  </a:lnTo>
                  <a:lnTo>
                    <a:pt x="649986" y="789228"/>
                  </a:lnTo>
                  <a:lnTo>
                    <a:pt x="928624" y="789228"/>
                  </a:lnTo>
                  <a:lnTo>
                    <a:pt x="1047623" y="789228"/>
                  </a:lnTo>
                  <a:lnTo>
                    <a:pt x="1073598" y="783988"/>
                  </a:lnTo>
                  <a:lnTo>
                    <a:pt x="1094835" y="769697"/>
                  </a:lnTo>
                  <a:lnTo>
                    <a:pt x="1109166" y="748504"/>
                  </a:lnTo>
                  <a:lnTo>
                    <a:pt x="1114425" y="722553"/>
                  </a:lnTo>
                  <a:lnTo>
                    <a:pt x="1114425" y="555866"/>
                  </a:lnTo>
                  <a:lnTo>
                    <a:pt x="1114425" y="455853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5943853" y="6277292"/>
            <a:ext cx="7639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column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75"/>
              <a:t>Table</a:t>
            </a:r>
            <a:r>
              <a:rPr dirty="0" spc="-165"/>
              <a:t> </a:t>
            </a:r>
            <a:r>
              <a:rPr dirty="0" spc="-30"/>
              <a:t>notations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75028" y="2709163"/>
            <a:ext cx="167132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000" spc="-10">
                <a:latin typeface="Calibri"/>
                <a:cs typeface="Calibri"/>
              </a:rPr>
              <a:t>Alternatively,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17575" y="1734340"/>
            <a:ext cx="7280275" cy="188595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2150" spc="85">
                <a:solidFill>
                  <a:srgbClr val="155F82"/>
                </a:solidFill>
                <a:latin typeface="Calibri"/>
                <a:cs typeface="Calibri"/>
              </a:rPr>
              <a:t>Students(ID,</a:t>
            </a:r>
            <a:r>
              <a:rPr dirty="0" sz="2150" spc="-6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2150" spc="105">
                <a:solidFill>
                  <a:srgbClr val="155F82"/>
                </a:solidFill>
                <a:latin typeface="Calibri"/>
                <a:cs typeface="Calibri"/>
              </a:rPr>
              <a:t>Name,</a:t>
            </a:r>
            <a:r>
              <a:rPr dirty="0" sz="2150" spc="-55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2150" spc="50">
                <a:solidFill>
                  <a:srgbClr val="155F82"/>
                </a:solidFill>
                <a:latin typeface="Calibri"/>
                <a:cs typeface="Calibri"/>
              </a:rPr>
              <a:t>Degree)</a:t>
            </a:r>
            <a:endParaRPr sz="2150">
              <a:latin typeface="Calibri"/>
              <a:cs typeface="Calibri"/>
            </a:endParaRPr>
          </a:p>
          <a:p>
            <a:pPr marL="241300" indent="-228600">
              <a:lnSpc>
                <a:spcPts val="2490"/>
              </a:lnSpc>
              <a:spcBef>
                <a:spcPts val="27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150">
                <a:latin typeface="Calibri"/>
                <a:cs typeface="Calibri"/>
              </a:rPr>
              <a:t>A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key</a:t>
            </a:r>
            <a:r>
              <a:rPr dirty="0" sz="2150" spc="85">
                <a:latin typeface="Calibri"/>
                <a:cs typeface="Calibri"/>
              </a:rPr>
              <a:t> </a:t>
            </a:r>
            <a:r>
              <a:rPr dirty="0" sz="2150" spc="125">
                <a:latin typeface="Calibri"/>
                <a:cs typeface="Calibri"/>
              </a:rPr>
              <a:t>is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 spc="114">
                <a:latin typeface="Calibri"/>
                <a:cs typeface="Calibri"/>
              </a:rPr>
              <a:t>an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attribute</a:t>
            </a:r>
            <a:r>
              <a:rPr dirty="0" sz="2150" spc="7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or</a:t>
            </a:r>
            <a:r>
              <a:rPr dirty="0" sz="2150" spc="35">
                <a:latin typeface="Calibri"/>
                <a:cs typeface="Calibri"/>
              </a:rPr>
              <a:t> </a:t>
            </a:r>
            <a:r>
              <a:rPr dirty="0" sz="2150" spc="120">
                <a:latin typeface="Calibri"/>
                <a:cs typeface="Calibri"/>
              </a:rPr>
              <a:t>a</a:t>
            </a:r>
            <a:r>
              <a:rPr dirty="0" sz="2150" spc="60">
                <a:latin typeface="Calibri"/>
                <a:cs typeface="Calibri"/>
              </a:rPr>
              <a:t> </a:t>
            </a:r>
            <a:r>
              <a:rPr dirty="0" sz="2150" spc="75">
                <a:latin typeface="Calibri"/>
                <a:cs typeface="Calibri"/>
              </a:rPr>
              <a:t>set</a:t>
            </a:r>
            <a:r>
              <a:rPr dirty="0" sz="2150" spc="7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of</a:t>
            </a:r>
            <a:r>
              <a:rPr dirty="0" sz="2150" spc="90">
                <a:latin typeface="Calibri"/>
                <a:cs typeface="Calibri"/>
              </a:rPr>
              <a:t> </a:t>
            </a:r>
            <a:r>
              <a:rPr dirty="0" sz="2150" spc="60">
                <a:latin typeface="Calibri"/>
                <a:cs typeface="Calibri"/>
              </a:rPr>
              <a:t>attibutes </a:t>
            </a:r>
            <a:r>
              <a:rPr dirty="0" sz="2150">
                <a:latin typeface="Calibri"/>
                <a:cs typeface="Calibri"/>
              </a:rPr>
              <a:t>with</a:t>
            </a:r>
            <a:r>
              <a:rPr dirty="0" sz="2150" spc="15">
                <a:latin typeface="Calibri"/>
                <a:cs typeface="Calibri"/>
              </a:rPr>
              <a:t> </a:t>
            </a:r>
            <a:r>
              <a:rPr dirty="0" sz="2150" spc="75">
                <a:latin typeface="Calibri"/>
                <a:cs typeface="Calibri"/>
              </a:rPr>
              <a:t>unique </a:t>
            </a:r>
            <a:r>
              <a:rPr dirty="0" sz="2150" spc="85">
                <a:latin typeface="Calibri"/>
                <a:cs typeface="Calibri"/>
              </a:rPr>
              <a:t>values</a:t>
            </a:r>
            <a:endParaRPr sz="2150">
              <a:latin typeface="Calibri"/>
              <a:cs typeface="Calibri"/>
            </a:endParaRPr>
          </a:p>
          <a:p>
            <a:pPr lvl="1" marL="698500" indent="-228600">
              <a:lnSpc>
                <a:spcPts val="2310"/>
              </a:lnSpc>
              <a:buFont typeface="Arial"/>
              <a:buChar char="•"/>
              <a:tabLst>
                <a:tab pos="698500" algn="l"/>
              </a:tabLst>
            </a:pPr>
            <a:r>
              <a:rPr dirty="0" sz="2000" spc="95">
                <a:latin typeface="Calibri"/>
                <a:cs typeface="Calibri"/>
              </a:rPr>
              <a:t>No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two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55">
                <a:latin typeface="Calibri"/>
                <a:cs typeface="Calibri"/>
              </a:rPr>
              <a:t>students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110">
                <a:latin typeface="Calibri"/>
                <a:cs typeface="Calibri"/>
              </a:rPr>
              <a:t>same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60">
                <a:latin typeface="Calibri"/>
                <a:cs typeface="Calibri"/>
              </a:rPr>
              <a:t>ID</a:t>
            </a:r>
            <a:endParaRPr sz="2000">
              <a:latin typeface="Calibri"/>
              <a:cs typeface="Calibri"/>
            </a:endParaRPr>
          </a:p>
          <a:p>
            <a:pPr marL="699135">
              <a:lnSpc>
                <a:spcPct val="100000"/>
              </a:lnSpc>
              <a:spcBef>
                <a:spcPts val="1505"/>
              </a:spcBef>
            </a:pP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you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know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90">
                <a:latin typeface="Calibri"/>
                <a:cs typeface="Calibri"/>
              </a:rPr>
              <a:t>ID</a:t>
            </a:r>
            <a:r>
              <a:rPr dirty="0" sz="2000" spc="50">
                <a:latin typeface="Calibri"/>
                <a:cs typeface="Calibri"/>
              </a:rPr>
              <a:t> </a:t>
            </a:r>
            <a:r>
              <a:rPr dirty="0" sz="2000" spc="-70">
                <a:latin typeface="Calibri"/>
                <a:cs typeface="Calibri"/>
              </a:rPr>
              <a:t>–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you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know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60">
                <a:latin typeface="Calibri"/>
                <a:cs typeface="Calibri"/>
              </a:rPr>
              <a:t>name,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degree,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35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150" spc="75">
                <a:latin typeface="Calibri"/>
                <a:cs typeface="Calibri"/>
              </a:rPr>
              <a:t>Denoted</a:t>
            </a:r>
            <a:r>
              <a:rPr dirty="0" sz="2150" spc="-45">
                <a:latin typeface="Calibri"/>
                <a:cs typeface="Calibri"/>
              </a:rPr>
              <a:t> </a:t>
            </a:r>
            <a:r>
              <a:rPr dirty="0" sz="2150" spc="55">
                <a:latin typeface="Calibri"/>
                <a:cs typeface="Calibri"/>
              </a:rPr>
              <a:t>by:</a:t>
            </a:r>
            <a:r>
              <a:rPr dirty="0" sz="2150" spc="-5">
                <a:latin typeface="Calibri"/>
                <a:cs typeface="Calibri"/>
              </a:rPr>
              <a:t> </a:t>
            </a:r>
            <a:r>
              <a:rPr dirty="0" sz="2150" spc="80">
                <a:solidFill>
                  <a:srgbClr val="155F82"/>
                </a:solidFill>
                <a:latin typeface="Calibri"/>
                <a:cs typeface="Calibri"/>
              </a:rPr>
              <a:t>Students(</a:t>
            </a:r>
            <a:r>
              <a:rPr dirty="0" u="sng" sz="2150" spc="80">
                <a:solidFill>
                  <a:srgbClr val="155F82"/>
                </a:solidFill>
                <a:uFill>
                  <a:solidFill>
                    <a:srgbClr val="155F82"/>
                  </a:solidFill>
                </a:uFill>
                <a:latin typeface="Calibri"/>
                <a:cs typeface="Calibri"/>
              </a:rPr>
              <a:t>ID</a:t>
            </a:r>
            <a:r>
              <a:rPr dirty="0" sz="2150" spc="80">
                <a:solidFill>
                  <a:srgbClr val="155F82"/>
                </a:solidFill>
                <a:latin typeface="Calibri"/>
                <a:cs typeface="Calibri"/>
              </a:rPr>
              <a:t>,</a:t>
            </a:r>
            <a:r>
              <a:rPr dirty="0" sz="2150" spc="-4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2150" spc="105">
                <a:solidFill>
                  <a:srgbClr val="155F82"/>
                </a:solidFill>
                <a:latin typeface="Calibri"/>
                <a:cs typeface="Calibri"/>
              </a:rPr>
              <a:t>Name,</a:t>
            </a:r>
            <a:r>
              <a:rPr dirty="0" sz="2150" spc="3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2150" spc="45">
                <a:solidFill>
                  <a:srgbClr val="155F82"/>
                </a:solidFill>
                <a:latin typeface="Calibri"/>
                <a:cs typeface="Calibri"/>
              </a:rPr>
              <a:t>Degree)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17575" y="5437187"/>
            <a:ext cx="9106535" cy="63119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2455"/>
              </a:lnSpc>
              <a:spcBef>
                <a:spcPts val="130"/>
              </a:spcBef>
            </a:pPr>
            <a:r>
              <a:rPr dirty="0" sz="2150">
                <a:latin typeface="Calibri"/>
                <a:cs typeface="Calibri"/>
              </a:rPr>
              <a:t>Another</a:t>
            </a:r>
            <a:r>
              <a:rPr dirty="0" sz="2150" spc="60">
                <a:latin typeface="Calibri"/>
                <a:cs typeface="Calibri"/>
              </a:rPr>
              <a:t> </a:t>
            </a:r>
            <a:r>
              <a:rPr dirty="0" sz="2150" spc="80">
                <a:latin typeface="Calibri"/>
                <a:cs typeface="Calibri"/>
              </a:rPr>
              <a:t>example:</a:t>
            </a:r>
            <a:r>
              <a:rPr dirty="0" sz="2150" spc="40">
                <a:latin typeface="Calibri"/>
                <a:cs typeface="Calibri"/>
              </a:rPr>
              <a:t> </a:t>
            </a:r>
            <a:r>
              <a:rPr dirty="0" sz="2150" spc="110">
                <a:solidFill>
                  <a:srgbClr val="155F82"/>
                </a:solidFill>
                <a:latin typeface="Calibri"/>
                <a:cs typeface="Calibri"/>
              </a:rPr>
              <a:t>Classrooms(</a:t>
            </a:r>
            <a:r>
              <a:rPr dirty="0" u="sng" sz="2150" spc="110">
                <a:solidFill>
                  <a:srgbClr val="155F82"/>
                </a:solidFill>
                <a:uFill>
                  <a:solidFill>
                    <a:srgbClr val="155F82"/>
                  </a:solidFill>
                </a:uFill>
                <a:latin typeface="Calibri"/>
                <a:cs typeface="Calibri"/>
              </a:rPr>
              <a:t>Building</a:t>
            </a:r>
            <a:r>
              <a:rPr dirty="0" sz="2150" spc="110">
                <a:solidFill>
                  <a:srgbClr val="155F82"/>
                </a:solidFill>
                <a:latin typeface="Calibri"/>
                <a:cs typeface="Calibri"/>
              </a:rPr>
              <a:t>,</a:t>
            </a:r>
            <a:r>
              <a:rPr dirty="0" sz="2150" spc="5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u="sng" sz="2150" spc="60">
                <a:solidFill>
                  <a:srgbClr val="155F82"/>
                </a:solidFill>
                <a:uFill>
                  <a:solidFill>
                    <a:srgbClr val="155F82"/>
                  </a:solidFill>
                </a:uFill>
                <a:latin typeface="Calibri"/>
                <a:cs typeface="Calibri"/>
              </a:rPr>
              <a:t>room</a:t>
            </a:r>
            <a:r>
              <a:rPr dirty="0" sz="2150" spc="60">
                <a:solidFill>
                  <a:srgbClr val="155F82"/>
                </a:solidFill>
                <a:latin typeface="Calibri"/>
                <a:cs typeface="Calibri"/>
              </a:rPr>
              <a:t>,</a:t>
            </a:r>
            <a:r>
              <a:rPr dirty="0" sz="2150" spc="45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2150" spc="110">
                <a:solidFill>
                  <a:srgbClr val="155F82"/>
                </a:solidFill>
                <a:latin typeface="Calibri"/>
                <a:cs typeface="Calibri"/>
              </a:rPr>
              <a:t>numSeats,</a:t>
            </a:r>
            <a:r>
              <a:rPr dirty="0" sz="2150" spc="45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dirty="0" sz="2150" spc="60">
                <a:solidFill>
                  <a:srgbClr val="155F82"/>
                </a:solidFill>
                <a:latin typeface="Calibri"/>
                <a:cs typeface="Calibri"/>
              </a:rPr>
              <a:t>hasProjector)</a:t>
            </a:r>
            <a:endParaRPr sz="2150">
              <a:latin typeface="Calibri"/>
              <a:cs typeface="Calibri"/>
            </a:endParaRPr>
          </a:p>
          <a:p>
            <a:pPr marL="698500" indent="-228600">
              <a:lnSpc>
                <a:spcPts val="2275"/>
              </a:lnSpc>
              <a:buFont typeface="Arial"/>
              <a:buChar char="•"/>
              <a:tabLst>
                <a:tab pos="698500" algn="l"/>
              </a:tabLst>
            </a:pP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you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know</a:t>
            </a:r>
            <a:r>
              <a:rPr dirty="0" sz="2000" spc="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building</a:t>
            </a:r>
            <a:r>
              <a:rPr dirty="0" sz="2000" spc="95">
                <a:latin typeface="Calibri"/>
                <a:cs typeface="Calibri"/>
              </a:rPr>
              <a:t> </a:t>
            </a:r>
            <a:r>
              <a:rPr dirty="0" sz="2000" spc="80">
                <a:latin typeface="Calibri"/>
                <a:cs typeface="Calibri"/>
              </a:rPr>
              <a:t>AND</a:t>
            </a:r>
            <a:r>
              <a:rPr dirty="0" sz="2000" spc="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room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60">
                <a:latin typeface="Calibri"/>
                <a:cs typeface="Calibri"/>
              </a:rPr>
              <a:t>numbers</a:t>
            </a:r>
            <a:r>
              <a:rPr dirty="0" sz="2000" spc="80">
                <a:latin typeface="Calibri"/>
                <a:cs typeface="Calibri"/>
              </a:rPr>
              <a:t> </a:t>
            </a:r>
            <a:r>
              <a:rPr dirty="0" sz="2000" spc="-70">
                <a:latin typeface="Calibri"/>
                <a:cs typeface="Calibri"/>
              </a:rPr>
              <a:t>–</a:t>
            </a:r>
            <a:r>
              <a:rPr dirty="0" sz="2000" spc="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you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know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80">
                <a:latin typeface="Calibri"/>
                <a:cs typeface="Calibri"/>
              </a:rPr>
              <a:t>seats,</a:t>
            </a:r>
            <a:r>
              <a:rPr dirty="0" sz="2000" spc="35">
                <a:latin typeface="Calibri"/>
                <a:cs typeface="Calibri"/>
              </a:rPr>
              <a:t> etc.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2223007" y="3918203"/>
          <a:ext cx="61849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55" b="1"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85" b="1"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70" b="1">
                          <a:latin typeface="Calibri"/>
                          <a:cs typeface="Calibri"/>
                        </a:rPr>
                        <a:t>Degree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123456789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60">
                          <a:latin typeface="Calibri"/>
                          <a:cs typeface="Calibri"/>
                        </a:rPr>
                        <a:t>Alice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35">
                          <a:latin typeface="Calibri"/>
                          <a:cs typeface="Calibri"/>
                        </a:rPr>
                        <a:t>Jones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Undergraduate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987654321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70">
                          <a:latin typeface="Calibri"/>
                          <a:cs typeface="Calibri"/>
                        </a:rPr>
                        <a:t>Bob</a:t>
                      </a:r>
                      <a:r>
                        <a:rPr dirty="0" sz="18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55">
                          <a:latin typeface="Calibri"/>
                          <a:cs typeface="Calibri"/>
                        </a:rPr>
                        <a:t>Smith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Undergraduate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45">
                          <a:latin typeface="Calibri"/>
                          <a:cs typeface="Calibri"/>
                        </a:rPr>
                        <a:t>...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2448941" y="3640772"/>
            <a:ext cx="100076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Students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7377"/>
            <a:ext cx="565531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40"/>
              <a:t>The</a:t>
            </a:r>
            <a:r>
              <a:rPr dirty="0" spc="-175"/>
              <a:t> </a:t>
            </a:r>
            <a:r>
              <a:rPr dirty="0" spc="105"/>
              <a:t>basic</a:t>
            </a:r>
            <a:r>
              <a:rPr dirty="0" spc="-170"/>
              <a:t> </a:t>
            </a:r>
            <a:r>
              <a:rPr dirty="0" spc="-114"/>
              <a:t>form</a:t>
            </a:r>
            <a:r>
              <a:rPr dirty="0" spc="-180"/>
              <a:t> </a:t>
            </a:r>
            <a:r>
              <a:rPr dirty="0" spc="-90"/>
              <a:t>of</a:t>
            </a:r>
            <a:r>
              <a:rPr dirty="0" spc="-140"/>
              <a:t> </a:t>
            </a:r>
            <a:r>
              <a:rPr dirty="0"/>
              <a:t>a</a:t>
            </a:r>
            <a:r>
              <a:rPr dirty="0" spc="-155"/>
              <a:t> </a:t>
            </a:r>
            <a:r>
              <a:rPr dirty="0" spc="-20"/>
              <a:t>query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028950" y="2828718"/>
            <a:ext cx="6910705" cy="1633855"/>
            <a:chOff x="3028950" y="2828718"/>
            <a:chExt cx="6910705" cy="163385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4186" y="2828718"/>
              <a:ext cx="6815233" cy="163375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28950" y="2933700"/>
              <a:ext cx="6519926" cy="150012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3157601" y="2852801"/>
              <a:ext cx="6705600" cy="1533525"/>
            </a:xfrm>
            <a:custGeom>
              <a:avLst/>
              <a:gdLst/>
              <a:ahLst/>
              <a:cxnLst/>
              <a:rect l="l" t="t" r="r" b="b"/>
              <a:pathLst>
                <a:path w="6705600" h="1533525">
                  <a:moveTo>
                    <a:pt x="6705600" y="0"/>
                  </a:moveTo>
                  <a:lnTo>
                    <a:pt x="0" y="0"/>
                  </a:lnTo>
                  <a:lnTo>
                    <a:pt x="0" y="1533525"/>
                  </a:lnTo>
                  <a:lnTo>
                    <a:pt x="6705600" y="1533525"/>
                  </a:lnTo>
                  <a:lnTo>
                    <a:pt x="6705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157601" y="2852801"/>
              <a:ext cx="6705600" cy="1533525"/>
            </a:xfrm>
            <a:custGeom>
              <a:avLst/>
              <a:gdLst/>
              <a:ahLst/>
              <a:cxnLst/>
              <a:rect l="l" t="t" r="r" b="b"/>
              <a:pathLst>
                <a:path w="6705600" h="1533525">
                  <a:moveTo>
                    <a:pt x="0" y="1533525"/>
                  </a:moveTo>
                  <a:lnTo>
                    <a:pt x="6705600" y="1533525"/>
                  </a:lnTo>
                  <a:lnTo>
                    <a:pt x="6705600" y="0"/>
                  </a:lnTo>
                  <a:lnTo>
                    <a:pt x="0" y="0"/>
                  </a:lnTo>
                  <a:lnTo>
                    <a:pt x="0" y="1533525"/>
                  </a:lnTo>
                  <a:close/>
                </a:path>
              </a:pathLst>
            </a:custGeom>
            <a:ln w="26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247770" y="3037141"/>
            <a:ext cx="1018540" cy="11264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R="5080">
              <a:lnSpc>
                <a:spcPct val="100400"/>
              </a:lnSpc>
              <a:spcBef>
                <a:spcPts val="90"/>
              </a:spcBef>
            </a:pPr>
            <a:r>
              <a:rPr dirty="0" sz="2400" spc="-20">
                <a:solidFill>
                  <a:srgbClr val="A3171E"/>
                </a:solidFill>
                <a:latin typeface="Consolas"/>
                <a:cs typeface="Consolas"/>
              </a:rPr>
              <a:t>SELECT FROM </a:t>
            </a:r>
            <a:r>
              <a:rPr dirty="0" sz="2400" spc="-10">
                <a:solidFill>
                  <a:srgbClr val="A3171E"/>
                </a:solidFill>
                <a:latin typeface="Consolas"/>
                <a:cs typeface="Consolas"/>
              </a:rPr>
              <a:t>WHERE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077714" y="3037141"/>
            <a:ext cx="4212590" cy="112649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R="2523490">
              <a:lnSpc>
                <a:spcPts val="2860"/>
              </a:lnSpc>
              <a:spcBef>
                <a:spcPts val="215"/>
              </a:spcBef>
            </a:pPr>
            <a:r>
              <a:rPr dirty="0" sz="2400" spc="-10">
                <a:latin typeface="Consolas"/>
                <a:cs typeface="Consolas"/>
              </a:rPr>
              <a:t>attributes relations</a:t>
            </a:r>
            <a:endParaRPr sz="2400">
              <a:latin typeface="Consolas"/>
              <a:cs typeface="Consolas"/>
            </a:endParaRPr>
          </a:p>
          <a:p>
            <a:pPr>
              <a:lnSpc>
                <a:spcPts val="2830"/>
              </a:lnSpc>
            </a:pPr>
            <a:r>
              <a:rPr dirty="0" sz="2400">
                <a:latin typeface="Consolas"/>
                <a:cs typeface="Consolas"/>
              </a:rPr>
              <a:t>conditions</a:t>
            </a:r>
            <a:r>
              <a:rPr dirty="0" sz="2400" spc="-105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on</a:t>
            </a:r>
            <a:r>
              <a:rPr dirty="0" sz="2400" spc="-100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each</a:t>
            </a:r>
            <a:r>
              <a:rPr dirty="0" sz="2400" spc="-30">
                <a:latin typeface="Consolas"/>
                <a:cs typeface="Consolas"/>
              </a:rPr>
              <a:t> </a:t>
            </a:r>
            <a:r>
              <a:rPr dirty="0" sz="2400" spc="-10">
                <a:latin typeface="Consolas"/>
                <a:cs typeface="Consolas"/>
              </a:rPr>
              <a:t>record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7377"/>
            <a:ext cx="354012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Selection</a:t>
            </a:r>
            <a:r>
              <a:rPr dirty="0" spc="90"/>
              <a:t> </a:t>
            </a:r>
            <a:r>
              <a:rPr dirty="0" spc="-30"/>
              <a:t>query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726622" y="2727388"/>
          <a:ext cx="5514975" cy="1675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550"/>
                <a:gridCol w="1352550"/>
                <a:gridCol w="1352550"/>
                <a:gridCol w="1352550"/>
              </a:tblGrid>
              <a:tr h="334645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55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PName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55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55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55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Manufacturer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Gizmo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381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$19.99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Gadgets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GizmoWorks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Powergizmo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381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$29.99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Gadgets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GizmoWorks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SingleTouch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445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$149.99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Photography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Canon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MultiTouch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508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$203.99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Household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Hitachi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725" y="1323975"/>
            <a:ext cx="4433951" cy="1481074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1704957" y="1381023"/>
            <a:ext cx="5015230" cy="1300480"/>
            <a:chOff x="1704957" y="1381023"/>
            <a:chExt cx="5015230" cy="130048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4957" y="1381023"/>
              <a:ext cx="5015020" cy="130030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738376" y="1405000"/>
              <a:ext cx="4905375" cy="1200150"/>
            </a:xfrm>
            <a:custGeom>
              <a:avLst/>
              <a:gdLst/>
              <a:ahLst/>
              <a:cxnLst/>
              <a:rect l="l" t="t" r="r" b="b"/>
              <a:pathLst>
                <a:path w="4905375" h="1200150">
                  <a:moveTo>
                    <a:pt x="4905375" y="0"/>
                  </a:moveTo>
                  <a:lnTo>
                    <a:pt x="0" y="0"/>
                  </a:lnTo>
                  <a:lnTo>
                    <a:pt x="0" y="1200150"/>
                  </a:lnTo>
                  <a:lnTo>
                    <a:pt x="4905375" y="1200150"/>
                  </a:lnTo>
                  <a:lnTo>
                    <a:pt x="49053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38376" y="1405000"/>
              <a:ext cx="4905375" cy="1200150"/>
            </a:xfrm>
            <a:custGeom>
              <a:avLst/>
              <a:gdLst/>
              <a:ahLst/>
              <a:cxnLst/>
              <a:rect l="l" t="t" r="r" b="b"/>
              <a:pathLst>
                <a:path w="4905375" h="1200150">
                  <a:moveTo>
                    <a:pt x="0" y="1200150"/>
                  </a:moveTo>
                  <a:lnTo>
                    <a:pt x="4905375" y="1200150"/>
                  </a:lnTo>
                  <a:lnTo>
                    <a:pt x="4905375" y="0"/>
                  </a:lnTo>
                  <a:lnTo>
                    <a:pt x="0" y="0"/>
                  </a:lnTo>
                  <a:lnTo>
                    <a:pt x="0" y="1200150"/>
                  </a:lnTo>
                  <a:close/>
                </a:path>
              </a:pathLst>
            </a:custGeom>
            <a:ln w="26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816354" y="1423606"/>
            <a:ext cx="3968750" cy="16344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2770" algn="l"/>
              </a:tabLst>
            </a:pPr>
            <a:r>
              <a:rPr dirty="0" sz="2400" spc="-10">
                <a:latin typeface="Consolas"/>
                <a:cs typeface="Consolas"/>
              </a:rPr>
              <a:t>SELECT</a:t>
            </a:r>
            <a:r>
              <a:rPr dirty="0" sz="2400">
                <a:latin typeface="Consolas"/>
                <a:cs typeface="Consolas"/>
              </a:rPr>
              <a:t>	</a:t>
            </a:r>
            <a:r>
              <a:rPr dirty="0" sz="2400" spc="-50">
                <a:latin typeface="Consolas"/>
                <a:cs typeface="Consolas"/>
              </a:rPr>
              <a:t>*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30"/>
              </a:lnSpc>
              <a:spcBef>
                <a:spcPts val="50"/>
              </a:spcBef>
            </a:pPr>
            <a:r>
              <a:rPr dirty="0" sz="2400">
                <a:latin typeface="Consolas"/>
                <a:cs typeface="Consolas"/>
              </a:rPr>
              <a:t>FROM</a:t>
            </a:r>
            <a:r>
              <a:rPr dirty="0" sz="2400" spc="535">
                <a:latin typeface="Consolas"/>
                <a:cs typeface="Consolas"/>
              </a:rPr>
              <a:t> </a:t>
            </a:r>
            <a:r>
              <a:rPr dirty="0" sz="2400" spc="-10">
                <a:latin typeface="Consolas"/>
                <a:cs typeface="Consolas"/>
              </a:rPr>
              <a:t>Product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30"/>
              </a:lnSpc>
            </a:pPr>
            <a:r>
              <a:rPr dirty="0" sz="2400" spc="-10">
                <a:solidFill>
                  <a:srgbClr val="A3171E"/>
                </a:solidFill>
                <a:latin typeface="Consolas"/>
                <a:cs typeface="Consolas"/>
              </a:rPr>
              <a:t>WHERE</a:t>
            </a:r>
            <a:r>
              <a:rPr dirty="0" sz="2400" spc="-750">
                <a:solidFill>
                  <a:srgbClr val="A3171E"/>
                </a:solidFill>
                <a:latin typeface="Consolas"/>
                <a:cs typeface="Consolas"/>
              </a:rPr>
              <a:t> </a:t>
            </a:r>
            <a:r>
              <a:rPr dirty="0" sz="2400" spc="-10">
                <a:solidFill>
                  <a:srgbClr val="A3171E"/>
                </a:solidFill>
                <a:latin typeface="Consolas"/>
                <a:cs typeface="Consolas"/>
              </a:rPr>
              <a:t>category=‘Gadgets’</a:t>
            </a:r>
            <a:endParaRPr sz="2400">
              <a:latin typeface="Consolas"/>
              <a:cs typeface="Consolas"/>
            </a:endParaRPr>
          </a:p>
          <a:p>
            <a:pPr marL="1993900">
              <a:lnSpc>
                <a:spcPct val="100000"/>
              </a:lnSpc>
              <a:spcBef>
                <a:spcPts val="1670"/>
              </a:spcBef>
            </a:pPr>
            <a:r>
              <a:rPr dirty="0" sz="2000" spc="-10">
                <a:solidFill>
                  <a:srgbClr val="A3171E"/>
                </a:solidFill>
                <a:latin typeface="Calibri"/>
                <a:cs typeface="Calibri"/>
              </a:rPr>
              <a:t>Product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7248525" y="4514850"/>
            <a:ext cx="400050" cy="676275"/>
          </a:xfrm>
          <a:custGeom>
            <a:avLst/>
            <a:gdLst/>
            <a:ahLst/>
            <a:cxnLst/>
            <a:rect l="l" t="t" r="r" b="b"/>
            <a:pathLst>
              <a:path w="400050" h="676275">
                <a:moveTo>
                  <a:pt x="300100" y="0"/>
                </a:moveTo>
                <a:lnTo>
                  <a:pt x="100075" y="0"/>
                </a:lnTo>
                <a:lnTo>
                  <a:pt x="100075" y="415417"/>
                </a:lnTo>
                <a:lnTo>
                  <a:pt x="0" y="415417"/>
                </a:lnTo>
                <a:lnTo>
                  <a:pt x="200025" y="676275"/>
                </a:lnTo>
                <a:lnTo>
                  <a:pt x="400050" y="415417"/>
                </a:lnTo>
                <a:lnTo>
                  <a:pt x="300100" y="415417"/>
                </a:lnTo>
                <a:lnTo>
                  <a:pt x="300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 descr=""/>
          <p:cNvGraphicFramePr>
            <a:graphicFrameLocks noGrp="1"/>
          </p:cNvGraphicFramePr>
          <p:nvPr/>
        </p:nvGraphicFramePr>
        <p:xfrm>
          <a:off x="4726622" y="5243512"/>
          <a:ext cx="5514975" cy="1005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550"/>
                <a:gridCol w="1352550"/>
                <a:gridCol w="1352550"/>
                <a:gridCol w="1352550"/>
              </a:tblGrid>
              <a:tr h="335280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5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PName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5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5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5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Manufacturer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Gizmo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$19.99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Gadgets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GizmoWorks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Powergizmo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762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$29.99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Gadgets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GizmoWorks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 descr=""/>
          <p:cNvSpPr txBox="1"/>
          <p:nvPr/>
        </p:nvSpPr>
        <p:spPr>
          <a:xfrm>
            <a:off x="3136264" y="5243512"/>
            <a:ext cx="151320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solidFill>
                  <a:srgbClr val="A3171E"/>
                </a:solidFill>
                <a:latin typeface="Calibri"/>
                <a:cs typeface="Calibri"/>
              </a:rPr>
              <a:t>(answer</a:t>
            </a:r>
            <a:r>
              <a:rPr dirty="0" sz="2000" spc="-75">
                <a:solidFill>
                  <a:srgbClr val="A3171E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A3171E"/>
                </a:solidFill>
                <a:latin typeface="Calibri"/>
                <a:cs typeface="Calibri"/>
              </a:rPr>
              <a:t>table)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7377"/>
            <a:ext cx="707707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45"/>
              <a:t>Projection</a:t>
            </a:r>
            <a:r>
              <a:rPr dirty="0" spc="-110"/>
              <a:t> </a:t>
            </a:r>
            <a:r>
              <a:rPr dirty="0" spc="-30"/>
              <a:t>(and</a:t>
            </a:r>
            <a:r>
              <a:rPr dirty="0" spc="-90"/>
              <a:t> </a:t>
            </a:r>
            <a:r>
              <a:rPr dirty="0"/>
              <a:t>selection</a:t>
            </a:r>
            <a:r>
              <a:rPr dirty="0" spc="-110"/>
              <a:t> </a:t>
            </a:r>
            <a:r>
              <a:rPr dirty="0" spc="-10"/>
              <a:t>again)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779200" y="2769425"/>
          <a:ext cx="5514975" cy="1675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550"/>
                <a:gridCol w="1352550"/>
                <a:gridCol w="1352550"/>
                <a:gridCol w="1352550"/>
              </a:tblGrid>
              <a:tr h="334645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55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PName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55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55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55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Manufacturer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Gizmo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381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$19.99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Gadgets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GizmoWorks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Powergizmo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445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$29.99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Gadgets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GizmoWorks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SingleTouch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445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$149.99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Photography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Canon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MultiTouch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508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$203.99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Household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Hitachi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7350" y="1362075"/>
            <a:ext cx="6700901" cy="1490599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1762112" y="1428648"/>
            <a:ext cx="7406005" cy="1300480"/>
            <a:chOff x="1762112" y="1428648"/>
            <a:chExt cx="7406005" cy="130048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2112" y="1428648"/>
              <a:ext cx="7405781" cy="130030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795525" y="1452625"/>
              <a:ext cx="7296150" cy="1200150"/>
            </a:xfrm>
            <a:custGeom>
              <a:avLst/>
              <a:gdLst/>
              <a:ahLst/>
              <a:cxnLst/>
              <a:rect l="l" t="t" r="r" b="b"/>
              <a:pathLst>
                <a:path w="7296150" h="1200150">
                  <a:moveTo>
                    <a:pt x="7296150" y="0"/>
                  </a:moveTo>
                  <a:lnTo>
                    <a:pt x="0" y="0"/>
                  </a:lnTo>
                  <a:lnTo>
                    <a:pt x="0" y="1200150"/>
                  </a:lnTo>
                  <a:lnTo>
                    <a:pt x="7296150" y="1200150"/>
                  </a:lnTo>
                  <a:lnTo>
                    <a:pt x="72961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95525" y="1452625"/>
              <a:ext cx="7296150" cy="1200150"/>
            </a:xfrm>
            <a:custGeom>
              <a:avLst/>
              <a:gdLst/>
              <a:ahLst/>
              <a:cxnLst/>
              <a:rect l="l" t="t" r="r" b="b"/>
              <a:pathLst>
                <a:path w="7296150" h="1200150">
                  <a:moveTo>
                    <a:pt x="0" y="1200150"/>
                  </a:moveTo>
                  <a:lnTo>
                    <a:pt x="7296150" y="1200150"/>
                  </a:lnTo>
                  <a:lnTo>
                    <a:pt x="7296150" y="0"/>
                  </a:lnTo>
                  <a:lnTo>
                    <a:pt x="0" y="0"/>
                  </a:lnTo>
                  <a:lnTo>
                    <a:pt x="0" y="1200150"/>
                  </a:lnTo>
                  <a:close/>
                </a:path>
              </a:pathLst>
            </a:custGeom>
            <a:ln w="26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869058" y="1465897"/>
            <a:ext cx="6224905" cy="163385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50"/>
              </a:spcBef>
              <a:tabLst>
                <a:tab pos="1842135" algn="l"/>
              </a:tabLst>
            </a:pPr>
            <a:r>
              <a:rPr dirty="0" sz="2400" spc="-10">
                <a:solidFill>
                  <a:srgbClr val="A3171E"/>
                </a:solidFill>
                <a:latin typeface="Consolas"/>
                <a:cs typeface="Consolas"/>
              </a:rPr>
              <a:t>SELECT</a:t>
            </a:r>
            <a:r>
              <a:rPr dirty="0" sz="2400">
                <a:solidFill>
                  <a:srgbClr val="A3171E"/>
                </a:solidFill>
                <a:latin typeface="Consolas"/>
                <a:cs typeface="Consolas"/>
              </a:rPr>
              <a:t>	PName,</a:t>
            </a:r>
            <a:r>
              <a:rPr dirty="0" sz="2400" spc="-70">
                <a:solidFill>
                  <a:srgbClr val="A3171E"/>
                </a:solidFill>
                <a:latin typeface="Consolas"/>
                <a:cs typeface="Consolas"/>
              </a:rPr>
              <a:t> </a:t>
            </a:r>
            <a:r>
              <a:rPr dirty="0" sz="2400">
                <a:solidFill>
                  <a:srgbClr val="A3171E"/>
                </a:solidFill>
                <a:latin typeface="Consolas"/>
                <a:cs typeface="Consolas"/>
              </a:rPr>
              <a:t>Price,</a:t>
            </a:r>
            <a:r>
              <a:rPr dirty="0" sz="2400" spc="-65">
                <a:solidFill>
                  <a:srgbClr val="A3171E"/>
                </a:solidFill>
                <a:latin typeface="Consolas"/>
                <a:cs typeface="Consolas"/>
              </a:rPr>
              <a:t> </a:t>
            </a:r>
            <a:r>
              <a:rPr dirty="0" sz="2400" spc="-10">
                <a:solidFill>
                  <a:srgbClr val="A3171E"/>
                </a:solidFill>
                <a:latin typeface="Consolas"/>
                <a:cs typeface="Consolas"/>
              </a:rPr>
              <a:t>Manufacturer </a:t>
            </a:r>
            <a:r>
              <a:rPr dirty="0" sz="2400">
                <a:latin typeface="Consolas"/>
                <a:cs typeface="Consolas"/>
              </a:rPr>
              <a:t>FROM</a:t>
            </a:r>
            <a:r>
              <a:rPr dirty="0" sz="2400" spc="535">
                <a:latin typeface="Consolas"/>
                <a:cs typeface="Consolas"/>
              </a:rPr>
              <a:t> </a:t>
            </a:r>
            <a:r>
              <a:rPr dirty="0" sz="2400" spc="-10">
                <a:latin typeface="Consolas"/>
                <a:cs typeface="Consolas"/>
              </a:rPr>
              <a:t>Product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780"/>
              </a:lnSpc>
            </a:pPr>
            <a:r>
              <a:rPr dirty="0" sz="2400" spc="-10">
                <a:latin typeface="Consolas"/>
                <a:cs typeface="Consolas"/>
              </a:rPr>
              <a:t>WHERE</a:t>
            </a:r>
            <a:r>
              <a:rPr dirty="0" sz="2400" spc="-755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Price</a:t>
            </a:r>
            <a:r>
              <a:rPr dirty="0" sz="2400" spc="-50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&gt;</a:t>
            </a:r>
            <a:r>
              <a:rPr dirty="0" sz="2400" spc="-40">
                <a:latin typeface="Consolas"/>
                <a:cs typeface="Consolas"/>
              </a:rPr>
              <a:t> </a:t>
            </a:r>
            <a:r>
              <a:rPr dirty="0" sz="2400" spc="-25">
                <a:latin typeface="Consolas"/>
                <a:cs typeface="Consolas"/>
              </a:rPr>
              <a:t>100</a:t>
            </a:r>
            <a:endParaRPr sz="2400">
              <a:latin typeface="Consolas"/>
              <a:cs typeface="Consolas"/>
            </a:endParaRPr>
          </a:p>
          <a:p>
            <a:pPr marL="1993900">
              <a:lnSpc>
                <a:spcPct val="100000"/>
              </a:lnSpc>
              <a:spcBef>
                <a:spcPts val="1670"/>
              </a:spcBef>
            </a:pPr>
            <a:r>
              <a:rPr dirty="0" sz="2000" spc="-10">
                <a:solidFill>
                  <a:srgbClr val="A3171E"/>
                </a:solidFill>
                <a:latin typeface="Calibri"/>
                <a:cs typeface="Calibri"/>
              </a:rPr>
              <a:t>Product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7296150" y="4562475"/>
            <a:ext cx="400050" cy="666750"/>
          </a:xfrm>
          <a:custGeom>
            <a:avLst/>
            <a:gdLst/>
            <a:ahLst/>
            <a:cxnLst/>
            <a:rect l="l" t="t" r="r" b="b"/>
            <a:pathLst>
              <a:path w="400050" h="666750">
                <a:moveTo>
                  <a:pt x="300100" y="0"/>
                </a:moveTo>
                <a:lnTo>
                  <a:pt x="100075" y="0"/>
                </a:lnTo>
                <a:lnTo>
                  <a:pt x="100075" y="405892"/>
                </a:lnTo>
                <a:lnTo>
                  <a:pt x="0" y="405892"/>
                </a:lnTo>
                <a:lnTo>
                  <a:pt x="200025" y="666750"/>
                </a:lnTo>
                <a:lnTo>
                  <a:pt x="400050" y="405892"/>
                </a:lnTo>
                <a:lnTo>
                  <a:pt x="300100" y="405892"/>
                </a:lnTo>
                <a:lnTo>
                  <a:pt x="300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 descr=""/>
          <p:cNvGraphicFramePr>
            <a:graphicFrameLocks noGrp="1"/>
          </p:cNvGraphicFramePr>
          <p:nvPr/>
        </p:nvGraphicFramePr>
        <p:xfrm>
          <a:off x="5455475" y="5285549"/>
          <a:ext cx="4162425" cy="1005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550"/>
                <a:gridCol w="1352550"/>
                <a:gridCol w="1352550"/>
              </a:tblGrid>
              <a:tr h="335280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5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PName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5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50" spc="-10">
                          <a:solidFill>
                            <a:srgbClr val="155F82"/>
                          </a:solidFill>
                          <a:latin typeface="Calibri"/>
                          <a:cs typeface="Calibri"/>
                        </a:rPr>
                        <a:t>Manufacturer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SingleTouch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$149.99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Canon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MultiTouch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762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$203.99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550" spc="-10">
                          <a:latin typeface="Calibri"/>
                          <a:cs typeface="Calibri"/>
                        </a:rPr>
                        <a:t>Hitachi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 descr=""/>
          <p:cNvSpPr txBox="1"/>
          <p:nvPr/>
        </p:nvSpPr>
        <p:spPr>
          <a:xfrm>
            <a:off x="3868420" y="5285803"/>
            <a:ext cx="151320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solidFill>
                  <a:srgbClr val="A3171E"/>
                </a:solidFill>
                <a:latin typeface="Calibri"/>
                <a:cs typeface="Calibri"/>
              </a:rPr>
              <a:t>(answer</a:t>
            </a:r>
            <a:r>
              <a:rPr dirty="0" sz="2000" spc="-75">
                <a:solidFill>
                  <a:srgbClr val="A3171E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A3171E"/>
                </a:solidFill>
                <a:latin typeface="Calibri"/>
                <a:cs typeface="Calibri"/>
              </a:rPr>
              <a:t>table)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2024-12-19T15:29:52Z</dcterms:created>
  <dcterms:modified xsi:type="dcterms:W3CDTF">2024-12-19T15:29:52Z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2024-11-17T00:00:00Z</vt:filetime>
  </property>
  <property fmtid="{D5CDD505-2E9C-101B-9397-08002B2CF9AE}" pid="3" name="LastSaved">
    <vt:filetime>2024-12-19T00:00:00Z</vt:filetime>
  </property>
</Properties>
</file>