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7" r:id="rId3"/>
  </p:sldMasterIdLst>
  <p:notesMasterIdLst>
    <p:notesMasterId r:id="rId32"/>
  </p:notesMasterIdLst>
  <p:sldIdLst>
    <p:sldId id="270" r:id="rId4"/>
    <p:sldId id="271" r:id="rId5"/>
    <p:sldId id="272" r:id="rId6"/>
    <p:sldId id="288" r:id="rId7"/>
    <p:sldId id="256" r:id="rId8"/>
    <p:sldId id="257" r:id="rId9"/>
    <p:sldId id="258" r:id="rId10"/>
    <p:sldId id="261" r:id="rId11"/>
    <p:sldId id="260" r:id="rId12"/>
    <p:sldId id="263" r:id="rId13"/>
    <p:sldId id="265" r:id="rId14"/>
    <p:sldId id="267" r:id="rId15"/>
    <p:sldId id="268" r:id="rId16"/>
    <p:sldId id="269" r:id="rId17"/>
    <p:sldId id="274" r:id="rId18"/>
    <p:sldId id="275" r:id="rId19"/>
    <p:sldId id="276" r:id="rId20"/>
    <p:sldId id="277" r:id="rId21"/>
    <p:sldId id="273" r:id="rId22"/>
    <p:sldId id="279" r:id="rId23"/>
    <p:sldId id="280" r:id="rId24"/>
    <p:sldId id="281" r:id="rId25"/>
    <p:sldId id="282" r:id="rId26"/>
    <p:sldId id="285" r:id="rId27"/>
    <p:sldId id="284" r:id="rId28"/>
    <p:sldId id="286" r:id="rId29"/>
    <p:sldId id="259"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8256" autoAdjust="0"/>
  </p:normalViewPr>
  <p:slideViewPr>
    <p:cSldViewPr snapToGrid="0">
      <p:cViewPr varScale="1">
        <p:scale>
          <a:sx n="47" d="100"/>
          <a:sy n="47" d="100"/>
        </p:scale>
        <p:origin x="1416"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38EBD-906A-44F1-BD38-82A7165AF5F8}"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D648E-A334-4D27-B911-7AC080D5584D}" type="slidenum">
              <a:rPr lang="en-US" smtClean="0"/>
              <a:t>‹#›</a:t>
            </a:fld>
            <a:endParaRPr lang="en-US"/>
          </a:p>
        </p:txBody>
      </p:sp>
    </p:spTree>
    <p:extLst>
      <p:ext uri="{BB962C8B-B14F-4D97-AF65-F5344CB8AC3E}">
        <p14:creationId xmlns:p14="http://schemas.microsoft.com/office/powerpoint/2010/main" val="288562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1D648E-A334-4D27-B911-7AC080D5584D}" type="slidenum">
              <a:rPr lang="en-US" smtClean="0"/>
              <a:t>3</a:t>
            </a:fld>
            <a:endParaRPr lang="en-US"/>
          </a:p>
        </p:txBody>
      </p:sp>
    </p:spTree>
    <p:extLst>
      <p:ext uri="{BB962C8B-B14F-4D97-AF65-F5344CB8AC3E}">
        <p14:creationId xmlns:p14="http://schemas.microsoft.com/office/powerpoint/2010/main" val="3562757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1D648E-A334-4D27-B911-7AC080D5584D}" type="slidenum">
              <a:rPr lang="en-US" smtClean="0"/>
              <a:t>12</a:t>
            </a:fld>
            <a:endParaRPr lang="en-US"/>
          </a:p>
        </p:txBody>
      </p:sp>
    </p:spTree>
    <p:extLst>
      <p:ext uri="{BB962C8B-B14F-4D97-AF65-F5344CB8AC3E}">
        <p14:creationId xmlns:p14="http://schemas.microsoft.com/office/powerpoint/2010/main" val="2327052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The loops stored their results into lists and from there I used Pandas to convert the lists to 1 data frame. </a:t>
            </a:r>
          </a:p>
          <a:p>
            <a:endParaRPr lang="en-US" baseline="0" dirty="0"/>
          </a:p>
          <a:p>
            <a:r>
              <a:rPr lang="en-US" baseline="0" dirty="0"/>
              <a:t>Finally, I pushed the data frame to a CSV for my team to clean and analyze. </a:t>
            </a:r>
          </a:p>
          <a:p>
            <a:endParaRPr lang="en-US" dirty="0"/>
          </a:p>
        </p:txBody>
      </p:sp>
      <p:sp>
        <p:nvSpPr>
          <p:cNvPr id="4" name="Slide Number Placeholder 3"/>
          <p:cNvSpPr>
            <a:spLocks noGrp="1"/>
          </p:cNvSpPr>
          <p:nvPr>
            <p:ph type="sldNum" sz="quarter" idx="10"/>
          </p:nvPr>
        </p:nvSpPr>
        <p:spPr/>
        <p:txBody>
          <a:bodyPr/>
          <a:lstStyle/>
          <a:p>
            <a:fld id="{6A1D648E-A334-4D27-B911-7AC080D5584D}" type="slidenum">
              <a:rPr lang="en-US" smtClean="0"/>
              <a:t>13</a:t>
            </a:fld>
            <a:endParaRPr lang="en-US"/>
          </a:p>
        </p:txBody>
      </p:sp>
    </p:spTree>
    <p:extLst>
      <p:ext uri="{BB962C8B-B14F-4D97-AF65-F5344CB8AC3E}">
        <p14:creationId xmlns:p14="http://schemas.microsoft.com/office/powerpoint/2010/main" val="181299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1D648E-A334-4D27-B911-7AC080D5584D}" type="slidenum">
              <a:rPr lang="en-US" smtClean="0"/>
              <a:t>19</a:t>
            </a:fld>
            <a:endParaRPr lang="en-US"/>
          </a:p>
        </p:txBody>
      </p:sp>
    </p:spTree>
    <p:extLst>
      <p:ext uri="{BB962C8B-B14F-4D97-AF65-F5344CB8AC3E}">
        <p14:creationId xmlns:p14="http://schemas.microsoft.com/office/powerpoint/2010/main" val="171287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challenge</a:t>
            </a:r>
            <a:r>
              <a:rPr lang="en-US" baseline="0" dirty="0"/>
              <a:t> for this project was maxing out my API keys. The Yelp API has a limit of 5,000 calls per day. Since I was doing 6 loops, 400 calls each, I quickly maxed out my own key. I found that creating check points throughout the code saved time and valuable API calls. </a:t>
            </a:r>
          </a:p>
          <a:p>
            <a:endParaRPr lang="en-US" baseline="0" dirty="0"/>
          </a:p>
          <a:p>
            <a:r>
              <a:rPr lang="en-US" baseline="0" dirty="0"/>
              <a:t>There were several cities that couldn’t be found but thanks to the Nearest Restaurant source code, a simple Try and Except statement allowed us to keep moving. </a:t>
            </a:r>
          </a:p>
          <a:p>
            <a:endParaRPr lang="en-US" baseline="0" dirty="0"/>
          </a:p>
          <a:p>
            <a:r>
              <a:rPr lang="en-US" baseline="0" dirty="0"/>
              <a:t>I can’t stress enough how important it is to look at the results as they’re coming in! The API call for “fast food” was delivering results but stated there was only 3 fast food restaurants in New Orleans (and none of them were </a:t>
            </a:r>
            <a:r>
              <a:rPr lang="en-US" baseline="0" dirty="0" err="1"/>
              <a:t>Popeyes</a:t>
            </a:r>
            <a:r>
              <a:rPr lang="en-US" baseline="0" dirty="0"/>
              <a:t>!) After simply taking out the space between “fast” and “food” the results were looking way more realistic. </a:t>
            </a:r>
          </a:p>
          <a:p>
            <a:endParaRPr lang="en-US" baseline="0" dirty="0"/>
          </a:p>
          <a:p>
            <a:r>
              <a:rPr lang="en-US" baseline="0" dirty="0"/>
              <a:t>Also, since API calls are just a shortcut of running a simple Yelp search, we validated a sample of the results just using the Yelp.com website. </a:t>
            </a:r>
          </a:p>
        </p:txBody>
      </p:sp>
      <p:sp>
        <p:nvSpPr>
          <p:cNvPr id="4" name="Slide Number Placeholder 3"/>
          <p:cNvSpPr>
            <a:spLocks noGrp="1"/>
          </p:cNvSpPr>
          <p:nvPr>
            <p:ph type="sldNum" sz="quarter" idx="10"/>
          </p:nvPr>
        </p:nvSpPr>
        <p:spPr/>
        <p:txBody>
          <a:bodyPr/>
          <a:lstStyle/>
          <a:p>
            <a:fld id="{6A1D648E-A334-4D27-B911-7AC080D5584D}" type="slidenum">
              <a:rPr lang="en-US" smtClean="0"/>
              <a:t>27</a:t>
            </a:fld>
            <a:endParaRPr lang="en-US"/>
          </a:p>
        </p:txBody>
      </p:sp>
    </p:spTree>
    <p:extLst>
      <p:ext uri="{BB962C8B-B14F-4D97-AF65-F5344CB8AC3E}">
        <p14:creationId xmlns:p14="http://schemas.microsoft.com/office/powerpoint/2010/main" val="312018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1D648E-A334-4D27-B911-7AC080D5584D}" type="slidenum">
              <a:rPr lang="en-US" smtClean="0"/>
              <a:t>4</a:t>
            </a:fld>
            <a:endParaRPr lang="en-US"/>
          </a:p>
        </p:txBody>
      </p:sp>
    </p:spTree>
    <p:extLst>
      <p:ext uri="{BB962C8B-B14F-4D97-AF65-F5344CB8AC3E}">
        <p14:creationId xmlns:p14="http://schemas.microsoft.com/office/powerpoint/2010/main" val="320726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1D648E-A334-4D27-B911-7AC080D5584D}" type="slidenum">
              <a:rPr lang="en-US" smtClean="0"/>
              <a:t>5</a:t>
            </a:fld>
            <a:endParaRPr lang="en-US"/>
          </a:p>
        </p:txBody>
      </p:sp>
    </p:spTree>
    <p:extLst>
      <p:ext uri="{BB962C8B-B14F-4D97-AF65-F5344CB8AC3E}">
        <p14:creationId xmlns:p14="http://schemas.microsoft.com/office/powerpoint/2010/main" val="160053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flex our new API call</a:t>
            </a:r>
            <a:r>
              <a:rPr lang="en-US" baseline="0" dirty="0"/>
              <a:t> skills to find and store the total number of all these different types of establishments in almost 400 cities. </a:t>
            </a:r>
          </a:p>
        </p:txBody>
      </p:sp>
      <p:sp>
        <p:nvSpPr>
          <p:cNvPr id="4" name="Slide Number Placeholder 3"/>
          <p:cNvSpPr>
            <a:spLocks noGrp="1"/>
          </p:cNvSpPr>
          <p:nvPr>
            <p:ph type="sldNum" sz="quarter" idx="10"/>
          </p:nvPr>
        </p:nvSpPr>
        <p:spPr/>
        <p:txBody>
          <a:bodyPr/>
          <a:lstStyle/>
          <a:p>
            <a:fld id="{6A1D648E-A334-4D27-B911-7AC080D5584D}" type="slidenum">
              <a:rPr lang="en-US" smtClean="0"/>
              <a:t>6</a:t>
            </a:fld>
            <a:endParaRPr lang="en-US"/>
          </a:p>
        </p:txBody>
      </p:sp>
    </p:spTree>
    <p:extLst>
      <p:ext uri="{BB962C8B-B14F-4D97-AF65-F5344CB8AC3E}">
        <p14:creationId xmlns:p14="http://schemas.microsoft.com/office/powerpoint/2010/main" val="28461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I decided to use Google API but found they have a results cap of 20 results per page. Rather than trying to finagle a work around, we decided to switch to Yelp API since the total number of results is included on the results page. </a:t>
            </a:r>
          </a:p>
          <a:p>
            <a:endParaRPr lang="en-US" baseline="0" dirty="0"/>
          </a:p>
        </p:txBody>
      </p:sp>
      <p:sp>
        <p:nvSpPr>
          <p:cNvPr id="4" name="Slide Number Placeholder 3"/>
          <p:cNvSpPr>
            <a:spLocks noGrp="1"/>
          </p:cNvSpPr>
          <p:nvPr>
            <p:ph type="sldNum" sz="quarter" idx="10"/>
          </p:nvPr>
        </p:nvSpPr>
        <p:spPr/>
        <p:txBody>
          <a:bodyPr/>
          <a:lstStyle/>
          <a:p>
            <a:fld id="{6A1D648E-A334-4D27-B911-7AC080D5584D}" type="slidenum">
              <a:rPr lang="en-US" smtClean="0"/>
              <a:t>7</a:t>
            </a:fld>
            <a:endParaRPr lang="en-US"/>
          </a:p>
        </p:txBody>
      </p:sp>
    </p:spTree>
    <p:extLst>
      <p:ext uri="{BB962C8B-B14F-4D97-AF65-F5344CB8AC3E}">
        <p14:creationId xmlns:p14="http://schemas.microsoft.com/office/powerpoint/2010/main" val="163833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found this after doing a simple google search for “yelp </a:t>
            </a:r>
            <a:r>
              <a:rPr lang="en-US" baseline="0" dirty="0" err="1"/>
              <a:t>api</a:t>
            </a:r>
            <a:r>
              <a:rPr lang="en-US" baseline="0" dirty="0"/>
              <a:t> total number of bars”</a:t>
            </a:r>
            <a:endParaRPr lang="en-US" dirty="0"/>
          </a:p>
        </p:txBody>
      </p:sp>
      <p:sp>
        <p:nvSpPr>
          <p:cNvPr id="4" name="Slide Number Placeholder 3"/>
          <p:cNvSpPr>
            <a:spLocks noGrp="1"/>
          </p:cNvSpPr>
          <p:nvPr>
            <p:ph type="sldNum" sz="quarter" idx="10"/>
          </p:nvPr>
        </p:nvSpPr>
        <p:spPr/>
        <p:txBody>
          <a:bodyPr/>
          <a:lstStyle/>
          <a:p>
            <a:fld id="{6A1D648E-A334-4D27-B911-7AC080D5584D}" type="slidenum">
              <a:rPr lang="en-US" smtClean="0"/>
              <a:t>8</a:t>
            </a:fld>
            <a:endParaRPr lang="en-US"/>
          </a:p>
        </p:txBody>
      </p:sp>
    </p:spTree>
    <p:extLst>
      <p:ext uri="{BB962C8B-B14F-4D97-AF65-F5344CB8AC3E}">
        <p14:creationId xmlns:p14="http://schemas.microsoft.com/office/powerpoint/2010/main" val="288598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It was infuriating trying to get the Yelp API to work, until I remembered such things as API wrappers exist!</a:t>
            </a:r>
          </a:p>
          <a:p>
            <a:endParaRPr lang="en-US" baseline="0" dirty="0"/>
          </a:p>
        </p:txBody>
      </p:sp>
      <p:sp>
        <p:nvSpPr>
          <p:cNvPr id="4" name="Slide Number Placeholder 3"/>
          <p:cNvSpPr>
            <a:spLocks noGrp="1"/>
          </p:cNvSpPr>
          <p:nvPr>
            <p:ph type="sldNum" sz="quarter" idx="10"/>
          </p:nvPr>
        </p:nvSpPr>
        <p:spPr/>
        <p:txBody>
          <a:bodyPr/>
          <a:lstStyle/>
          <a:p>
            <a:fld id="{6A1D648E-A334-4D27-B911-7AC080D5584D}" type="slidenum">
              <a:rPr lang="en-US" smtClean="0"/>
              <a:t>9</a:t>
            </a:fld>
            <a:endParaRPr lang="en-US"/>
          </a:p>
        </p:txBody>
      </p:sp>
    </p:spTree>
    <p:extLst>
      <p:ext uri="{BB962C8B-B14F-4D97-AF65-F5344CB8AC3E}">
        <p14:creationId xmlns:p14="http://schemas.microsoft.com/office/powerpoint/2010/main" val="57889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I find this magical wrapper</a:t>
            </a:r>
            <a:r>
              <a:rPr lang="en-US" baseline="0" dirty="0"/>
              <a:t> you ask??? I basically scoured the Yelp Fusion site out of </a:t>
            </a:r>
            <a:r>
              <a:rPr lang="en-US" baseline="0" dirty="0" err="1"/>
              <a:t>desparation</a:t>
            </a:r>
            <a:r>
              <a:rPr lang="en-US" baseline="0" dirty="0"/>
              <a:t> and Ta-</a:t>
            </a:r>
            <a:r>
              <a:rPr lang="en-US" baseline="0" dirty="0" err="1"/>
              <a:t>daa</a:t>
            </a:r>
            <a:r>
              <a:rPr lang="en-US" baseline="0" dirty="0"/>
              <a:t> I found a solution that worked. </a:t>
            </a:r>
            <a:endParaRPr lang="en-US" dirty="0"/>
          </a:p>
        </p:txBody>
      </p:sp>
      <p:sp>
        <p:nvSpPr>
          <p:cNvPr id="4" name="Slide Number Placeholder 3"/>
          <p:cNvSpPr>
            <a:spLocks noGrp="1"/>
          </p:cNvSpPr>
          <p:nvPr>
            <p:ph type="sldNum" sz="quarter" idx="10"/>
          </p:nvPr>
        </p:nvSpPr>
        <p:spPr/>
        <p:txBody>
          <a:bodyPr/>
          <a:lstStyle/>
          <a:p>
            <a:fld id="{6A1D648E-A334-4D27-B911-7AC080D5584D}" type="slidenum">
              <a:rPr lang="en-US" smtClean="0"/>
              <a:t>10</a:t>
            </a:fld>
            <a:endParaRPr lang="en-US"/>
          </a:p>
        </p:txBody>
      </p:sp>
    </p:spTree>
    <p:extLst>
      <p:ext uri="{BB962C8B-B14F-4D97-AF65-F5344CB8AC3E}">
        <p14:creationId xmlns:p14="http://schemas.microsoft.com/office/powerpoint/2010/main" val="187519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Austin found the data set that we pulled our list of Cities from. Bonus for Yelp API -  you don’t have to have latitudes and longitudes!</a:t>
            </a:r>
          </a:p>
          <a:p>
            <a:endParaRPr lang="en-US" baseline="0" dirty="0"/>
          </a:p>
          <a:p>
            <a:endParaRPr lang="en-US" baseline="0" dirty="0"/>
          </a:p>
          <a:p>
            <a:r>
              <a:rPr lang="en-US" baseline="0" dirty="0"/>
              <a:t>I used the Nearest Restaurant example from class to write multiple for loops. Thank you ERIC!</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6A1D648E-A334-4D27-B911-7AC080D5584D}" type="slidenum">
              <a:rPr lang="en-US" smtClean="0"/>
              <a:t>11</a:t>
            </a:fld>
            <a:endParaRPr lang="en-US"/>
          </a:p>
        </p:txBody>
      </p:sp>
    </p:spTree>
    <p:extLst>
      <p:ext uri="{BB962C8B-B14F-4D97-AF65-F5344CB8AC3E}">
        <p14:creationId xmlns:p14="http://schemas.microsoft.com/office/powerpoint/2010/main" val="273244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212959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223242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73944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erek layout - bullets">
    <p:spTree>
      <p:nvGrpSpPr>
        <p:cNvPr id="1" name=""/>
        <p:cNvGrpSpPr/>
        <p:nvPr/>
      </p:nvGrpSpPr>
      <p:grpSpPr>
        <a:xfrm>
          <a:off x="0" y="0"/>
          <a:ext cx="0" cy="0"/>
          <a:chOff x="0" y="0"/>
          <a:chExt cx="0" cy="0"/>
        </a:xfrm>
      </p:grpSpPr>
      <p:sp>
        <p:nvSpPr>
          <p:cNvPr id="7" name="Rectangle 6"/>
          <p:cNvSpPr/>
          <p:nvPr userDrawn="1"/>
        </p:nvSpPr>
        <p:spPr>
          <a:xfrm>
            <a:off x="0" y="0"/>
            <a:ext cx="12192000" cy="4788816"/>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459" y="380246"/>
            <a:ext cx="10345809" cy="3553923"/>
          </a:xfrm>
        </p:spPr>
        <p:txBody>
          <a:bodyPr anchor="t">
            <a:normAutofit/>
          </a:bodyPr>
          <a:lstStyle>
            <a:lvl1pPr marL="0" indent="0" algn="l">
              <a:lnSpc>
                <a:spcPct val="200000"/>
              </a:lnSpc>
              <a:buFont typeface="Arial" panose="020B0604020202020204" pitchFamily="34" charset="0"/>
              <a:buNone/>
              <a:defRPr sz="24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713170" y="5005632"/>
            <a:ext cx="7635712" cy="817775"/>
          </a:xfrm>
        </p:spPr>
        <p:txBody>
          <a:bodyPr anchor="ctr">
            <a:normAutofit/>
          </a:bodyPr>
          <a:lstStyle>
            <a:lvl1pPr marL="0" indent="0" algn="l">
              <a:buNone/>
              <a:defRPr sz="3600" b="0">
                <a:solidFill>
                  <a:schemeClr val="bg2">
                    <a:lumMod val="2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6733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erek layout - bullets">
    <p:spTree>
      <p:nvGrpSpPr>
        <p:cNvPr id="1" name=""/>
        <p:cNvGrpSpPr/>
        <p:nvPr/>
      </p:nvGrpSpPr>
      <p:grpSpPr>
        <a:xfrm>
          <a:off x="0" y="0"/>
          <a:ext cx="0" cy="0"/>
          <a:chOff x="0" y="0"/>
          <a:chExt cx="0" cy="0"/>
        </a:xfrm>
      </p:grpSpPr>
      <p:sp>
        <p:nvSpPr>
          <p:cNvPr id="7" name="Rectangle 6"/>
          <p:cNvSpPr/>
          <p:nvPr userDrawn="1"/>
        </p:nvSpPr>
        <p:spPr>
          <a:xfrm>
            <a:off x="0" y="0"/>
            <a:ext cx="12192000" cy="4788816"/>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13170" y="5005632"/>
            <a:ext cx="7635712" cy="817775"/>
          </a:xfrm>
        </p:spPr>
        <p:txBody>
          <a:bodyPr anchor="ctr">
            <a:normAutofit/>
          </a:bodyPr>
          <a:lstStyle>
            <a:lvl1pPr marL="0" indent="0" algn="l">
              <a:buNone/>
              <a:defRPr sz="3600" b="0">
                <a:solidFill>
                  <a:schemeClr val="bg2">
                    <a:lumMod val="2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TextBox 8"/>
          <p:cNvSpPr txBox="1"/>
          <p:nvPr userDrawn="1"/>
        </p:nvSpPr>
        <p:spPr>
          <a:xfrm>
            <a:off x="3005751" y="1557196"/>
            <a:ext cx="10302844"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530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erek layout - thoughts">
    <p:spTree>
      <p:nvGrpSpPr>
        <p:cNvPr id="1" name=""/>
        <p:cNvGrpSpPr/>
        <p:nvPr/>
      </p:nvGrpSpPr>
      <p:grpSpPr>
        <a:xfrm>
          <a:off x="0" y="0"/>
          <a:ext cx="0" cy="0"/>
          <a:chOff x="0" y="0"/>
          <a:chExt cx="0" cy="0"/>
        </a:xfrm>
      </p:grpSpPr>
      <p:sp>
        <p:nvSpPr>
          <p:cNvPr id="7" name="Rectangle 6"/>
          <p:cNvSpPr/>
          <p:nvPr userDrawn="1"/>
        </p:nvSpPr>
        <p:spPr>
          <a:xfrm>
            <a:off x="0" y="0"/>
            <a:ext cx="12192000" cy="4788816"/>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18268" y="1546569"/>
            <a:ext cx="9144000" cy="2387600"/>
          </a:xfrm>
        </p:spPr>
        <p:txBody>
          <a:bodyPr anchor="t">
            <a:normAutofit/>
          </a:bodyPr>
          <a:lstStyle>
            <a:lvl1pPr marL="0" indent="0" algn="ctr">
              <a:buFont typeface="Arial" panose="020B0604020202020204" pitchFamily="34" charset="0"/>
              <a:buNone/>
              <a:defRPr sz="32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713170" y="5005632"/>
            <a:ext cx="7635712" cy="817775"/>
          </a:xfrm>
        </p:spPr>
        <p:txBody>
          <a:bodyPr anchor="ctr">
            <a:normAutofit/>
          </a:bodyPr>
          <a:lstStyle>
            <a:lvl1pPr marL="0" indent="0" algn="l">
              <a:buNone/>
              <a:defRPr sz="3600" b="0">
                <a:solidFill>
                  <a:schemeClr val="bg2">
                    <a:lumMod val="2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09163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Derek layout">
    <p:spTree>
      <p:nvGrpSpPr>
        <p:cNvPr id="1" name=""/>
        <p:cNvGrpSpPr/>
        <p:nvPr/>
      </p:nvGrpSpPr>
      <p:grpSpPr>
        <a:xfrm>
          <a:off x="0" y="0"/>
          <a:ext cx="0" cy="0"/>
          <a:chOff x="0" y="0"/>
          <a:chExt cx="0" cy="0"/>
        </a:xfrm>
      </p:grpSpPr>
      <p:sp>
        <p:nvSpPr>
          <p:cNvPr id="7" name="Rectangle 6"/>
          <p:cNvSpPr/>
          <p:nvPr userDrawn="1"/>
        </p:nvSpPr>
        <p:spPr>
          <a:xfrm>
            <a:off x="0" y="0"/>
            <a:ext cx="12192000" cy="4788816"/>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18268" y="1546569"/>
            <a:ext cx="9144000" cy="2387600"/>
          </a:xfrm>
        </p:spPr>
        <p:txBody>
          <a:bodyPr anchor="b">
            <a:normAutofit/>
          </a:bodyPr>
          <a:lstStyle>
            <a:lvl1pPr algn="ctr">
              <a:defRPr sz="48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2278144" y="4968219"/>
            <a:ext cx="7635712" cy="590609"/>
          </a:xfrm>
        </p:spPr>
        <p:txBody>
          <a:bodyPr anchor="ctr">
            <a:normAutofit/>
          </a:bodyPr>
          <a:lstStyle>
            <a:lvl1pPr marL="0" indent="0" algn="ctr">
              <a:buNone/>
              <a:defRPr sz="1600" b="0">
                <a:solidFill>
                  <a:schemeClr val="bg2">
                    <a:lumMod val="2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909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1884958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2106682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1752258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369071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886915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859330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2789880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1225319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2733739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4135230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34BAA-5BEE-4063-A583-5BA05F88D6C1}"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04EBF-9548-46A4-B480-F18479B18993}" type="slidenum">
              <a:rPr lang="en-US" smtClean="0"/>
              <a:t>‹#›</a:t>
            </a:fld>
            <a:endParaRPr lang="en-US" dirty="0"/>
          </a:p>
        </p:txBody>
      </p:sp>
    </p:spTree>
    <p:extLst>
      <p:ext uri="{BB962C8B-B14F-4D97-AF65-F5344CB8AC3E}">
        <p14:creationId xmlns:p14="http://schemas.microsoft.com/office/powerpoint/2010/main" val="1744958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17290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11589590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2236165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43075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15443385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A7DB1-487A-4449-84F7-A4CFE8E6DBD0}"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643084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A7DB1-487A-4449-84F7-A4CFE8E6DBD0}"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159956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A7DB1-487A-4449-84F7-A4CFE8E6DBD0}"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4507821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706473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8131204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2761471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0550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951769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84633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424028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62415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668600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A7DB1-487A-4449-84F7-A4CFE8E6DBD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99722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EA7DB1-487A-4449-84F7-A4CFE8E6DBD0}"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122044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EA7DB1-487A-4449-84F7-A4CFE8E6DBD0}"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71481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A7DB1-487A-4449-84F7-A4CFE8E6DBD0}"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72912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134622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EA7DB1-487A-4449-84F7-A4CFE8E6DBD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3535D-5EC4-41EB-B931-F3165FFB388A}" type="slidenum">
              <a:rPr lang="en-US" smtClean="0"/>
              <a:t>‹#›</a:t>
            </a:fld>
            <a:endParaRPr lang="en-US"/>
          </a:p>
        </p:txBody>
      </p:sp>
    </p:spTree>
    <p:extLst>
      <p:ext uri="{BB962C8B-B14F-4D97-AF65-F5344CB8AC3E}">
        <p14:creationId xmlns:p14="http://schemas.microsoft.com/office/powerpoint/2010/main" val="330585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A7DB1-487A-4449-84F7-A4CFE8E6DBD0}" type="datetimeFigureOut">
              <a:rPr lang="en-US" smtClean="0"/>
              <a:t>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3535D-5EC4-41EB-B931-F3165FFB388A}" type="slidenum">
              <a:rPr lang="en-US" smtClean="0"/>
              <a:t>‹#›</a:t>
            </a:fld>
            <a:endParaRPr lang="en-US"/>
          </a:p>
        </p:txBody>
      </p:sp>
    </p:spTree>
    <p:extLst>
      <p:ext uri="{BB962C8B-B14F-4D97-AF65-F5344CB8AC3E}">
        <p14:creationId xmlns:p14="http://schemas.microsoft.com/office/powerpoint/2010/main" val="784069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34BAA-5BEE-4063-A583-5BA05F88D6C1}" type="datetimeFigureOut">
              <a:rPr lang="en-US" smtClean="0"/>
              <a:t>1/19/2019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04EBF-9548-46A4-B480-F18479B18993}" type="slidenum">
              <a:rPr lang="en-US" smtClean="0"/>
              <a:t>‹#›</a:t>
            </a:fld>
            <a:endParaRPr lang="en-US" dirty="0"/>
          </a:p>
        </p:txBody>
      </p:sp>
    </p:spTree>
    <p:extLst>
      <p:ext uri="{BB962C8B-B14F-4D97-AF65-F5344CB8AC3E}">
        <p14:creationId xmlns:p14="http://schemas.microsoft.com/office/powerpoint/2010/main" val="1496512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A7DB1-487A-4449-84F7-A4CFE8E6DBD0}" type="datetimeFigureOut">
              <a:rPr lang="en-US" smtClean="0"/>
              <a:t>1/19/2019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93535D-5EC4-41EB-B931-F3165FFB388A}" type="slidenum">
              <a:rPr lang="en-US" smtClean="0"/>
              <a:t>‹#›</a:t>
            </a:fld>
            <a:endParaRPr lang="en-US"/>
          </a:p>
        </p:txBody>
      </p:sp>
    </p:spTree>
    <p:extLst>
      <p:ext uri="{BB962C8B-B14F-4D97-AF65-F5344CB8AC3E}">
        <p14:creationId xmlns:p14="http://schemas.microsoft.com/office/powerpoint/2010/main" val="213489028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C788-343A-2A4F-91DC-39B31B5EC39F}"/>
              </a:ext>
            </a:extLst>
          </p:cNvPr>
          <p:cNvSpPr>
            <a:spLocks noGrp="1"/>
          </p:cNvSpPr>
          <p:nvPr>
            <p:ph type="ctrTitle"/>
          </p:nvPr>
        </p:nvSpPr>
        <p:spPr>
          <a:xfrm>
            <a:off x="1303867" y="474132"/>
            <a:ext cx="9144000" cy="966907"/>
          </a:xfrm>
        </p:spPr>
        <p:txBody>
          <a:bodyPr/>
          <a:lstStyle/>
          <a:p>
            <a:pPr algn="ctr"/>
            <a:r>
              <a:rPr lang="en-US" sz="6000" dirty="0"/>
              <a:t>Prohibition</a:t>
            </a:r>
            <a:r>
              <a:rPr lang="en-US" dirty="0"/>
              <a:t> 2020</a:t>
            </a:r>
          </a:p>
        </p:txBody>
      </p:sp>
      <p:sp>
        <p:nvSpPr>
          <p:cNvPr id="3" name="Subtitle 2">
            <a:extLst>
              <a:ext uri="{FF2B5EF4-FFF2-40B4-BE49-F238E27FC236}">
                <a16:creationId xmlns:a16="http://schemas.microsoft.com/office/drawing/2014/main" id="{D32043B1-D0EE-0F4B-B596-4F208E2F5F01}"/>
              </a:ext>
            </a:extLst>
          </p:cNvPr>
          <p:cNvSpPr>
            <a:spLocks noGrp="1"/>
          </p:cNvSpPr>
          <p:nvPr>
            <p:ph type="subTitle" idx="1"/>
          </p:nvPr>
        </p:nvSpPr>
        <p:spPr>
          <a:xfrm>
            <a:off x="1439333" y="5520266"/>
            <a:ext cx="9144000" cy="533400"/>
          </a:xfrm>
        </p:spPr>
        <p:txBody>
          <a:bodyPr>
            <a:normAutofit/>
          </a:bodyPr>
          <a:lstStyle/>
          <a:p>
            <a:pPr algn="ctr"/>
            <a:r>
              <a:rPr lang="en-US" dirty="0">
                <a:solidFill>
                  <a:schemeClr val="tx1"/>
                </a:solidFill>
              </a:rPr>
              <a:t>Teresa Barajas, Sarah Heckman, Austin </a:t>
            </a:r>
            <a:r>
              <a:rPr lang="en-US" sz="2000" dirty="0">
                <a:solidFill>
                  <a:schemeClr val="tx1"/>
                </a:solidFill>
              </a:rPr>
              <a:t>Edrington</a:t>
            </a:r>
            <a:r>
              <a:rPr lang="en-US" dirty="0">
                <a:solidFill>
                  <a:schemeClr val="tx1"/>
                </a:solidFill>
              </a:rPr>
              <a:t>, Jay McDermott</a:t>
            </a:r>
          </a:p>
          <a:p>
            <a:endParaRPr lang="en-US" dirty="0"/>
          </a:p>
        </p:txBody>
      </p:sp>
      <p:pic>
        <p:nvPicPr>
          <p:cNvPr id="4" name="Picture 3">
            <a:extLst>
              <a:ext uri="{FF2B5EF4-FFF2-40B4-BE49-F238E27FC236}">
                <a16:creationId xmlns:a16="http://schemas.microsoft.com/office/drawing/2014/main" id="{4B030354-5B6E-EF47-A583-AA4A6025D605}"/>
              </a:ext>
            </a:extLst>
          </p:cNvPr>
          <p:cNvPicPr>
            <a:picLocks noChangeAspect="1"/>
          </p:cNvPicPr>
          <p:nvPr/>
        </p:nvPicPr>
        <p:blipFill>
          <a:blip r:embed="rId2"/>
          <a:stretch>
            <a:fillRect/>
          </a:stretch>
        </p:blipFill>
        <p:spPr>
          <a:xfrm>
            <a:off x="2912533" y="1441039"/>
            <a:ext cx="5198533" cy="4096444"/>
          </a:xfrm>
          <a:prstGeom prst="rect">
            <a:avLst/>
          </a:prstGeom>
        </p:spPr>
      </p:pic>
    </p:spTree>
    <p:extLst>
      <p:ext uri="{BB962C8B-B14F-4D97-AF65-F5344CB8AC3E}">
        <p14:creationId xmlns:p14="http://schemas.microsoft.com/office/powerpoint/2010/main" val="3711268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1237" y="173874"/>
            <a:ext cx="8305478" cy="238387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3901838" y="2912595"/>
            <a:ext cx="7908024" cy="3723983"/>
          </a:xfrm>
          <a:prstGeom prst="rect">
            <a:avLst/>
          </a:prstGeom>
          <a:ln>
            <a:solidFill>
              <a:schemeClr val="tx1"/>
            </a:solidFill>
          </a:ln>
        </p:spPr>
      </p:pic>
      <p:sp>
        <p:nvSpPr>
          <p:cNvPr id="4" name="Bent-Up Arrow 3"/>
          <p:cNvSpPr/>
          <p:nvPr/>
        </p:nvSpPr>
        <p:spPr>
          <a:xfrm rot="5400000">
            <a:off x="1173707" y="2817061"/>
            <a:ext cx="2156347" cy="23474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61063" y="1473958"/>
            <a:ext cx="1540775" cy="2456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948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pPr lvl="0"/>
            <a:r>
              <a:rPr lang="en-US" sz="2400" dirty="0"/>
              <a:t>Yelp API business search</a:t>
            </a:r>
          </a:p>
          <a:p>
            <a:pPr lvl="0"/>
            <a:r>
              <a:rPr lang="en-US" sz="2400" dirty="0"/>
              <a:t>Imported a Yelp API wrapper</a:t>
            </a:r>
          </a:p>
          <a:p>
            <a:pPr lvl="0"/>
            <a:r>
              <a:rPr lang="en-US" sz="2400" dirty="0"/>
              <a:t>Read in a CSV containing cities and populations</a:t>
            </a:r>
          </a:p>
          <a:p>
            <a:pPr lvl="0"/>
            <a:r>
              <a:rPr lang="en-US" sz="2400" dirty="0"/>
              <a:t>Multiple for loops – 1 for each type of establishment</a:t>
            </a:r>
          </a:p>
          <a:p>
            <a:pPr marL="0" indent="0">
              <a:buNone/>
            </a:pPr>
            <a:endParaRPr lang="en-US" dirty="0"/>
          </a:p>
        </p:txBody>
      </p:sp>
    </p:spTree>
    <p:extLst>
      <p:ext uri="{BB962C8B-B14F-4D97-AF65-F5344CB8AC3E}">
        <p14:creationId xmlns:p14="http://schemas.microsoft.com/office/powerpoint/2010/main" val="2020982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7367" b="353"/>
          <a:stretch/>
        </p:blipFill>
        <p:spPr>
          <a:xfrm>
            <a:off x="713095" y="235613"/>
            <a:ext cx="5029200" cy="5127957"/>
          </a:xfrm>
          <a:prstGeom prst="rect">
            <a:avLst/>
          </a:prstGeom>
          <a:ln>
            <a:solidFill>
              <a:schemeClr val="tx1"/>
            </a:solidFill>
          </a:ln>
        </p:spPr>
      </p:pic>
      <p:pic>
        <p:nvPicPr>
          <p:cNvPr id="3" name="Picture 2"/>
          <p:cNvPicPr>
            <a:picLocks noChangeAspect="1"/>
          </p:cNvPicPr>
          <p:nvPr/>
        </p:nvPicPr>
        <p:blipFill rotWithShape="1">
          <a:blip r:embed="rId4"/>
          <a:srcRect r="29744" b="422"/>
          <a:stretch/>
        </p:blipFill>
        <p:spPr>
          <a:xfrm>
            <a:off x="6016387" y="302607"/>
            <a:ext cx="5719170" cy="4993967"/>
          </a:xfrm>
          <a:prstGeom prst="rect">
            <a:avLst/>
          </a:prstGeom>
          <a:ln>
            <a:solidFill>
              <a:schemeClr val="tx1"/>
            </a:solidFill>
          </a:ln>
        </p:spPr>
      </p:pic>
      <p:sp>
        <p:nvSpPr>
          <p:cNvPr id="4" name="TextBox 3"/>
          <p:cNvSpPr txBox="1"/>
          <p:nvPr/>
        </p:nvSpPr>
        <p:spPr>
          <a:xfrm>
            <a:off x="1119116" y="5377218"/>
            <a:ext cx="4217159" cy="584775"/>
          </a:xfrm>
          <a:prstGeom prst="rect">
            <a:avLst/>
          </a:prstGeom>
          <a:noFill/>
        </p:spPr>
        <p:txBody>
          <a:bodyPr wrap="square" rtlCol="0">
            <a:spAutoFit/>
          </a:bodyPr>
          <a:lstStyle/>
          <a:p>
            <a:pPr algn="ctr"/>
            <a:r>
              <a:rPr lang="en-US" sz="3200" dirty="0"/>
              <a:t>Eric’s code</a:t>
            </a:r>
          </a:p>
        </p:txBody>
      </p:sp>
      <p:sp>
        <p:nvSpPr>
          <p:cNvPr id="5" name="TextBox 4"/>
          <p:cNvSpPr txBox="1"/>
          <p:nvPr/>
        </p:nvSpPr>
        <p:spPr>
          <a:xfrm>
            <a:off x="6767393" y="5363570"/>
            <a:ext cx="4217159" cy="584775"/>
          </a:xfrm>
          <a:prstGeom prst="rect">
            <a:avLst/>
          </a:prstGeom>
          <a:noFill/>
        </p:spPr>
        <p:txBody>
          <a:bodyPr wrap="square" rtlCol="0">
            <a:spAutoFit/>
          </a:bodyPr>
          <a:lstStyle/>
          <a:p>
            <a:pPr algn="ctr"/>
            <a:r>
              <a:rPr lang="en-US" sz="3200" dirty="0"/>
              <a:t>My code</a:t>
            </a:r>
          </a:p>
        </p:txBody>
      </p:sp>
    </p:spTree>
    <p:extLst>
      <p:ext uri="{BB962C8B-B14F-4D97-AF65-F5344CB8AC3E}">
        <p14:creationId xmlns:p14="http://schemas.microsoft.com/office/powerpoint/2010/main" val="337180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pPr lvl="0"/>
            <a:r>
              <a:rPr lang="en-US" sz="2400" dirty="0"/>
              <a:t>Yelp API business search</a:t>
            </a:r>
          </a:p>
          <a:p>
            <a:pPr lvl="0"/>
            <a:r>
              <a:rPr lang="en-US" sz="2400" dirty="0"/>
              <a:t>Imported a Yelp API wrapper</a:t>
            </a:r>
          </a:p>
          <a:p>
            <a:pPr lvl="0"/>
            <a:r>
              <a:rPr lang="en-US" sz="2400" dirty="0"/>
              <a:t>Read in a CSV containing cities and populations</a:t>
            </a:r>
          </a:p>
          <a:p>
            <a:pPr lvl="0"/>
            <a:r>
              <a:rPr lang="en-US" sz="2400" dirty="0"/>
              <a:t>Multiple for loops – 1 for each type of establishment</a:t>
            </a:r>
          </a:p>
          <a:p>
            <a:pPr lvl="0"/>
            <a:r>
              <a:rPr lang="en-US" sz="2400" dirty="0"/>
              <a:t>Zipped results into a data frame</a:t>
            </a:r>
          </a:p>
          <a:p>
            <a:pPr lvl="0"/>
            <a:r>
              <a:rPr lang="en-US" sz="2400" dirty="0"/>
              <a:t>Pushed to a new CSV. </a:t>
            </a:r>
          </a:p>
          <a:p>
            <a:pPr marL="0" indent="0">
              <a:buNone/>
            </a:pPr>
            <a:endParaRPr lang="en-US" dirty="0"/>
          </a:p>
        </p:txBody>
      </p:sp>
    </p:spTree>
    <p:extLst>
      <p:ext uri="{BB962C8B-B14F-4D97-AF65-F5344CB8AC3E}">
        <p14:creationId xmlns:p14="http://schemas.microsoft.com/office/powerpoint/2010/main" val="3354619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9165" y="1111405"/>
            <a:ext cx="11613671" cy="4635191"/>
          </a:xfrm>
          <a:prstGeom prst="rect">
            <a:avLst/>
          </a:prstGeom>
          <a:ln>
            <a:solidFill>
              <a:schemeClr val="tx1"/>
            </a:solidFill>
          </a:ln>
        </p:spPr>
      </p:pic>
    </p:spTree>
    <p:extLst>
      <p:ext uri="{BB962C8B-B14F-4D97-AF65-F5344CB8AC3E}">
        <p14:creationId xmlns:p14="http://schemas.microsoft.com/office/powerpoint/2010/main" val="172261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6A6D-4076-0846-B82E-87F3D880407F}"/>
              </a:ext>
            </a:extLst>
          </p:cNvPr>
          <p:cNvSpPr>
            <a:spLocks noGrp="1"/>
          </p:cNvSpPr>
          <p:nvPr>
            <p:ph type="title"/>
          </p:nvPr>
        </p:nvSpPr>
        <p:spPr/>
        <p:txBody>
          <a:bodyPr/>
          <a:lstStyle/>
          <a:p>
            <a:r>
              <a:rPr lang="en-US" dirty="0"/>
              <a:t>Per Capita Calculations</a:t>
            </a:r>
            <a:br>
              <a:rPr lang="en-US" dirty="0"/>
            </a:br>
            <a:endParaRPr lang="en-US" dirty="0"/>
          </a:p>
        </p:txBody>
      </p:sp>
      <p:sp>
        <p:nvSpPr>
          <p:cNvPr id="3" name="Content Placeholder 2">
            <a:extLst>
              <a:ext uri="{FF2B5EF4-FFF2-40B4-BE49-F238E27FC236}">
                <a16:creationId xmlns:a16="http://schemas.microsoft.com/office/drawing/2014/main" id="{8554C261-3A19-C04D-91B3-46FFE7E79B0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9D2851-B549-D84A-9C5B-A1BCA076E750}"/>
              </a:ext>
            </a:extLst>
          </p:cNvPr>
          <p:cNvPicPr>
            <a:picLocks noChangeAspect="1"/>
          </p:cNvPicPr>
          <p:nvPr/>
        </p:nvPicPr>
        <p:blipFill>
          <a:blip r:embed="rId2"/>
          <a:stretch>
            <a:fillRect/>
          </a:stretch>
        </p:blipFill>
        <p:spPr>
          <a:xfrm>
            <a:off x="113069" y="1656820"/>
            <a:ext cx="11824931" cy="3643312"/>
          </a:xfrm>
          <a:prstGeom prst="rect">
            <a:avLst/>
          </a:prstGeom>
        </p:spPr>
      </p:pic>
    </p:spTree>
    <p:extLst>
      <p:ext uri="{BB962C8B-B14F-4D97-AF65-F5344CB8AC3E}">
        <p14:creationId xmlns:p14="http://schemas.microsoft.com/office/powerpoint/2010/main" val="1450085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A7F136-A56A-AA41-8C00-E72CB74A5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7" y="1037561"/>
            <a:ext cx="6289040" cy="4716780"/>
          </a:xfrm>
          <a:prstGeom prst="rect">
            <a:avLst/>
          </a:prstGeom>
        </p:spPr>
      </p:pic>
      <p:pic>
        <p:nvPicPr>
          <p:cNvPr id="5" name="Content Placeholder 4">
            <a:extLst>
              <a:ext uri="{FF2B5EF4-FFF2-40B4-BE49-F238E27FC236}">
                <a16:creationId xmlns:a16="http://schemas.microsoft.com/office/drawing/2014/main" id="{28A9CF4A-5F50-9245-9025-C8EEDD25B0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4252" y="1037561"/>
            <a:ext cx="6036656" cy="4742998"/>
          </a:xfrm>
          <a:prstGeom prst="rect">
            <a:avLst/>
          </a:prstGeom>
        </p:spPr>
      </p:pic>
    </p:spTree>
    <p:extLst>
      <p:ext uri="{BB962C8B-B14F-4D97-AF65-F5344CB8AC3E}">
        <p14:creationId xmlns:p14="http://schemas.microsoft.com/office/powerpoint/2010/main" val="2842277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368892-2707-184E-B9F9-2869E6E0C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075"/>
            <a:ext cx="6228080" cy="4671060"/>
          </a:xfrm>
          <a:prstGeom prst="rect">
            <a:avLst/>
          </a:prstGeom>
        </p:spPr>
      </p:pic>
      <p:pic>
        <p:nvPicPr>
          <p:cNvPr id="5" name="Picture 4">
            <a:extLst>
              <a:ext uri="{FF2B5EF4-FFF2-40B4-BE49-F238E27FC236}">
                <a16:creationId xmlns:a16="http://schemas.microsoft.com/office/drawing/2014/main" id="{D861683B-C641-8E41-B39E-6BE3BDA38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092" y="767075"/>
            <a:ext cx="6360148" cy="4770111"/>
          </a:xfrm>
          <a:prstGeom prst="rect">
            <a:avLst/>
          </a:prstGeom>
        </p:spPr>
      </p:pic>
    </p:spTree>
    <p:extLst>
      <p:ext uri="{BB962C8B-B14F-4D97-AF65-F5344CB8AC3E}">
        <p14:creationId xmlns:p14="http://schemas.microsoft.com/office/powerpoint/2010/main" val="211061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8D667C-B4A8-D841-9E4D-24F81603E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7" y="144681"/>
            <a:ext cx="8215056" cy="6161292"/>
          </a:xfrm>
          <a:prstGeom prst="rect">
            <a:avLst/>
          </a:prstGeom>
        </p:spPr>
      </p:pic>
    </p:spTree>
    <p:extLst>
      <p:ext uri="{BB962C8B-B14F-4D97-AF65-F5344CB8AC3E}">
        <p14:creationId xmlns:p14="http://schemas.microsoft.com/office/powerpoint/2010/main" val="1348983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A591-808F-6D4F-8C00-B591A243DEB2}"/>
              </a:ext>
            </a:extLst>
          </p:cNvPr>
          <p:cNvSpPr>
            <a:spLocks noGrp="1"/>
          </p:cNvSpPr>
          <p:nvPr>
            <p:ph type="title"/>
          </p:nvPr>
        </p:nvSpPr>
        <p:spPr/>
        <p:txBody>
          <a:bodyPr/>
          <a:lstStyle/>
          <a:p>
            <a:r>
              <a:rPr lang="en-US" dirty="0"/>
              <a:t>Hypothesis – ANOVA Analysis</a:t>
            </a:r>
          </a:p>
        </p:txBody>
      </p:sp>
      <p:sp>
        <p:nvSpPr>
          <p:cNvPr id="3" name="Content Placeholder 2">
            <a:extLst>
              <a:ext uri="{FF2B5EF4-FFF2-40B4-BE49-F238E27FC236}">
                <a16:creationId xmlns:a16="http://schemas.microsoft.com/office/drawing/2014/main" id="{3E5FD3DC-0DA4-4B48-8ABA-B05607C2CAEF}"/>
              </a:ext>
            </a:extLst>
          </p:cNvPr>
          <p:cNvSpPr>
            <a:spLocks noGrp="1"/>
          </p:cNvSpPr>
          <p:nvPr>
            <p:ph idx="1"/>
          </p:nvPr>
        </p:nvSpPr>
        <p:spPr/>
        <p:txBody>
          <a:bodyPr>
            <a:normAutofit/>
          </a:bodyPr>
          <a:lstStyle/>
          <a:p>
            <a:r>
              <a:rPr lang="en-US" sz="2400" dirty="0"/>
              <a:t>Hypothesis:</a:t>
            </a:r>
          </a:p>
          <a:p>
            <a:pPr lvl="1"/>
            <a:r>
              <a:rPr lang="en-US" sz="2400" dirty="0"/>
              <a:t>If there are more bars per capita, then unhealthy options will increase and healthy options decrease</a:t>
            </a:r>
          </a:p>
          <a:p>
            <a:pPr marL="457200" lvl="1" indent="0">
              <a:buNone/>
            </a:pPr>
            <a:endParaRPr lang="en-US" sz="2400" dirty="0"/>
          </a:p>
          <a:p>
            <a:r>
              <a:rPr lang="en-US" sz="2400" dirty="0"/>
              <a:t>Null:</a:t>
            </a:r>
          </a:p>
          <a:p>
            <a:pPr lvl="1"/>
            <a:r>
              <a:rPr lang="en-US" sz="2400" dirty="0"/>
              <a:t>If there are less bars per capita, then unhealthy options will decrease and healthy options increase</a:t>
            </a:r>
          </a:p>
          <a:p>
            <a:pPr marL="0" indent="0">
              <a:buNone/>
            </a:pPr>
            <a:r>
              <a:rPr lang="en-US" dirty="0"/>
              <a:t>	</a:t>
            </a:r>
          </a:p>
        </p:txBody>
      </p:sp>
    </p:spTree>
    <p:extLst>
      <p:ext uri="{BB962C8B-B14F-4D97-AF65-F5344CB8AC3E}">
        <p14:creationId xmlns:p14="http://schemas.microsoft.com/office/powerpoint/2010/main" val="317193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6CD4-7C40-6A42-A293-CC1ED3183D05}"/>
              </a:ext>
            </a:extLst>
          </p:cNvPr>
          <p:cNvSpPr>
            <a:spLocks noGrp="1"/>
          </p:cNvSpPr>
          <p:nvPr>
            <p:ph type="title"/>
          </p:nvPr>
        </p:nvSpPr>
        <p:spPr>
          <a:xfrm>
            <a:off x="677334" y="609600"/>
            <a:ext cx="8596668" cy="948267"/>
          </a:xfrm>
        </p:spPr>
        <p:txBody>
          <a:bodyPr/>
          <a:lstStyle/>
          <a:p>
            <a:r>
              <a:rPr lang="en-US" dirty="0"/>
              <a:t>A Brief History Lesson…</a:t>
            </a:r>
          </a:p>
        </p:txBody>
      </p:sp>
      <p:sp>
        <p:nvSpPr>
          <p:cNvPr id="3" name="Content Placeholder 2">
            <a:extLst>
              <a:ext uri="{FF2B5EF4-FFF2-40B4-BE49-F238E27FC236}">
                <a16:creationId xmlns:a16="http://schemas.microsoft.com/office/drawing/2014/main" id="{6393CF04-75EC-7F49-A537-C50EAFEB07BF}"/>
              </a:ext>
            </a:extLst>
          </p:cNvPr>
          <p:cNvSpPr>
            <a:spLocks noGrp="1"/>
          </p:cNvSpPr>
          <p:nvPr>
            <p:ph idx="1"/>
          </p:nvPr>
        </p:nvSpPr>
        <p:spPr>
          <a:xfrm>
            <a:off x="677334" y="1811867"/>
            <a:ext cx="8596668" cy="4229495"/>
          </a:xfrm>
        </p:spPr>
        <p:txBody>
          <a:bodyPr>
            <a:normAutofit/>
          </a:bodyPr>
          <a:lstStyle/>
          <a:p>
            <a:r>
              <a:rPr lang="en-US" sz="2000" dirty="0"/>
              <a:t>Prohibition was ratified by Congress as the 18th Amendment to the United States Constitution on January 16, 1919. </a:t>
            </a:r>
          </a:p>
          <a:p>
            <a:pPr marL="0" indent="0">
              <a:buNone/>
            </a:pPr>
            <a:endParaRPr lang="en-US" sz="2000" dirty="0"/>
          </a:p>
          <a:p>
            <a:r>
              <a:rPr lang="en-US" sz="2000" dirty="0"/>
              <a:t>To celebrate its 100</a:t>
            </a:r>
            <a:r>
              <a:rPr lang="en-US" sz="2000" baseline="30000" dirty="0"/>
              <a:t>th</a:t>
            </a:r>
            <a:r>
              <a:rPr lang="en-US" sz="2000" dirty="0"/>
              <a:t> anniversary, our team set out to determine whether the 21</a:t>
            </a:r>
            <a:r>
              <a:rPr lang="en-US" sz="2000" baseline="30000" dirty="0"/>
              <a:t>st</a:t>
            </a:r>
            <a:r>
              <a:rPr lang="en-US" sz="2000" dirty="0"/>
              <a:t> Amendment, which was enacted to repeal the previously instated 18</a:t>
            </a:r>
            <a:r>
              <a:rPr lang="en-US" sz="2000" baseline="30000" dirty="0"/>
              <a:t>th</a:t>
            </a:r>
            <a:r>
              <a:rPr lang="en-US" sz="2000" dirty="0"/>
              <a:t>, was the correct move. </a:t>
            </a:r>
          </a:p>
          <a:p>
            <a:pPr marL="0" indent="0">
              <a:buNone/>
            </a:pPr>
            <a:endParaRPr lang="en-US" sz="2000" dirty="0"/>
          </a:p>
          <a:p>
            <a:r>
              <a:rPr lang="en-US" sz="2000" dirty="0"/>
              <a:t>Other than looking at the direct effects of drinking, which has already been highly researched, we sought to uncover the potential impact bars have on society by looking at the availability of other resources.</a:t>
            </a:r>
          </a:p>
          <a:p>
            <a:endParaRPr lang="en-US" dirty="0"/>
          </a:p>
        </p:txBody>
      </p:sp>
    </p:spTree>
    <p:extLst>
      <p:ext uri="{BB962C8B-B14F-4D97-AF65-F5344CB8AC3E}">
        <p14:creationId xmlns:p14="http://schemas.microsoft.com/office/powerpoint/2010/main" val="178202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C87C-3495-FB44-8970-35767D7D6AA4}"/>
              </a:ext>
            </a:extLst>
          </p:cNvPr>
          <p:cNvSpPr>
            <a:spLocks noGrp="1"/>
          </p:cNvSpPr>
          <p:nvPr>
            <p:ph type="title"/>
          </p:nvPr>
        </p:nvSpPr>
        <p:spPr/>
        <p:txBody>
          <a:bodyPr/>
          <a:lstStyle/>
          <a:p>
            <a:r>
              <a:rPr lang="en-US" dirty="0"/>
              <a:t>ANOVA Analysis</a:t>
            </a:r>
          </a:p>
        </p:txBody>
      </p:sp>
      <p:pic>
        <p:nvPicPr>
          <p:cNvPr id="4" name="Content Placeholder 4">
            <a:extLst>
              <a:ext uri="{FF2B5EF4-FFF2-40B4-BE49-F238E27FC236}">
                <a16:creationId xmlns:a16="http://schemas.microsoft.com/office/drawing/2014/main" id="{620E3C1E-1658-264E-9967-6ECA5BCF2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635" y="1930400"/>
            <a:ext cx="11522748" cy="3505199"/>
          </a:xfrm>
        </p:spPr>
      </p:pic>
    </p:spTree>
    <p:extLst>
      <p:ext uri="{BB962C8B-B14F-4D97-AF65-F5344CB8AC3E}">
        <p14:creationId xmlns:p14="http://schemas.microsoft.com/office/powerpoint/2010/main" val="2558344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232C-8DBC-5245-A76F-EBD5457C3A64}"/>
              </a:ext>
            </a:extLst>
          </p:cNvPr>
          <p:cNvSpPr>
            <a:spLocks noGrp="1"/>
          </p:cNvSpPr>
          <p:nvPr>
            <p:ph type="title"/>
          </p:nvPr>
        </p:nvSpPr>
        <p:spPr/>
        <p:txBody>
          <a:bodyPr/>
          <a:lstStyle/>
          <a:p>
            <a:r>
              <a:rPr lang="en-US" dirty="0"/>
              <a:t>ANOVA Analysis</a:t>
            </a:r>
          </a:p>
        </p:txBody>
      </p:sp>
      <p:pic>
        <p:nvPicPr>
          <p:cNvPr id="4" name="Content Placeholder 4">
            <a:extLst>
              <a:ext uri="{FF2B5EF4-FFF2-40B4-BE49-F238E27FC236}">
                <a16:creationId xmlns:a16="http://schemas.microsoft.com/office/drawing/2014/main" id="{23C91704-E54A-E948-9002-F41787893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34" y="2353733"/>
            <a:ext cx="5287804" cy="2842747"/>
          </a:xfrm>
        </p:spPr>
      </p:pic>
      <p:pic>
        <p:nvPicPr>
          <p:cNvPr id="5" name="Picture 4">
            <a:extLst>
              <a:ext uri="{FF2B5EF4-FFF2-40B4-BE49-F238E27FC236}">
                <a16:creationId xmlns:a16="http://schemas.microsoft.com/office/drawing/2014/main" id="{2877FB99-C0FA-B446-A2FC-997D589F7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483" y="2047906"/>
            <a:ext cx="5487650" cy="3658433"/>
          </a:xfrm>
          <a:prstGeom prst="rect">
            <a:avLst/>
          </a:prstGeom>
        </p:spPr>
      </p:pic>
    </p:spTree>
    <p:extLst>
      <p:ext uri="{BB962C8B-B14F-4D97-AF65-F5344CB8AC3E}">
        <p14:creationId xmlns:p14="http://schemas.microsoft.com/office/powerpoint/2010/main" val="2355853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86A4-069B-0849-9066-158B9AA2D21C}"/>
              </a:ext>
            </a:extLst>
          </p:cNvPr>
          <p:cNvSpPr>
            <a:spLocks noGrp="1"/>
          </p:cNvSpPr>
          <p:nvPr>
            <p:ph type="title"/>
          </p:nvPr>
        </p:nvSpPr>
        <p:spPr>
          <a:xfrm>
            <a:off x="677334" y="609600"/>
            <a:ext cx="8596668" cy="694267"/>
          </a:xfrm>
        </p:spPr>
        <p:txBody>
          <a:bodyPr/>
          <a:lstStyle/>
          <a:p>
            <a:r>
              <a:rPr lang="en-US" dirty="0"/>
              <a:t>ANOVA Analysis</a:t>
            </a:r>
          </a:p>
        </p:txBody>
      </p:sp>
      <p:sp>
        <p:nvSpPr>
          <p:cNvPr id="3" name="Content Placeholder 2">
            <a:extLst>
              <a:ext uri="{FF2B5EF4-FFF2-40B4-BE49-F238E27FC236}">
                <a16:creationId xmlns:a16="http://schemas.microsoft.com/office/drawing/2014/main" id="{A2EFFFD4-7643-B54C-8BEC-5DCAE1FDF3B5}"/>
              </a:ext>
            </a:extLst>
          </p:cNvPr>
          <p:cNvSpPr>
            <a:spLocks noGrp="1"/>
          </p:cNvSpPr>
          <p:nvPr>
            <p:ph idx="1"/>
          </p:nvPr>
        </p:nvSpPr>
        <p:spPr>
          <a:xfrm>
            <a:off x="677334" y="4941887"/>
            <a:ext cx="8596668" cy="808962"/>
          </a:xfrm>
        </p:spPr>
        <p:txBody>
          <a:bodyPr>
            <a:normAutofit fontScale="92500"/>
          </a:bodyPr>
          <a:lstStyle/>
          <a:p>
            <a:r>
              <a:rPr lang="en-US" sz="2000" dirty="0"/>
              <a:t>With a p-value of 0.01, we can reject the individual null hypothesis that the number of bars per capita stays the same as city size increases</a:t>
            </a:r>
          </a:p>
          <a:p>
            <a:endParaRPr lang="en-US" dirty="0"/>
          </a:p>
        </p:txBody>
      </p:sp>
      <p:pic>
        <p:nvPicPr>
          <p:cNvPr id="4" name="Content Placeholder 4">
            <a:extLst>
              <a:ext uri="{FF2B5EF4-FFF2-40B4-BE49-F238E27FC236}">
                <a16:creationId xmlns:a16="http://schemas.microsoft.com/office/drawing/2014/main" id="{F50CBB8B-0A07-C946-8CEA-8ACD003F2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24554"/>
            <a:ext cx="11038158" cy="2796646"/>
          </a:xfrm>
          <a:prstGeom prst="rect">
            <a:avLst/>
          </a:prstGeom>
        </p:spPr>
      </p:pic>
    </p:spTree>
    <p:extLst>
      <p:ext uri="{BB962C8B-B14F-4D97-AF65-F5344CB8AC3E}">
        <p14:creationId xmlns:p14="http://schemas.microsoft.com/office/powerpoint/2010/main" val="1825803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8999-53B8-4C47-A6E2-7AEFBA63F168}"/>
              </a:ext>
            </a:extLst>
          </p:cNvPr>
          <p:cNvSpPr>
            <a:spLocks noGrp="1"/>
          </p:cNvSpPr>
          <p:nvPr>
            <p:ph type="title"/>
          </p:nvPr>
        </p:nvSpPr>
        <p:spPr/>
        <p:txBody>
          <a:bodyPr/>
          <a:lstStyle/>
          <a:p>
            <a:r>
              <a:rPr lang="en-US" dirty="0"/>
              <a:t>ANOVA Analysis</a:t>
            </a:r>
          </a:p>
        </p:txBody>
      </p:sp>
      <p:sp>
        <p:nvSpPr>
          <p:cNvPr id="3" name="Content Placeholder 2">
            <a:extLst>
              <a:ext uri="{FF2B5EF4-FFF2-40B4-BE49-F238E27FC236}">
                <a16:creationId xmlns:a16="http://schemas.microsoft.com/office/drawing/2014/main" id="{DCC70FD7-4A14-1B4D-9DA1-F5150697C61A}"/>
              </a:ext>
            </a:extLst>
          </p:cNvPr>
          <p:cNvSpPr>
            <a:spLocks noGrp="1"/>
          </p:cNvSpPr>
          <p:nvPr>
            <p:ph idx="1"/>
          </p:nvPr>
        </p:nvSpPr>
        <p:spPr>
          <a:xfrm>
            <a:off x="457201" y="1503628"/>
            <a:ext cx="8596668" cy="853544"/>
          </a:xfrm>
        </p:spPr>
        <p:txBody>
          <a:bodyPr/>
          <a:lstStyle/>
          <a:p>
            <a:r>
              <a:rPr lang="en-US" dirty="0"/>
              <a:t>Run the test for gyms, fast food options, parks, galleries, and bookstores</a:t>
            </a:r>
          </a:p>
          <a:p>
            <a:r>
              <a:rPr lang="en-US" dirty="0"/>
              <a:t>Gyms – p-value = 0.135, accept the null</a:t>
            </a:r>
          </a:p>
          <a:p>
            <a:endParaRPr lang="en-US" dirty="0"/>
          </a:p>
        </p:txBody>
      </p:sp>
      <p:pic>
        <p:nvPicPr>
          <p:cNvPr id="4" name="Picture 3">
            <a:extLst>
              <a:ext uri="{FF2B5EF4-FFF2-40B4-BE49-F238E27FC236}">
                <a16:creationId xmlns:a16="http://schemas.microsoft.com/office/drawing/2014/main" id="{939E9B71-4957-534F-9952-F7D8702F6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80" y="2587361"/>
            <a:ext cx="10909883" cy="2628106"/>
          </a:xfrm>
          <a:prstGeom prst="rect">
            <a:avLst/>
          </a:prstGeom>
        </p:spPr>
      </p:pic>
    </p:spTree>
    <p:extLst>
      <p:ext uri="{BB962C8B-B14F-4D97-AF65-F5344CB8AC3E}">
        <p14:creationId xmlns:p14="http://schemas.microsoft.com/office/powerpoint/2010/main" val="61254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8965-196C-D145-B6AC-E7AFB8215789}"/>
              </a:ext>
            </a:extLst>
          </p:cNvPr>
          <p:cNvSpPr>
            <a:spLocks noGrp="1"/>
          </p:cNvSpPr>
          <p:nvPr>
            <p:ph type="title"/>
          </p:nvPr>
        </p:nvSpPr>
        <p:spPr>
          <a:xfrm>
            <a:off x="677334" y="510635"/>
            <a:ext cx="8596668" cy="694267"/>
          </a:xfrm>
        </p:spPr>
        <p:txBody>
          <a:bodyPr/>
          <a:lstStyle/>
          <a:p>
            <a:r>
              <a:rPr lang="en-US" dirty="0"/>
              <a:t>ANOVA Analysis</a:t>
            </a:r>
          </a:p>
        </p:txBody>
      </p:sp>
      <p:sp>
        <p:nvSpPr>
          <p:cNvPr id="3" name="Content Placeholder 2">
            <a:extLst>
              <a:ext uri="{FF2B5EF4-FFF2-40B4-BE49-F238E27FC236}">
                <a16:creationId xmlns:a16="http://schemas.microsoft.com/office/drawing/2014/main" id="{51C32290-9617-AA4E-83C9-37D421A98B97}"/>
              </a:ext>
            </a:extLst>
          </p:cNvPr>
          <p:cNvSpPr>
            <a:spLocks noGrp="1"/>
          </p:cNvSpPr>
          <p:nvPr>
            <p:ph idx="1"/>
          </p:nvPr>
        </p:nvSpPr>
        <p:spPr>
          <a:xfrm>
            <a:off x="677334" y="1280754"/>
            <a:ext cx="8596668" cy="2800878"/>
          </a:xfrm>
        </p:spPr>
        <p:txBody>
          <a:bodyPr/>
          <a:lstStyle/>
          <a:p>
            <a:r>
              <a:rPr lang="en-US" dirty="0"/>
              <a:t>Fast food – p-value = 0.018, reject the null</a:t>
            </a:r>
          </a:p>
          <a:p>
            <a:endParaRPr lang="en-US" dirty="0"/>
          </a:p>
          <a:p>
            <a:endParaRPr lang="en-US" dirty="0"/>
          </a:p>
          <a:p>
            <a:endParaRPr lang="en-US" dirty="0"/>
          </a:p>
          <a:p>
            <a:endParaRPr lang="en-US" dirty="0"/>
          </a:p>
          <a:p>
            <a:endParaRPr lang="en-US" dirty="0"/>
          </a:p>
          <a:p>
            <a:r>
              <a:rPr lang="en-US" dirty="0"/>
              <a:t>Parks – p-value = 0.046, reject the null</a:t>
            </a:r>
          </a:p>
          <a:p>
            <a:endParaRPr lang="en-US" dirty="0"/>
          </a:p>
        </p:txBody>
      </p:sp>
      <p:pic>
        <p:nvPicPr>
          <p:cNvPr id="4" name="Picture 3">
            <a:extLst>
              <a:ext uri="{FF2B5EF4-FFF2-40B4-BE49-F238E27FC236}">
                <a16:creationId xmlns:a16="http://schemas.microsoft.com/office/drawing/2014/main" id="{F26D7069-6CC8-5E43-B7AB-2AF847100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41" y="1668066"/>
            <a:ext cx="8203254" cy="2026253"/>
          </a:xfrm>
          <a:prstGeom prst="rect">
            <a:avLst/>
          </a:prstGeom>
        </p:spPr>
      </p:pic>
      <p:pic>
        <p:nvPicPr>
          <p:cNvPr id="5" name="Picture 4">
            <a:extLst>
              <a:ext uri="{FF2B5EF4-FFF2-40B4-BE49-F238E27FC236}">
                <a16:creationId xmlns:a16="http://schemas.microsoft.com/office/drawing/2014/main" id="{BF66A73A-A8B7-D542-8A34-ED8E1401C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13" y="4233335"/>
            <a:ext cx="8657814" cy="2565747"/>
          </a:xfrm>
          <a:prstGeom prst="rect">
            <a:avLst/>
          </a:prstGeom>
        </p:spPr>
      </p:pic>
    </p:spTree>
    <p:extLst>
      <p:ext uri="{BB962C8B-B14F-4D97-AF65-F5344CB8AC3E}">
        <p14:creationId xmlns:p14="http://schemas.microsoft.com/office/powerpoint/2010/main" val="437178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727A-C562-DD45-A34E-C49498AC359A}"/>
              </a:ext>
            </a:extLst>
          </p:cNvPr>
          <p:cNvSpPr>
            <a:spLocks noGrp="1"/>
          </p:cNvSpPr>
          <p:nvPr>
            <p:ph type="title"/>
          </p:nvPr>
        </p:nvSpPr>
        <p:spPr>
          <a:xfrm>
            <a:off x="677334" y="609600"/>
            <a:ext cx="8596668" cy="592667"/>
          </a:xfrm>
        </p:spPr>
        <p:txBody>
          <a:bodyPr>
            <a:normAutofit fontScale="90000"/>
          </a:bodyPr>
          <a:lstStyle/>
          <a:p>
            <a:r>
              <a:rPr lang="en-US" dirty="0"/>
              <a:t>ANOVA Analysis</a:t>
            </a:r>
          </a:p>
        </p:txBody>
      </p:sp>
      <p:sp>
        <p:nvSpPr>
          <p:cNvPr id="3" name="Content Placeholder 2">
            <a:extLst>
              <a:ext uri="{FF2B5EF4-FFF2-40B4-BE49-F238E27FC236}">
                <a16:creationId xmlns:a16="http://schemas.microsoft.com/office/drawing/2014/main" id="{A62506F7-9C33-964E-A0B8-CD9357564E91}"/>
              </a:ext>
            </a:extLst>
          </p:cNvPr>
          <p:cNvSpPr>
            <a:spLocks noGrp="1"/>
          </p:cNvSpPr>
          <p:nvPr>
            <p:ph idx="1"/>
          </p:nvPr>
        </p:nvSpPr>
        <p:spPr>
          <a:xfrm>
            <a:off x="677334" y="1202268"/>
            <a:ext cx="8596668" cy="3234266"/>
          </a:xfrm>
        </p:spPr>
        <p:txBody>
          <a:bodyPr/>
          <a:lstStyle/>
          <a:p>
            <a:r>
              <a:rPr lang="en-US" dirty="0"/>
              <a:t>Galleries – p-value = 0.045, reject the null</a:t>
            </a:r>
          </a:p>
          <a:p>
            <a:endParaRPr lang="en-US" dirty="0"/>
          </a:p>
          <a:p>
            <a:endParaRPr lang="en-US" dirty="0"/>
          </a:p>
          <a:p>
            <a:endParaRPr lang="en-US" dirty="0"/>
          </a:p>
          <a:p>
            <a:endParaRPr lang="en-US" dirty="0"/>
          </a:p>
          <a:p>
            <a:endParaRPr lang="en-US" dirty="0"/>
          </a:p>
          <a:p>
            <a:endParaRPr lang="en-US" dirty="0"/>
          </a:p>
          <a:p>
            <a:r>
              <a:rPr lang="en-US" dirty="0"/>
              <a:t>Bookstores – p-value = 0.032, reject the null</a:t>
            </a:r>
          </a:p>
          <a:p>
            <a:pPr marL="0" indent="0">
              <a:buNone/>
            </a:pPr>
            <a:endParaRPr lang="en-US" dirty="0"/>
          </a:p>
          <a:p>
            <a:endParaRPr lang="en-US" dirty="0"/>
          </a:p>
        </p:txBody>
      </p:sp>
      <p:pic>
        <p:nvPicPr>
          <p:cNvPr id="4" name="Picture 3">
            <a:extLst>
              <a:ext uri="{FF2B5EF4-FFF2-40B4-BE49-F238E27FC236}">
                <a16:creationId xmlns:a16="http://schemas.microsoft.com/office/drawing/2014/main" id="{F29BFAA1-7E77-F34F-9868-B5EB2D9D8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1848"/>
            <a:ext cx="9279466" cy="2238437"/>
          </a:xfrm>
          <a:prstGeom prst="rect">
            <a:avLst/>
          </a:prstGeom>
        </p:spPr>
      </p:pic>
      <p:pic>
        <p:nvPicPr>
          <p:cNvPr id="5" name="Picture 4">
            <a:extLst>
              <a:ext uri="{FF2B5EF4-FFF2-40B4-BE49-F238E27FC236}">
                <a16:creationId xmlns:a16="http://schemas.microsoft.com/office/drawing/2014/main" id="{FD8B1407-DC55-ED48-BE83-64511876E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436534"/>
            <a:ext cx="9279466" cy="2164525"/>
          </a:xfrm>
          <a:prstGeom prst="rect">
            <a:avLst/>
          </a:prstGeom>
        </p:spPr>
      </p:pic>
    </p:spTree>
    <p:extLst>
      <p:ext uri="{BB962C8B-B14F-4D97-AF65-F5344CB8AC3E}">
        <p14:creationId xmlns:p14="http://schemas.microsoft.com/office/powerpoint/2010/main" val="1821237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C687-4C7C-E84D-A43D-FE9492C57BA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0555D10-C26D-F94D-81B7-3A8C9E8C6B32}"/>
              </a:ext>
            </a:extLst>
          </p:cNvPr>
          <p:cNvSpPr>
            <a:spLocks noGrp="1"/>
          </p:cNvSpPr>
          <p:nvPr>
            <p:ph idx="1"/>
          </p:nvPr>
        </p:nvSpPr>
        <p:spPr/>
        <p:txBody>
          <a:bodyPr/>
          <a:lstStyle/>
          <a:p>
            <a:r>
              <a:rPr lang="en-US" sz="2000" dirty="0"/>
              <a:t>The most significant p-values were: Bars, Fast Food, and Gyms</a:t>
            </a:r>
          </a:p>
          <a:p>
            <a:r>
              <a:rPr lang="en-US" sz="2000" dirty="0"/>
              <a:t>The idea that as the number of bars per capita increases, fast food options increase and the number of gyms doesn’t change mean that, in terms of physical health, these values correlate.</a:t>
            </a:r>
          </a:p>
          <a:p>
            <a:pPr marL="0" indent="0">
              <a:buNone/>
            </a:pPr>
            <a:endParaRPr lang="en-US" sz="2000" dirty="0"/>
          </a:p>
          <a:p>
            <a:r>
              <a:rPr lang="en-US" sz="2000" dirty="0"/>
              <a:t>Hypothesis is proven: The more bars per capita there are, the number of unhealthy options will increase.</a:t>
            </a:r>
          </a:p>
          <a:p>
            <a:endParaRPr lang="en-US" dirty="0"/>
          </a:p>
        </p:txBody>
      </p:sp>
    </p:spTree>
    <p:extLst>
      <p:ext uri="{BB962C8B-B14F-4D97-AF65-F5344CB8AC3E}">
        <p14:creationId xmlns:p14="http://schemas.microsoft.com/office/powerpoint/2010/main" val="2150137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Headwinds </a:t>
            </a:r>
            <a:br>
              <a:rPr lang="en-US" dirty="0"/>
            </a:br>
            <a:endParaRPr lang="en-US" dirty="0"/>
          </a:p>
        </p:txBody>
      </p:sp>
      <p:sp>
        <p:nvSpPr>
          <p:cNvPr id="3" name="Content Placeholder 2"/>
          <p:cNvSpPr>
            <a:spLocks noGrp="1"/>
          </p:cNvSpPr>
          <p:nvPr>
            <p:ph idx="1"/>
          </p:nvPr>
        </p:nvSpPr>
        <p:spPr/>
        <p:txBody>
          <a:bodyPr/>
          <a:lstStyle/>
          <a:p>
            <a:pPr lvl="0"/>
            <a:r>
              <a:rPr lang="en-US" sz="2400" dirty="0"/>
              <a:t>API key cap</a:t>
            </a:r>
          </a:p>
          <a:p>
            <a:pPr lvl="0"/>
            <a:r>
              <a:rPr lang="en-US" sz="2400" dirty="0"/>
              <a:t>Some cities were not found</a:t>
            </a:r>
          </a:p>
          <a:p>
            <a:pPr lvl="0"/>
            <a:r>
              <a:rPr lang="en-US" sz="2400" dirty="0"/>
              <a:t>The API syntax was tricky: “</a:t>
            </a:r>
            <a:r>
              <a:rPr lang="en-US" sz="2400" dirty="0" err="1"/>
              <a:t>fastfood</a:t>
            </a:r>
            <a:r>
              <a:rPr lang="en-US" sz="2400" dirty="0"/>
              <a:t>” vs “fast food”</a:t>
            </a:r>
          </a:p>
          <a:p>
            <a:endParaRPr lang="en-US" dirty="0"/>
          </a:p>
        </p:txBody>
      </p:sp>
    </p:spTree>
    <p:extLst>
      <p:ext uri="{BB962C8B-B14F-4D97-AF65-F5344CB8AC3E}">
        <p14:creationId xmlns:p14="http://schemas.microsoft.com/office/powerpoint/2010/main" val="696992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5DC93-28B9-3241-B904-940CEC5503A9}"/>
              </a:ext>
            </a:extLst>
          </p:cNvPr>
          <p:cNvSpPr>
            <a:spLocks noGrp="1"/>
          </p:cNvSpPr>
          <p:nvPr>
            <p:ph idx="1"/>
          </p:nvPr>
        </p:nvSpPr>
        <p:spPr>
          <a:xfrm>
            <a:off x="609600" y="585789"/>
            <a:ext cx="8596668" cy="3880773"/>
          </a:xfrm>
        </p:spPr>
        <p:txBody>
          <a:bodyPr>
            <a:normAutofit lnSpcReduction="10000"/>
          </a:bodyPr>
          <a:lstStyle/>
          <a:p>
            <a:pPr marL="0" indent="0" algn="ctr">
              <a:buNone/>
            </a:pPr>
            <a:endParaRPr lang="en-US" sz="4400" dirty="0"/>
          </a:p>
          <a:p>
            <a:pPr marL="0" indent="0" algn="ctr">
              <a:buNone/>
            </a:pPr>
            <a:endParaRPr lang="en-US" sz="4400" dirty="0"/>
          </a:p>
          <a:p>
            <a:pPr marL="0" indent="0" algn="ctr">
              <a:buNone/>
            </a:pPr>
            <a:r>
              <a:rPr lang="en-US" sz="4400" dirty="0"/>
              <a:t>Thanks!</a:t>
            </a:r>
          </a:p>
          <a:p>
            <a:pPr marL="0" indent="0" algn="ctr">
              <a:buNone/>
            </a:pPr>
            <a:endParaRPr lang="en-US" sz="4400" dirty="0"/>
          </a:p>
          <a:p>
            <a:pPr marL="0" indent="0" algn="ctr">
              <a:buNone/>
            </a:pPr>
            <a:r>
              <a:rPr lang="en-US" sz="4400" dirty="0"/>
              <a:t>Questions?</a:t>
            </a:r>
          </a:p>
        </p:txBody>
      </p:sp>
    </p:spTree>
    <p:extLst>
      <p:ext uri="{BB962C8B-B14F-4D97-AF65-F5344CB8AC3E}">
        <p14:creationId xmlns:p14="http://schemas.microsoft.com/office/powerpoint/2010/main" val="189314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C5B0-F8DC-504C-A1CE-3E5B63515F3C}"/>
              </a:ext>
            </a:extLst>
          </p:cNvPr>
          <p:cNvSpPr>
            <a:spLocks noGrp="1"/>
          </p:cNvSpPr>
          <p:nvPr>
            <p:ph type="title"/>
          </p:nvPr>
        </p:nvSpPr>
        <p:spPr/>
        <p:txBody>
          <a:bodyPr/>
          <a:lstStyle/>
          <a:p>
            <a:r>
              <a:rPr lang="en-US" dirty="0"/>
              <a:t>Bars and its Effect on Communities</a:t>
            </a:r>
          </a:p>
        </p:txBody>
      </p:sp>
      <p:sp>
        <p:nvSpPr>
          <p:cNvPr id="3" name="Content Placeholder 2">
            <a:extLst>
              <a:ext uri="{FF2B5EF4-FFF2-40B4-BE49-F238E27FC236}">
                <a16:creationId xmlns:a16="http://schemas.microsoft.com/office/drawing/2014/main" id="{8328B3ED-8E54-7B46-B9B7-500A1958A163}"/>
              </a:ext>
            </a:extLst>
          </p:cNvPr>
          <p:cNvSpPr>
            <a:spLocks noGrp="1"/>
          </p:cNvSpPr>
          <p:nvPr>
            <p:ph idx="1"/>
          </p:nvPr>
        </p:nvSpPr>
        <p:spPr/>
        <p:txBody>
          <a:bodyPr>
            <a:normAutofit/>
          </a:bodyPr>
          <a:lstStyle/>
          <a:p>
            <a:r>
              <a:rPr lang="en-US" sz="2000" dirty="0"/>
              <a:t>We know that excess consumption of alcohol has a negative affect on physical and mental health – but what about the </a:t>
            </a:r>
            <a:r>
              <a:rPr lang="en-US" sz="2000" i="1" dirty="0"/>
              <a:t>access to </a:t>
            </a:r>
            <a:r>
              <a:rPr lang="en-US" sz="2000" dirty="0"/>
              <a:t>or </a:t>
            </a:r>
            <a:r>
              <a:rPr lang="en-US" sz="2000" i="1" dirty="0"/>
              <a:t>proximity of </a:t>
            </a:r>
            <a:r>
              <a:rPr lang="en-US" sz="2000" dirty="0"/>
              <a:t>alcohol?</a:t>
            </a:r>
          </a:p>
          <a:p>
            <a:r>
              <a:rPr lang="en-US" sz="2000" dirty="0"/>
              <a:t>Using Yelp APIs and a city population CSV, we sought to uncover if a correlation exists between a higher number of bars per capita and… </a:t>
            </a:r>
          </a:p>
          <a:p>
            <a:pPr lvl="1"/>
            <a:r>
              <a:rPr lang="en-US" sz="2000" dirty="0"/>
              <a:t>City size</a:t>
            </a:r>
          </a:p>
          <a:p>
            <a:pPr lvl="1"/>
            <a:r>
              <a:rPr lang="en-US" sz="2000" dirty="0"/>
              <a:t>Health – Fast food, Gyms</a:t>
            </a:r>
          </a:p>
          <a:p>
            <a:pPr lvl="1"/>
            <a:r>
              <a:rPr lang="en-US" sz="2000" dirty="0"/>
              <a:t>Culture – Parks, Book Stores</a:t>
            </a:r>
          </a:p>
          <a:p>
            <a:r>
              <a:rPr lang="en-US" sz="2000" dirty="0"/>
              <a:t>Do more bars per capita correspond with an increase of unhealthy behavior?</a:t>
            </a:r>
          </a:p>
          <a:p>
            <a:endParaRPr lang="en-US" dirty="0"/>
          </a:p>
        </p:txBody>
      </p:sp>
    </p:spTree>
    <p:extLst>
      <p:ext uri="{BB962C8B-B14F-4D97-AF65-F5344CB8AC3E}">
        <p14:creationId xmlns:p14="http://schemas.microsoft.com/office/powerpoint/2010/main" val="5448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A591-808F-6D4F-8C00-B591A243DEB2}"/>
              </a:ext>
            </a:extLst>
          </p:cNvPr>
          <p:cNvSpPr>
            <a:spLocks noGrp="1"/>
          </p:cNvSpPr>
          <p:nvPr>
            <p:ph type="title"/>
          </p:nvPr>
        </p:nvSpPr>
        <p:spPr/>
        <p:txBody>
          <a:bodyPr/>
          <a:lstStyle/>
          <a:p>
            <a:r>
              <a:rPr lang="en-US" dirty="0"/>
              <a:t>Hypothesis – </a:t>
            </a:r>
          </a:p>
        </p:txBody>
      </p:sp>
      <p:sp>
        <p:nvSpPr>
          <p:cNvPr id="3" name="Content Placeholder 2">
            <a:extLst>
              <a:ext uri="{FF2B5EF4-FFF2-40B4-BE49-F238E27FC236}">
                <a16:creationId xmlns:a16="http://schemas.microsoft.com/office/drawing/2014/main" id="{3E5FD3DC-0DA4-4B48-8ABA-B05607C2CAEF}"/>
              </a:ext>
            </a:extLst>
          </p:cNvPr>
          <p:cNvSpPr>
            <a:spLocks noGrp="1"/>
          </p:cNvSpPr>
          <p:nvPr>
            <p:ph idx="1"/>
          </p:nvPr>
        </p:nvSpPr>
        <p:spPr/>
        <p:txBody>
          <a:bodyPr>
            <a:normAutofit/>
          </a:bodyPr>
          <a:lstStyle/>
          <a:p>
            <a:r>
              <a:rPr lang="en-US" sz="2400" dirty="0"/>
              <a:t>Hypothesis:</a:t>
            </a:r>
          </a:p>
          <a:p>
            <a:pPr lvl="1"/>
            <a:r>
              <a:rPr lang="en-US" sz="2400" dirty="0"/>
              <a:t>If there are more bars per capita, then unhealthy options will increase and healthy options decrease</a:t>
            </a:r>
          </a:p>
          <a:p>
            <a:pPr marL="457200" lvl="1" indent="0">
              <a:buNone/>
            </a:pPr>
            <a:endParaRPr lang="en-US" sz="2400" dirty="0"/>
          </a:p>
          <a:p>
            <a:r>
              <a:rPr lang="en-US" sz="2400" dirty="0"/>
              <a:t>Null:</a:t>
            </a:r>
          </a:p>
          <a:p>
            <a:pPr lvl="1"/>
            <a:r>
              <a:rPr lang="en-US" sz="2400" dirty="0"/>
              <a:t>If there are less bars per capita, then unhealthy options will decrease and healthy options increase</a:t>
            </a:r>
          </a:p>
          <a:p>
            <a:pPr marL="0" indent="0">
              <a:buNone/>
            </a:pPr>
            <a:r>
              <a:rPr lang="en-US" dirty="0"/>
              <a:t>	</a:t>
            </a:r>
          </a:p>
        </p:txBody>
      </p:sp>
    </p:spTree>
    <p:extLst>
      <p:ext uri="{BB962C8B-B14F-4D97-AF65-F5344CB8AC3E}">
        <p14:creationId xmlns:p14="http://schemas.microsoft.com/office/powerpoint/2010/main" val="416677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778934" y="2065867"/>
            <a:ext cx="7766936" cy="1646302"/>
          </a:xfrm>
        </p:spPr>
        <p:txBody>
          <a:bodyPr/>
          <a:lstStyle/>
          <a:p>
            <a:pPr algn="ctr"/>
            <a:r>
              <a:rPr lang="en-US" sz="6000" dirty="0"/>
              <a:t>Using API Requests</a:t>
            </a:r>
          </a:p>
        </p:txBody>
      </p:sp>
    </p:spTree>
    <p:extLst>
      <p:ext uri="{BB962C8B-B14F-4D97-AF65-F5344CB8AC3E}">
        <p14:creationId xmlns:p14="http://schemas.microsoft.com/office/powerpoint/2010/main" val="593800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marL="0" indent="0">
              <a:buNone/>
            </a:pPr>
            <a:r>
              <a:rPr lang="en-US" sz="2400" dirty="0"/>
              <a:t>Use API calls to find the total number of </a:t>
            </a:r>
          </a:p>
          <a:p>
            <a:r>
              <a:rPr lang="en-US" sz="2400" dirty="0"/>
              <a:t>Bars</a:t>
            </a:r>
          </a:p>
          <a:p>
            <a:r>
              <a:rPr lang="en-US" sz="2400" dirty="0"/>
              <a:t>Parks</a:t>
            </a:r>
          </a:p>
          <a:p>
            <a:r>
              <a:rPr lang="en-US" sz="2400" dirty="0"/>
              <a:t>Churches</a:t>
            </a:r>
          </a:p>
          <a:p>
            <a:r>
              <a:rPr lang="en-US" sz="2400" dirty="0"/>
              <a:t>Gyms</a:t>
            </a:r>
          </a:p>
          <a:p>
            <a:r>
              <a:rPr lang="en-US" sz="2400" dirty="0"/>
              <a:t>Bookstores</a:t>
            </a:r>
          </a:p>
          <a:p>
            <a:r>
              <a:rPr lang="en-US" sz="2400" dirty="0"/>
              <a:t>Fast food restaurants</a:t>
            </a:r>
          </a:p>
        </p:txBody>
      </p:sp>
    </p:spTree>
    <p:extLst>
      <p:ext uri="{BB962C8B-B14F-4D97-AF65-F5344CB8AC3E}">
        <p14:creationId xmlns:p14="http://schemas.microsoft.com/office/powerpoint/2010/main" val="1404750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normAutofit/>
          </a:bodyPr>
          <a:lstStyle/>
          <a:p>
            <a:pPr lvl="0"/>
            <a:r>
              <a:rPr lang="en-US" sz="2400" dirty="0"/>
              <a:t>Yelp API business search</a:t>
            </a:r>
          </a:p>
        </p:txBody>
      </p:sp>
    </p:spTree>
    <p:extLst>
      <p:ext uri="{BB962C8B-B14F-4D97-AF65-F5344CB8AC3E}">
        <p14:creationId xmlns:p14="http://schemas.microsoft.com/office/powerpoint/2010/main" val="43452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2652" y="371475"/>
            <a:ext cx="5229225" cy="6115050"/>
          </a:xfrm>
          <a:prstGeom prst="rect">
            <a:avLst/>
          </a:prstGeom>
        </p:spPr>
      </p:pic>
      <p:pic>
        <p:nvPicPr>
          <p:cNvPr id="4" name="Picture 3"/>
          <p:cNvPicPr>
            <a:picLocks noChangeAspect="1"/>
          </p:cNvPicPr>
          <p:nvPr/>
        </p:nvPicPr>
        <p:blipFill>
          <a:blip r:embed="rId4"/>
          <a:stretch>
            <a:fillRect/>
          </a:stretch>
        </p:blipFill>
        <p:spPr>
          <a:xfrm>
            <a:off x="5990410" y="679277"/>
            <a:ext cx="5286375" cy="3486150"/>
          </a:xfrm>
          <a:prstGeom prst="rect">
            <a:avLst/>
          </a:prstGeom>
        </p:spPr>
      </p:pic>
    </p:spTree>
    <p:extLst>
      <p:ext uri="{BB962C8B-B14F-4D97-AF65-F5344CB8AC3E}">
        <p14:creationId xmlns:p14="http://schemas.microsoft.com/office/powerpoint/2010/main" val="1856773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pPr lvl="0"/>
            <a:r>
              <a:rPr lang="en-US" sz="2400" dirty="0"/>
              <a:t>Yelp API business search</a:t>
            </a:r>
          </a:p>
          <a:p>
            <a:pPr lvl="0"/>
            <a:r>
              <a:rPr lang="en-US" sz="2400" dirty="0"/>
              <a:t>Imported a Yelp API wrapper</a:t>
            </a:r>
          </a:p>
          <a:p>
            <a:pPr marL="0" indent="0">
              <a:buNone/>
            </a:pPr>
            <a:endParaRPr lang="en-US" dirty="0"/>
          </a:p>
        </p:txBody>
      </p:sp>
    </p:spTree>
    <p:extLst>
      <p:ext uri="{BB962C8B-B14F-4D97-AF65-F5344CB8AC3E}">
        <p14:creationId xmlns:p14="http://schemas.microsoft.com/office/powerpoint/2010/main" val="3775255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rek bulle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1019</Words>
  <Application>Microsoft Office PowerPoint</Application>
  <PresentationFormat>Widescreen</PresentationFormat>
  <Paragraphs>135</Paragraphs>
  <Slides>28</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Arial</vt:lpstr>
      <vt:lpstr>Calibri</vt:lpstr>
      <vt:lpstr>Calibri Light</vt:lpstr>
      <vt:lpstr>Trebuchet MS</vt:lpstr>
      <vt:lpstr>Wingdings 3</vt:lpstr>
      <vt:lpstr>Custom Design</vt:lpstr>
      <vt:lpstr>1_Derek bullets</vt:lpstr>
      <vt:lpstr>Facet</vt:lpstr>
      <vt:lpstr>Prohibition 2020</vt:lpstr>
      <vt:lpstr>A Brief History Lesson…</vt:lpstr>
      <vt:lpstr>Bars and its Effect on Communities</vt:lpstr>
      <vt:lpstr>Hypothesis – </vt:lpstr>
      <vt:lpstr>Using API Requests</vt:lpstr>
      <vt:lpstr>Objective</vt:lpstr>
      <vt:lpstr>Method</vt:lpstr>
      <vt:lpstr>PowerPoint Presentation</vt:lpstr>
      <vt:lpstr>Method</vt:lpstr>
      <vt:lpstr>PowerPoint Presentation</vt:lpstr>
      <vt:lpstr>Method</vt:lpstr>
      <vt:lpstr>PowerPoint Presentation</vt:lpstr>
      <vt:lpstr>Method</vt:lpstr>
      <vt:lpstr>PowerPoint Presentation</vt:lpstr>
      <vt:lpstr>Per Capita Calculations </vt:lpstr>
      <vt:lpstr>PowerPoint Presentation</vt:lpstr>
      <vt:lpstr>PowerPoint Presentation</vt:lpstr>
      <vt:lpstr>PowerPoint Presentation</vt:lpstr>
      <vt:lpstr>Hypothesis – ANOVA Analysis</vt:lpstr>
      <vt:lpstr>ANOVA Analysis</vt:lpstr>
      <vt:lpstr>ANOVA Analysis</vt:lpstr>
      <vt:lpstr>ANOVA Analysis</vt:lpstr>
      <vt:lpstr>ANOVA Analysis</vt:lpstr>
      <vt:lpstr>ANOVA Analysis</vt:lpstr>
      <vt:lpstr>ANOVA Analysis</vt:lpstr>
      <vt:lpstr>Takeaways</vt:lpstr>
      <vt:lpstr>Headwinds  </vt:lpstr>
      <vt:lpstr>PowerPoint Presentation</vt:lpstr>
    </vt:vector>
  </TitlesOfParts>
  <Company>Match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API requests</dc:title>
  <dc:creator>Teresa Barajas</dc:creator>
  <cp:lastModifiedBy>Teresa Barajas</cp:lastModifiedBy>
  <cp:revision>24</cp:revision>
  <dcterms:created xsi:type="dcterms:W3CDTF">2019-01-18T01:19:59Z</dcterms:created>
  <dcterms:modified xsi:type="dcterms:W3CDTF">2019-01-19T16:50:51Z</dcterms:modified>
</cp:coreProperties>
</file>