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5" r:id="rId15"/>
    <p:sldId id="27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1279-A4E8-BB6B-D32E-55F6E1A3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B0991-A899-21EA-6B24-A20661F6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1F7F-29D2-DBCF-5B03-873ADA3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2E73-BB53-EA03-AB98-4EB762A1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A5C-93F7-B645-B8A1-98DFEB2F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736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E4AF-4564-CB98-4540-E2B56534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80D43-D462-94B6-FFD5-C06C12D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DD65-6F6C-7C3C-5DE3-C3EBFFE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1F17-CB0F-D285-72B9-FA7AC786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8DD1-C534-0924-650C-589B72A2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2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6D74B-21C9-5DFD-FB71-F9F2594D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0BC4-15F7-7E4C-0FEC-5E679F0F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13B8-28A0-06BE-1732-F2BE7E20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1065-D1FE-CBE3-ECE3-331A064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2B8F-EF50-04AC-2489-A0A97F3C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1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77A-DC4C-85FB-B611-C2CFC3E8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EB3D-7B5D-C1D1-D615-FE46A7DC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4409-094B-AA52-809F-E11A69A9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7A45-F10A-D328-5211-C011B707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A5DC-AA66-1A3C-DF2C-F986E2A2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3650-092F-3F3A-91C7-2CC6AAD9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5B1F-9F2A-3B32-9A7F-C9358492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79FA-AB3C-AD25-23E0-4928F15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82E2-F0C8-DB93-0D3C-13C453D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691B-E5D7-D36D-5364-9F2BD07B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98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E776-0C6A-38FC-0837-1C7EC9A9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5CF1-569B-F25E-64EA-EA87FA49A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3843-469B-126B-9D5D-837EF0F3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30B3-5B87-8613-2959-8ABCFDF6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CF4A-E523-0782-7FC9-6655A67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8129-094A-26E1-C3E5-4B33F24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34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F90-4DD6-33AB-F708-DF5B165C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C822-CA10-E3A9-1729-6B50C634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7AF5A-DF63-1363-6E4B-4636144D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679DD-DA84-E346-8AB6-DD56EE69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A0D70-EBDD-CD3F-C7C3-F7A5E2CA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9A2EE-D437-DB3C-6746-29F653C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0DE66-5B18-2B12-496A-6CC005F1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41B8-1E9C-2244-0D8C-5A44AA4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0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E037-CAD3-CB70-9697-8F9DD39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5D50-E0AF-9C99-67D1-36BFF662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D3670-A4EB-FECC-2033-27AED67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2F5D5-138C-6C9D-8D40-48298ED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0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50297-8DBB-9D7F-F5F7-30961329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453A-A207-E2AA-AA9C-028D4BC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58CD-027E-7B2B-0601-211A82A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3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4B1-54E3-0D5A-DDDE-7476C6EE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914-173F-7D4C-1E57-C7F2ABD6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A844-9806-7730-1F79-CCABF77B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EBD2-8F79-D5CB-7710-9D90ADBA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E4E3-8F9B-2A21-6A6E-82CF65BA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E889-9F10-CFCE-424C-6A879CBC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957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1F1E-8CDB-69E3-70AD-223D932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0F3BE-8A11-8AD8-7330-9C59927F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56CD-1BB9-31B8-15E6-424FE6D5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5A72-E192-988C-828D-31AC7951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FAD-E40B-5FCC-3313-030A1412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A1CF-FB69-87D5-1C16-E2DE0138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1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098C7-15EE-E21E-D579-7D2D6659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AE21-F53F-FB51-97AF-827ECB2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A705-10DF-4357-C2A7-5A305846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967B-23A7-4CFD-9835-25C1DD5CBC65}" type="datetimeFigureOut">
              <a:rPr lang="en-MY" smtClean="0"/>
              <a:t>4/11/2023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2BBB-6623-C719-98E0-9F7838ADE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826D-4043-1A52-570B-00CC3EF3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3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19E-80D8-8701-442D-00520FC2F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天文学导论</a:t>
            </a:r>
            <a:r>
              <a:rPr lang="en-US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br>
              <a:rPr lang="en-MY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第一次习题课</a:t>
            </a:r>
            <a:endParaRPr lang="en-MY" sz="5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E78B-2652-2347-E8F9-6165B5D7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助教：黄子恂（物理系博二）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MY" b="1" dirty="0">
                <a:latin typeface="Cambria Math" panose="02040503050406030204" pitchFamily="18" charset="0"/>
                <a:ea typeface="Cambria Math" panose="02040503050406030204" pitchFamily="18" charset="0"/>
              </a:rPr>
              <a:t>2023-11-04</a:t>
            </a:r>
          </a:p>
          <a:p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5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10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89284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假设一颗类地行星绕织女星公转，其轨道半径为 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1AU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。织女星的质量是太阳的 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 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倍。（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）以地球年为单位，这颗行星绕织女星公转的周期是多少？（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）这颗行星绕织女星公转的速率是多少？（</a:t>
                </a:r>
                <a:r>
                  <a:rPr lang="en-US" altLang="zh-CN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4-44</a:t>
                </a:r>
                <a:r>
                  <a:rPr lang="zh-CN" altLang="en-US" sz="29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sz="29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(a)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𝑅</m:t>
                          </m:r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𝑚𝑅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𝑚𝑅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𝐺𝑀𝑚</m:t>
                          </m:r>
                        </m:num>
                        <m:den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⇒ 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∝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行星</m:t>
                              </m:r>
                            </m:sub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织女星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行星</m:t>
                              </m:r>
                            </m:sub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地球</m:t>
                              </m:r>
                            </m:sub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太阳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地球</m:t>
                              </m:r>
                            </m:sub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行星</m:t>
                          </m:r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year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太阳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织女星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zh-CN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行星</m:t>
                                  </m:r>
                                </m:sub>
                                <m:sup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地球</m:t>
                                  </m:r>
                                </m:sub>
                                <m:sup>
                                  <m:r>
                                    <a:rPr lang="en-MY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en-US" altLang="zh-CN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地球</m:t>
                          </m:r>
                          <m: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year</m:t>
                          </m:r>
                        </m:sub>
                      </m:sSub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MY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>
                        <a:rPr lang="en-MY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1×1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年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≈0.707</m:t>
                      </m:r>
                      <m:r>
                        <a:rPr lang="zh-CN" altLang="en-US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年</m:t>
                      </m:r>
                    </m:oMath>
                  </m:oMathPara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𝑐𝑖𝑟𝑐</m:t>
                        </m:r>
                        <m: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zh-CN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地球</m:t>
                        </m:r>
                      </m:sub>
                    </m:sSub>
                    <m:r>
                      <a:rPr lang="en-MY" sz="27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=29.8 </m:t>
                    </m:r>
                    <m:sSup>
                      <m:sSupPr>
                        <m:ctrlPr>
                          <a:rPr lang="en-MY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km</m:t>
                        </m:r>
                        <m: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</m:t>
                        </m:r>
                      </m:e>
                      <m:sup>
                        <m:r>
                          <a:rPr lang="en-MY" sz="27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MY" sz="27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88645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𝑐𝑖𝑟𝑐</m:t>
                          </m:r>
                        </m:sub>
                      </m:sSub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∝</m:t>
                      </m:r>
                      <m:rad>
                        <m:radPr>
                          <m:degHide m:val="on"/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7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MY" sz="27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MY" sz="27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  <m:r>
                        <a:rPr lang="en-MY" sz="27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</m:t>
                      </m:r>
                      <m:r>
                        <a:rPr lang="zh-CN" altLang="en-US" sz="27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或者</m:t>
                      </m:r>
                      <m:r>
                        <a:rPr lang="en-MY" altLang="zh-CN" sz="27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MY" altLang="zh-CN" sz="27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sz="27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altLang="zh-CN" sz="27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𝑐𝑖𝑟𝑐</m:t>
                          </m:r>
                        </m:sub>
                      </m:sSub>
                      <m:r>
                        <a:rPr lang="en-MY" altLang="zh-CN" sz="27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altLang="zh-CN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𝑅</m:t>
                          </m:r>
                        </m:num>
                        <m:den>
                          <m:r>
                            <a:rPr lang="en-MY" sz="2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MY" sz="27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88645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𝑐𝑖𝑟𝑐</m:t>
                          </m:r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zh-CN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行星</m:t>
                          </m:r>
                        </m:sub>
                      </m:sSub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7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7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太阳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27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织女星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7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7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行星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27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sz="27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地球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b>
                        <m:sSubPr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𝑐𝑖𝑟𝑐</m:t>
                          </m:r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zh-CN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地球</m:t>
                          </m:r>
                        </m:sub>
                      </m:sSub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e>
                      </m:rad>
                      <m:r>
                        <a:rPr lang="zh-CN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1×29.8 </m:t>
                      </m:r>
                      <m:sSup>
                        <m:sSupPr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km</m:t>
                          </m:r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s</m:t>
                          </m:r>
                        </m:e>
                        <m:sup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  <m:r>
                        <a:rPr lang="en-MY" sz="27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=42.14 </m:t>
                      </m:r>
                      <m:sSup>
                        <m:sSupPr>
                          <m:ctrlPr>
                            <a:rPr lang="en-MY" sz="27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km</m:t>
                          </m:r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s</m:t>
                          </m:r>
                        </m:e>
                        <m:sup>
                          <m:r>
                            <a:rPr lang="en-MY" sz="27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892842"/>
              </a:xfrm>
              <a:blipFill>
                <a:blip r:embed="rId2"/>
                <a:stretch>
                  <a:fillRect l="-348" t="-149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第一章：视运动 </a:t>
            </a: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425D-A5F2-2338-7634-882EB354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52747" cy="486393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星座：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仅代表天上的区域划分，不表示其中的星星存在内在联系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天体的周日视运动</a:t>
            </a:r>
            <a:endParaRPr lang="en-MY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成因：地球自转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规律：天顶、子午线与地平面之间关系固定不变，某星相对于它们以天为周期，沿着与天赤道面平行的路径由东向西变化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观测者角度：天球自东向西转动，所处纬度决定可见的天球部分、所处经度决定看见的星空的时间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 天体的周年视运动</a:t>
            </a:r>
            <a:endParaRPr lang="en-MY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成因：地球绕太阳公转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规律：以恒星年为周期，太阳在天球上的位置自西向东移动回到原点形成黄道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观测者角度：以年为周期，太阳每天相同时刻的高度位置连续变化；天体每天比</a:t>
            </a: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	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前一日提前约</a:t>
            </a: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分钟到达相同位置，星空复原周期为一个恒星年。</a:t>
            </a:r>
            <a:endParaRPr lang="en-MY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四季更替成因：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地球绕太阳公转时，自转轴的倾斜（天赤道与黄道面夹角为</a:t>
            </a: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23.5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°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）改</a:t>
            </a: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变了阳光照射在不同位置的地球表面的角度，阳光角度的变化和一天长</a:t>
            </a:r>
            <a:r>
              <a:rPr lang="en-MY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		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度的不同导致了地球上的季节变化。</a:t>
            </a:r>
            <a:endParaRPr lang="en-MY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第一章：视运动 </a:t>
            </a: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MY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地球自转轴的进动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规律：周期约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25800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年。北天极以北黄极为中心画圈（黄道固定而天赤道移动）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春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  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（秋）分点沿天赤道由东向西巡回一圈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现象：每年的春（秋）分点提前一点来临；赤经和赤纬每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年变化约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1.4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°</a:t>
                </a:r>
              </a:p>
              <a:p>
                <a:pPr marL="0" indent="0">
                  <a:buNone/>
                </a:pP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月球运动与月相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规律：月球自转周期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月球公转周期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月球总是同一面向地球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现象：不同光照导致月相：新（满）月至新（满）月时间间隔约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29.53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天（会合周期）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月球相对背景在天球每日向东漂移约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14:m>
                  <m:oMath xmlns:m="http://schemas.openxmlformats.org/officeDocument/2006/math">
                    <m:r>
                      <a:rPr lang="en-MY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，回到原处的周期约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27.32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天（恒星周期）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日食：地球通过月球的阴影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日全、环食：月球轨道非正圆导致月球视大小不同，全过程约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90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分钟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∵月球影子小∴发生概率小；可精确预测。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8.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月食：月球通过地球的阴影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与上类似。但全过程约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分钟，且发生概率较大。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建议：完全了解这一章的名词，尤其</a:t>
                </a: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2-3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小节的，自己画天球图。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  <a:blipFill>
                <a:blip r:embed="rId2"/>
                <a:stretch>
                  <a:fillRect l="-556" t="-2506" r="-61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8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1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33046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使用量角器，你估计天顶和北极星之间的角度为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40°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。北极星的高度是多少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?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你的纬度是多少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?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2-33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3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lang="en-MY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北极星高度</a:t>
                </a:r>
                <a14:m>
                  <m:oMath xmlns:m="http://schemas.openxmlformats.org/officeDocument/2006/math">
                    <m:d>
                      <m:dPr>
                        <m:begChr m:val="（"/>
                        <m:endChr m:val="）"/>
                        <m:ctrlPr>
                          <a:rPr lang="zh-CN" altLang="en-US" sz="30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3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与地平面的夹角</m:t>
                        </m:r>
                      </m:e>
                    </m:d>
                  </m:oMath>
                </a14:m>
                <a:endParaRPr lang="en-MY" altLang="zh-CN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</a:rPr>
                      <m:t>=90°−40°=50°</m:t>
                    </m:r>
                  </m:oMath>
                </a14:m>
                <a:r>
                  <a:rPr lang="en-MY" altLang="zh-CN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zh-CN" altLang="en-US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北半球观测者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所处纬度</a:t>
                </a:r>
                <a:endParaRPr lang="en-MY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3304674"/>
              </a:xfrm>
              <a:blipFill>
                <a:blip r:embed="rId2"/>
                <a:stretch>
                  <a:fillRect l="-1391" t="-5720" r="-1333" b="-92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28B7C3-345E-38FD-9ED9-8D64B7E4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762" y="3090582"/>
            <a:ext cx="4761143" cy="28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4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2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1"/>
                <a:ext cx="10515600" cy="464803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月球的轨道相对于地球绕太阳的轨道倾斜约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。月球在天空中能到达的最高高度是多少，以北京为例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北纬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40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) ?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2-37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MY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黄道与天赤道之间的角度</a:t>
                </a: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=23.5°</m:t>
                    </m:r>
                  </m:oMath>
                </a14:m>
                <a:endParaRPr lang="en-MY" altLang="zh-CN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地平面（北纬</a:t>
                </a:r>
                <a:r>
                  <a:rPr lang="en-MY" altLang="zh-CN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40</a:t>
                </a: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</m:oMath>
                </a14:m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）与天赤道之间的角度</a:t>
                </a: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MY" altLang="zh-CN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90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40°=5</m:t>
                    </m:r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</m:oMath>
                </a14:m>
                <a:endParaRPr lang="en-MY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地平面与月亮轨道在天球上画的轨迹面之间的角度</a:t>
                </a:r>
                <a14:m>
                  <m:oMath xmlns:m="http://schemas.openxmlformats.org/officeDocument/2006/math"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MY" altLang="zh-CN" sz="3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(23.5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+50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°</m:t>
                    </m:r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+5°=</m:t>
                    </m:r>
                    <m:r>
                      <a:rPr lang="en-MY" altLang="zh-CN" sz="30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78</m:t>
                    </m:r>
                    <m:r>
                      <a:rPr lang="en-MY" altLang="zh-CN" sz="3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.5°</m:t>
                    </m:r>
                  </m:oMath>
                </a14:m>
                <a:endParaRPr lang="en-MY" sz="3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3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即为月亮在天空中可达的最高高度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。</a:t>
                </a: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1"/>
                <a:ext cx="10515600" cy="4648033"/>
              </a:xfrm>
              <a:blipFill>
                <a:blip r:embed="rId2"/>
                <a:stretch>
                  <a:fillRect l="-1391" t="-3675" r="-46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7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3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1"/>
                <a:ext cx="10515600" cy="464803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假设你想在午夜见证太阳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(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太阳在午夜时出现在北方地平线上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)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，但你希望不要去到“更北”的地方。</a:t>
                </a:r>
                <a:r>
                  <a:rPr lang="en-MY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(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a) 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你应该位于哪个纬度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? (b) 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你应该在什么季节去那里旅行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?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2-38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3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Both"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午夜可见到太阳，但不想再往更北的地方去，即要求所在纬度的地平面与黄道至少有一点相交。已知黄道面与天赤道夹角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23.5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由于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天体周日视运行的星轨平面与地平面的夹角</a:t>
                </a: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90°−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观测者地理纬度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      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∴ 应该位于纬度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90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°−23.5°=66.5°</m:t>
                    </m:r>
                  </m:oMath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(b) 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夏季，尤其是接近夏至时分。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1"/>
                <a:ext cx="10515600" cy="4648033"/>
              </a:xfrm>
              <a:blipFill>
                <a:blip r:embed="rId2"/>
                <a:stretch>
                  <a:fillRect l="-1217" t="-3675" r="-1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6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第二章：运动 </a:t>
            </a: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MY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日心说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行星逆行原因：小轨道行星（地球）比大轨道行星绕日公转更快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前者“追上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	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并超越” 后者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亮度变化原因：行星到地球的距离变化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开普勒行星运动三规律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：行星以椭圆轨道环绕太阳运行，太阳（近似）位于椭圆的一个焦点上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：行星和太阳的连线在相等的时间内扫过相等的面积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行星越接近太阳则运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 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行速度越快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</m:t>
                        </m:r>
                      </m:e>
                      <m:sup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太阳系：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𝑦𝑒𝑎𝑟𝑠</m:t>
                        </m:r>
                      </m:sub>
                      <m:sup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Sup>
                      <m:sSub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Sup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AU</m:t>
                        </m:r>
                      </m:sub>
                      <m:sup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p>
                    </m:sSubSup>
                  </m:oMath>
                </a14:m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伽利略的主要天文发现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首次使用望远镜观测星空并彻底否定地心说，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发现金星越亮则看起来越远，彻底证明日心说；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月球表面不光滑；太阳黑子；太阳自转；银河中存在大量恒星；木星的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颗卫星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（伽利略卫星）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  <a:blipFill>
                <a:blip r:embed="rId2"/>
                <a:stretch>
                  <a:fillRect l="-668" t="-2882" r="-4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60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第二章：运动 </a:t>
            </a: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MY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牛顿的引力理论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牛顿三大运动定律：惯性定律、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𝑚𝑎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、作用力</a:t>
                </a:r>
                <a14:m>
                  <m:oMath xmlns:m="http://schemas.openxmlformats.org/officeDocument/2006/math">
                    <m:r>
                      <a:rPr lang="en-MY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反作用力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万有引力定律：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𝐹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𝐺</m:t>
                        </m:r>
                        <m:sSub>
                          <m:sSub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轨道：由相关物体的引力决定。行星正圆轨道对应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𝑐𝑖𝑟𝑐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𝐺𝑀</m:t>
                        </m:r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/</m:t>
                        </m:r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𝑟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MY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围绕的天体的质量、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𝑟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两者间距。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𝑒𝑠𝑐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束缚椭圆轨道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𝑒𝑠𝑐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非束缚抛物线轨道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𝑣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𝑒𝑠𝑐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</m:oMath>
                </a14:m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非束缚双曲轨道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潮汐：源自其它天体对其不同部分的引力作用的差异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潮汐力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地球每点受该天体引力和平均引力之差</a:t>
                </a:r>
                <a14:m>
                  <m:oMath xmlns:m="http://schemas.openxmlformats.org/officeDocument/2006/math">
                    <m: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潮汐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潮汐周期：与地球自转同向，约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25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小时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约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次涨落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天），主要源自月球绕地球公转，太阳起较小作用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月球对地球的潮汐隆起导致地球自转变慢、月球轨道速度增加因而远离地球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地球对月球的潮汐锁定导致月球同步自转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两体近似：∵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太阳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≫</m:t>
                    </m:r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行星</m:t>
                        </m:r>
                      </m:sub>
                    </m:sSub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∴仅考虑太阳引力作用下的行星轨道的计算；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偏离：引力摄动：其它质量对该近似的偏离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若仍偏离则可能代表存在未发现的行星，例：天王星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海王星的发现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		 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 万有引力需要修正，例：水星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广义相对论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2747" cy="4863933"/>
              </a:xfrm>
              <a:blipFill>
                <a:blip r:embed="rId2"/>
                <a:stretch>
                  <a:fillRect l="-167" t="-16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987E31-5527-04AD-8E3C-01CB83D2D66B}"/>
                  </a:ext>
                </a:extLst>
              </p:cNvPr>
              <p:cNvSpPr txBox="1"/>
              <p:nvPr/>
            </p:nvSpPr>
            <p:spPr>
              <a:xfrm>
                <a:off x="4455694" y="3094549"/>
                <a:ext cx="6096000" cy="637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sz="12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altLang="zh-CN" sz="12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𝑒𝑠𝑐</m:t>
                          </m:r>
                        </m:sub>
                      </m:sSub>
                      <m:r>
                        <a:rPr lang="en-MY" altLang="zh-CN" sz="12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altLang="zh-CN" sz="12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MY" altLang="zh-CN" sz="12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  <m:r>
                                <a:rPr lang="en-MY" altLang="zh-CN" sz="1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MY" altLang="zh-CN" sz="1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𝑟</m:t>
                              </m:r>
                            </m:den>
                          </m:f>
                        </m:e>
                      </m:rad>
                      <m:r>
                        <a:rPr lang="en-MY" altLang="zh-CN" sz="12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altLang="zh-CN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𝑐𝑖𝑟𝑐</m:t>
                          </m:r>
                        </m:sub>
                      </m:sSub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987E31-5527-04AD-8E3C-01CB83D2D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694" y="3094549"/>
                <a:ext cx="6096000" cy="637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37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第二章：运动 </a:t>
            </a:r>
            <a:r>
              <a:rPr lang="en-MY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知识点</a:t>
            </a:r>
            <a:endParaRPr lang="en-MY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28394"/>
                <a:ext cx="10952747" cy="491206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MY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6.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狭义相对论</a:t>
                </a:r>
                <a:endParaRPr lang="en-MY" altLang="zh-CN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基本假设：狭义相对论原理：一切物理定律在所有惯性参考系中形式相同，不存在特殊的绝对惯性系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光速不变原理：在所有惯性系中，光在真空中的速度都是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，与光源和观察者的运动无关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时空观：长度、时间（和质量）的测量都相对于观测者的运动，时间和空间之间协同构成四维时空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现象：相对论速度（大于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）下匀速直线运动的物体：静止观测者发现该物体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长度收缩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动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MY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静</m:t>
                        </m:r>
                      </m:sub>
                    </m:sSub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zh-CN" altLang="en-MY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𝛾</m:t>
                    </m:r>
                  </m:oMath>
                </a14:m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时间延缓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en-MY" altLang="zh-CN" b="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∆</m:t>
                        </m:r>
                        <m: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zh-CN" altLang="en-US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动</m:t>
                        </m:r>
                      </m:sub>
                    </m:sSub>
                    <m:r>
                      <a:rPr lang="en-MY" altLang="zh-CN" sz="27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zh-CN" altLang="en-MY" sz="27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𝛾</m:t>
                    </m:r>
                    <m:sSub>
                      <m:sSubPr>
                        <m:ctrlP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∆</m:t>
                        </m:r>
                        <m:r>
                          <a:rPr lang="en-MY" altLang="zh-CN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zh-CN" altLang="en-US" sz="27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静</m:t>
                        </m:r>
                      </m:sub>
                    </m:sSub>
                  </m:oMath>
                </a14:m>
                <a:r>
                  <a:rPr lang="en-MY" altLang="zh-CN" sz="27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质量（惯性）增加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MY" altLang="zh-CN" sz="28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sz="28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2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动</m:t>
                        </m:r>
                      </m:sub>
                    </m:sSub>
                    <m:r>
                      <a:rPr lang="en-MY" altLang="zh-CN" sz="28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zh-CN" altLang="en-MY" sz="28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𝛾</m:t>
                    </m:r>
                    <m:sSub>
                      <m:sSubPr>
                        <m:ctrlPr>
                          <a:rPr lang="en-MY" altLang="zh-CN" sz="28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28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静</m:t>
                        </m:r>
                      </m:sub>
                    </m:sSub>
                  </m:oMath>
                </a14:m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质量增加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加速度不再维持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光速是物体可获得的最快速度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证据：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介子之谜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7. </a:t>
                </a:r>
                <a:r>
                  <a:rPr lang="zh-CN" altLang="en-US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广义相对论：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质量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⟺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时空弯曲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基本假设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：（弱）等效原理：惯性力与引力的力学效应在局域内等效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⟺</m:t>
                    </m:r>
                  </m:oMath>
                </a14:m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等效的匀加速度（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惯性力）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  <a:sym typeface="Wingdings" panose="05000000000000000000" pitchFamily="2" charset="2"/>
                      </a:rPr>
                      <m:t>引力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  <a:sym typeface="Wingdings" panose="05000000000000000000" pitchFamily="2" charset="2"/>
                  </a:rPr>
                  <a:t>加速度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广义相对论原理：在描述物理定律时，所有参考系是等价的，不存在惯性系的特殊地位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光线在强引力场中（在加速度下）弯曲∵光沿测地线走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加速度导致时空弯曲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引力使钟慢尺缩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质量导致时空弯曲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证据：非欧几何、水星轨道进动、引力透镜、靠近大质量天体的时钟变慢、引力红移（</a:t>
                </a: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2020 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Nobel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）、引力波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28394"/>
                <a:ext cx="10952747" cy="4912060"/>
              </a:xfrm>
              <a:blipFill>
                <a:blip r:embed="rId2"/>
                <a:stretch>
                  <a:fillRect l="-167" t="-161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B7264-32FF-14A2-78F2-088C802330D3}"/>
                  </a:ext>
                </a:extLst>
              </p:cNvPr>
              <p:cNvSpPr txBox="1"/>
              <p:nvPr/>
            </p:nvSpPr>
            <p:spPr>
              <a:xfrm>
                <a:off x="5257800" y="3396916"/>
                <a:ext cx="6096000" cy="668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MY" sz="12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𝛾</m:t>
                      </m:r>
                      <m:r>
                        <a:rPr lang="en-MY" altLang="zh-CN" sz="12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altLang="zh-CN" sz="12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altLang="zh-CN" sz="12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MY" altLang="zh-CN" sz="12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MY" altLang="zh-CN" sz="1200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MY" altLang="zh-CN" sz="12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MY" altLang="zh-CN" sz="1200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MY" altLang="zh-CN" sz="12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≥1</m:t>
                      </m:r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B7264-32FF-14A2-78F2-088C80233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396916"/>
                <a:ext cx="6096000" cy="6689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F35246-EA95-FB39-B77F-D8E4264ED575}"/>
              </a:ext>
            </a:extLst>
          </p:cNvPr>
          <p:cNvSpPr txBox="1"/>
          <p:nvPr/>
        </p:nvSpPr>
        <p:spPr>
          <a:xfrm>
            <a:off x="838198" y="63557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建议：了解图像</a:t>
            </a:r>
            <a:endParaRPr lang="en-MY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66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4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330467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地球在轨道上以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29.8 </a:t>
                </a:r>
                <a:r>
                  <a:rPr lang="en-MY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km/s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的速度运行。海王星的轨道接近圆形，半径为</a:t>
                </a:r>
                <a14:m>
                  <m:oMath xmlns:m="http://schemas.openxmlformats.org/officeDocument/2006/math">
                    <m:r>
                      <a:rPr lang="en-MY" altLang="zh-CN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4.5</m:t>
                    </m:r>
                    <m:r>
                      <a:rPr lang="en-US" altLang="zh-CN" sz="24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sz="24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MY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km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，绕太阳一周需要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164.8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年。计算海王星在轨道上移动的速度。（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4-32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lang="en-MY" sz="16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𝑣</m:t>
                      </m:r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𝑟</m:t>
                          </m:r>
                        </m:num>
                        <m:den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𝑇</m:t>
                          </m:r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×4.5×</m:t>
                          </m:r>
                          <m:sSup>
                            <m:sSupPr>
                              <m:ctrlPr>
                                <a:rPr lang="en-MY" altLang="zh-CN" sz="2400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altLang="zh-CN" sz="2400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altLang="zh-CN" sz="2400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9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MY" altLang="zh-CN" sz="24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MY" altLang="zh-CN" sz="24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km</m:t>
                          </m:r>
                        </m:num>
                        <m:den>
                          <m:d>
                            <m:d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164.8×24×3600</m:t>
                              </m:r>
                            </m:e>
                          </m:d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s</m:t>
                          </m:r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MY" sz="24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1985.74</m:t>
                      </m:r>
                      <m:r>
                        <a:rPr lang="en-MY" sz="24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MY" altLang="zh-CN" sz="24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m</m:t>
                      </m:r>
                      <m:r>
                        <a:rPr lang="en-MY" altLang="zh-CN" sz="24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MY" altLang="zh-CN" sz="24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s</m:t>
                      </m:r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3304674"/>
              </a:xfrm>
              <a:blipFill>
                <a:blip r:embed="rId2"/>
                <a:stretch>
                  <a:fillRect l="-928" t="-2030" r="-371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937F6-A1E4-7C69-49EB-13A49561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994" y="2230907"/>
            <a:ext cx="4260933" cy="3363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618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北京的纬度为北纬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40°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）计算夏至日北京正午时太阳的地平高度。（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）计算冬至日北京正午时太阳的地平高度。（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2-32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 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MY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MY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90°−40°</m:t>
                        </m:r>
                      </m:e>
                    </m:d>
                    <m:r>
                      <a:rPr lang="en-MY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+23.5°=73.5°</m:t>
                    </m:r>
                  </m:oMath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AutoNum type="alphaLcParenBoth"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Both"/>
                </a:pPr>
                <a:r>
                  <a:rPr lang="en-MY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MY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90°−40°</m:t>
                        </m:r>
                      </m:e>
                    </m:d>
                    <m:r>
                      <a:rPr lang="en-MY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−23.5°=26.5°</m:t>
                    </m:r>
                  </m:oMath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【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回顾</a:t>
                </a:r>
                <a:r>
                  <a:rPr lang="en-US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】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天赤道与地平面的夹角</a:t>
                </a: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 panose="02040503050406030204" pitchFamily="18" charset="0"/>
                      </a:rPr>
                      <m:t>90°−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观测者所在位置的地理纬度；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夏（冬）至日北京正午时，太阳位于天赤道以北 （南）</a:t>
                </a:r>
                <a:r>
                  <a:rPr lang="en-US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23.5°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。</a:t>
                </a: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6188"/>
              </a:xfrm>
              <a:blipFill>
                <a:blip r:embed="rId3"/>
                <a:stretch>
                  <a:fillRect l="-1043" t="-3030" r="-406" b="-113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9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4"/>
                <a:ext cx="10515600" cy="445970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南十字星座是在南半球认星的标志星座。这个星座中的最南一颗星位于天赤道以南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65°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）这个星座能够被完整看到的最北的纬度是多少？（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）在中国的哪些省（自治区、直辖市）可以看到完整的南十字星座？（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2-34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2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AutoNum type="alphaLcParenBoth"/>
                </a:pPr>
                <a:r>
                  <a:rPr lang="en-MY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MY" sz="18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90°−65°=25°</m:t>
                    </m:r>
                  </m:oMath>
                </a14:m>
                <a:endParaRPr lang="en-MY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AutoNum type="alphaLcParenBoth"/>
                </a:pPr>
                <a:endParaRPr lang="en-MY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Both"/>
                </a:pPr>
                <a:r>
                  <a:rPr lang="en-MY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澳门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特别行政区、福建省、广东省、广西壮族自治区</a:t>
                </a:r>
                <a:endParaRPr lang="en-MY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、海南省、台湾省、香港特别行政区、云南省</a:t>
                </a:r>
                <a:endParaRPr lang="en-MY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【</a:t>
                </a: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回顾</a:t>
                </a:r>
                <a:r>
                  <a:rPr lang="en-US" altLang="zh-CN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】</a:t>
                </a: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最南的星轨应该至低位于地平面，使得可完整观测南十字星座；</a:t>
                </a:r>
                <a:endParaRPr lang="en-MY" altLang="zh-CN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天体周日视运行的星轨平面与地平面的夹角</a:t>
                </a:r>
                <a14:m>
                  <m:oMath xmlns:m="http://schemas.openxmlformats.org/officeDocument/2006/math">
                    <m:r>
                      <a:rPr lang="en-MY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天赤道与地平面的夹角</a:t>
                </a:r>
                <a:r>
                  <a:rPr lang="en-MY" altLang="zh-CN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MY" sz="1800" i="1">
                        <a:latin typeface="Cambria Math" panose="02040503050406030204" pitchFamily="18" charset="0"/>
                      </a:rPr>
                      <m:t>90°−</m:t>
                    </m:r>
                  </m:oMath>
                </a14:m>
                <a:r>
                  <a:rPr lang="zh-CN" altLang="en-US" sz="18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观测者所在位置的地理纬度。</a:t>
                </a:r>
                <a:endParaRPr lang="en-MY" sz="18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4"/>
                <a:ext cx="10515600" cy="4459705"/>
              </a:xfrm>
              <a:blipFill>
                <a:blip r:embed="rId2"/>
                <a:stretch>
                  <a:fillRect l="-580" t="-956" r="-17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E42DFEC-B79B-94CE-7344-FA72E701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662" y="2893398"/>
            <a:ext cx="3176337" cy="202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4"/>
                <a:ext cx="6477000" cy="46640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计算恒星日和太阳日之差。（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0-00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于我们而言，“恒星”与太阳的区别在于地球自转的同时是否对它们公转。每天同一时刻看到的太阳位置不一样源于在一个恒星日（自转）以后，太阳更东一些：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MY" sz="2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2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MY" sz="26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365.256</m:t>
                              </m:r>
                            </m:den>
                          </m:f>
                        </m:e>
                      </m:d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>
                        <a:rPr lang="en-MY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360°=0.9856</m:t>
                      </m:r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°</m:t>
                      </m:r>
                      <m:r>
                        <a:rPr lang="en-MY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≈59′</m:t>
                      </m:r>
                    </m:oMath>
                  </m:oMathPara>
                </a14:m>
                <a:endParaRPr lang="en-MY" sz="26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即地球自转</a:t>
                </a:r>
                <a14:m>
                  <m:oMath xmlns:m="http://schemas.openxmlformats.org/officeDocument/2006/math">
                    <m:r>
                      <a:rPr lang="en-MY" altLang="zh-CN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360°59′</m:t>
                    </m:r>
                    <m:r>
                      <a:rPr lang="zh-CN" altLang="en-US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才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可使得同一面再次对向太阳。该偏差对应的时间为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2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0.9856</m:t>
                          </m:r>
                          <m:r>
                            <a:rPr lang="zh-CN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°</m:t>
                          </m:r>
                        </m:num>
                        <m:den>
                          <m:r>
                            <a:rPr lang="en-MY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360</m:t>
                          </m:r>
                          <m:r>
                            <a:rPr lang="en-MY" sz="2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.9856</m:t>
                          </m:r>
                          <m:r>
                            <a:rPr lang="zh-CN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°</m:t>
                          </m:r>
                        </m:den>
                      </m:f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MY" sz="26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MY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24</m:t>
                          </m:r>
                          <m:r>
                            <a:rPr lang="zh-CN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×</m:t>
                          </m:r>
                          <m:r>
                            <a:rPr lang="en-MY" sz="26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60</m:t>
                          </m:r>
                        </m:e>
                      </m:d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分钟</m:t>
                      </m:r>
                      <m:r>
                        <a:rPr lang="en-MY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=3</m:t>
                      </m:r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分钟</m:t>
                      </m:r>
                      <m:r>
                        <a:rPr lang="en-MY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5</m:t>
                      </m:r>
                      <m:r>
                        <a:rPr lang="en-MY" sz="26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5.9</m:t>
                      </m:r>
                      <m:r>
                        <a:rPr lang="zh-CN" sz="26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秒</m:t>
                      </m:r>
                    </m:oMath>
                  </m:oMathPara>
                </a14:m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4"/>
                <a:ext cx="6477000" cy="4664075"/>
              </a:xfrm>
              <a:blipFill>
                <a:blip r:embed="rId2"/>
                <a:stretch>
                  <a:fillRect l="-1695" t="-3137" r="-131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EA5CBC9-EB90-9815-7EA5-1A673F42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59" y="2480594"/>
            <a:ext cx="4946541" cy="366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3FE67-E1A3-5F0D-C7F2-BB9C73A2610A}"/>
              </a:ext>
            </a:extLst>
          </p:cNvPr>
          <p:cNvSpPr txBox="1"/>
          <p:nvPr/>
        </p:nvSpPr>
        <p:spPr>
          <a:xfrm>
            <a:off x="7315200" y="6155627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dirty="0"/>
              <a:t>https://zhuanlan.zhihu.com/p/35718784</a:t>
            </a:r>
          </a:p>
        </p:txBody>
      </p:sp>
    </p:spTree>
    <p:extLst>
      <p:ext uri="{BB962C8B-B14F-4D97-AF65-F5344CB8AC3E}">
        <p14:creationId xmlns:p14="http://schemas.microsoft.com/office/powerpoint/2010/main" val="326023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4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3"/>
                <a:ext cx="10515600" cy="434741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春分点目前位于黄道十二星座的双鱼座。地球自转轴的进动将使它移到水（宝）瓶座。（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）春分点在黄道十二星座的每个星座运行的平均时长是多少？（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）秦始皇（前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259 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年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—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前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210 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年）时期的春分点位于哪个黄道星座？（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2-40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(a) 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假设每个星座均匀分布，已知春（秋）分点约</a:t>
                </a:r>
                <a:r>
                  <a:rPr lang="en-US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25,800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年沿天赤道巡回一圈，则春分点在每个星座运行的平均时长约为：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25800</m:t>
                          </m:r>
                        </m:num>
                        <m:den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12</m:t>
                          </m:r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=2150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年</m:t>
                      </m:r>
                    </m:oMath>
                  </m:oMathPara>
                </a14:m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(b)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 秦始皇时期距今</a:t>
                </a: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2233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至</a:t>
                </a:r>
                <a:r>
                  <a:rPr lang="en-MY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2282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年，因此春分点位于双鱼座的上一个星座</a:t>
                </a:r>
                <a:r>
                  <a:rPr lang="en-US" altLang="zh-CN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——</a:t>
                </a: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白羊座</a:t>
                </a: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3"/>
                <a:ext cx="10515600" cy="4347411"/>
              </a:xfrm>
              <a:blipFill>
                <a:blip r:embed="rId2"/>
                <a:stretch>
                  <a:fillRect l="-1043" t="-2945" r="-580" b="-5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82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5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758"/>
                <a:ext cx="10515600" cy="441157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假设你在线读到“天文学家已经在太阳系中新发现了一颗行星。这颗行星距离太阳 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2AU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，绕日轨道周期为 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3 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年” 。请论证这个发现是不可能的。（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3-36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3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开普勒第三定律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太阳系行星满足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𝑦𝑒𝑎𝑟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MY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MY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MY" i="1">
                                    <a:latin typeface="Cambria Math" panose="02040503050406030204" pitchFamily="18" charset="0"/>
                                  </a:rPr>
                                  <m:t>𝐴𝑈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MY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MY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𝑦𝑒𝑎𝑟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𝐴𝑈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MY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MY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∴ 该发现不可能</a:t>
                </a: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758"/>
                <a:ext cx="10515600" cy="4411579"/>
              </a:xfrm>
              <a:blipFill>
                <a:blip r:embed="rId2"/>
                <a:stretch>
                  <a:fillRect l="-1217" t="-3315" r="-98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7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8447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利用教材第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75 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页中“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Origins: Planets and Orbits”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所提供的信息，（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）画出火星轨道的草图。（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）火星轨道的长轴和半长轴各是多少？（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c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）从轨道 “中心” 到太阳的距离是多少？（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d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）计算火星轨道的偏心率，并与地球轨道进行比较。（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3-45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2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偏心率</a:t>
                </a:r>
                <a14:m>
                  <m:oMath xmlns:m="http://schemas.openxmlformats.org/officeDocument/2006/math"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=0.09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，最远距离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𝑚𝑎𝑥</m:t>
                        </m:r>
                      </m:sub>
                    </m:sSub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=1.67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，最近距离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𝑚𝑖𝑛</m:t>
                        </m:r>
                      </m:sub>
                    </m:sSub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=1.38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</m:oMath>
                </a14:m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(b)  </a:t>
                </a:r>
                <a14:m>
                  <m:oMath xmlns:m="http://schemas.openxmlformats.org/officeDocument/2006/math"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𝑚𝑎𝑥</m:t>
                        </m:r>
                      </m:sub>
                    </m:sSub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𝑚𝑖𝑛</m:t>
                        </m:r>
                      </m:sub>
                    </m:sSub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MY" sz="20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1.67+1.38</m:t>
                        </m:r>
                      </m:e>
                    </m:d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  <m: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=3.05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</m:oMath>
                </a14:m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𝑎</m:t>
                      </m:r>
                      <m:r>
                        <a:rPr lang="en-MY" sz="20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=1.525 </m:t>
                      </m:r>
                      <m:r>
                        <m:rPr>
                          <m:sty m:val="p"/>
                        </m:rPr>
                        <a:rPr lang="en-MY" sz="2000" b="0" i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AU</m:t>
                      </m:r>
                    </m:oMath>
                  </m:oMathPara>
                </a14:m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(c)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𝑙</m:t>
                        </m:r>
                      </m:e>
                      <m:sub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𝑚𝑎𝑥</m:t>
                        </m:r>
                      </m:sub>
                    </m:sSub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</m:t>
                    </m:r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1.67−1.525</m:t>
                        </m:r>
                      </m:e>
                    </m:d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=0.145 </m:t>
                    </m:r>
                    <m:r>
                      <m:rPr>
                        <m:sty m:val="p"/>
                      </m:rP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AU</m:t>
                    </m:r>
                  </m:oMath>
                </a14:m>
                <a:endParaRPr lang="en-MY" sz="20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sz="20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(d)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(1+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a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(1−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den>
                    </m:f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⇔  </m:t>
                    </m:r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𝑒</m:t>
                    </m:r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𝑚𝑎𝑥</m:t>
                            </m:r>
                          </m:sub>
                        </m:sSub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𝑚𝑎𝑥</m:t>
                            </m:r>
                          </m:sub>
                        </m:sSub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𝑙</m:t>
                            </m:r>
                          </m:e>
                          <m:sub>
                            <m:r>
                              <a:rPr lang="en-MY" sz="20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𝑚𝑖𝑛</m:t>
                            </m:r>
                          </m:sub>
                        </m:sSub>
                      </m:den>
                    </m:f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1.67−1.38</m:t>
                        </m:r>
                      </m:num>
                      <m:den>
                        <m:r>
                          <a:rPr lang="en-MY" sz="20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1.67+1.38</m:t>
                        </m:r>
                      </m:den>
                    </m:f>
                    <m:r>
                      <a:rPr lang="en-MY" sz="20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=0.0951</m:t>
                    </m:r>
                  </m:oMath>
                </a14:m>
                <a:endParaRPr lang="en-MY" sz="20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MY" sz="2000" i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</a:t>
                </a:r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地球轨道偏心率</a:t>
                </a:r>
                <a14:m>
                  <m:oMath xmlns:m="http://schemas.openxmlformats.org/officeDocument/2006/math">
                    <m:r>
                      <a:rPr lang="en-MY" altLang="zh-CN" sz="20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0.0167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，比较可知火星轨道中心更偏离太阳，因此季节交替更明显。</a:t>
                </a: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844716"/>
              </a:xfrm>
              <a:blipFill>
                <a:blip r:embed="rId2"/>
                <a:stretch>
                  <a:fillRect l="-638" t="-2267" r="-133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B6D0CD-886B-09C7-4E34-21907ADD9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6"/>
          <a:stretch/>
        </p:blipFill>
        <p:spPr>
          <a:xfrm>
            <a:off x="8229599" y="3541295"/>
            <a:ext cx="3785937" cy="21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8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6215"/>
                <a:ext cx="10515600" cy="439553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金星绕日公转的圆周运动的速率是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35.03 km/s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，轨道半径是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1.082×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km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。请利用这些信息计算太阳的质量。（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4-33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MY" sz="240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MY" sz="2400">
                        <a:latin typeface="Cambria Math" panose="02040503050406030204" pitchFamily="18" charset="0"/>
                      </a:rPr>
                      <m:t>=35.03 </m:t>
                    </m:r>
                    <m:r>
                      <m:rPr>
                        <m:sty m:val="p"/>
                      </m:rPr>
                      <a:rPr lang="en-MY" sz="240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MY" sz="24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MY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MY" sz="2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MY" sz="24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MY" sz="2400">
                        <a:latin typeface="Cambria Math" panose="02040503050406030204" pitchFamily="18" charset="0"/>
                      </a:rPr>
                      <m:t>= 1.082×</m:t>
                    </m:r>
                    <m:sSup>
                      <m:sSup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4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sz="240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m:rPr>
                        <m:sty m:val="p"/>
                      </m:rPr>
                      <a:rPr lang="en-MY" sz="2400">
                        <a:latin typeface="Cambria Math" panose="02040503050406030204" pitchFamily="18" charset="0"/>
                      </a:rPr>
                      <m:t>km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，令太阳质量为</a:t>
                </a:r>
                <a14:m>
                  <m:oMath xmlns:m="http://schemas.openxmlformats.org/officeDocument/2006/math">
                    <m:r>
                      <a:rPr lang="en-MY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，金星质量为</a:t>
                </a:r>
                <a14:m>
                  <m:oMath xmlns:m="http://schemas.openxmlformats.org/officeDocument/2006/math">
                    <m:r>
                      <a:rPr lang="en-MY" sz="24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</a:t>
                </a:r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MY" sz="24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MY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𝐺</m:t>
                          </m:r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35.03 </m:t>
                                  </m:r>
                                  <m:sSup>
                                    <m:sSup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MY" sz="2400">
                                          <a:latin typeface="Cambria Math" panose="02040503050406030204" pitchFamily="18" charset="0"/>
                                        </a:rPr>
                                        <m:t>kms</m:t>
                                      </m:r>
                                    </m:e>
                                    <m:sup>
                                      <m:r>
                                        <a:rPr lang="en-MY" sz="24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×(1.082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km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6.6743×</m:t>
                              </m:r>
                              <m:sSup>
                                <m:sSup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−11</m:t>
                                  </m:r>
                                </m:sup>
                              </m:sSup>
                              <m:r>
                                <a:rPr lang="en-MY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kg</m:t>
                                  </m:r>
                                </m:e>
                                <m:sup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en-MY" sz="240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</a:rPr>
                        <m:t>=1.989×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MY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6215"/>
                <a:ext cx="10515600" cy="4395537"/>
              </a:xfrm>
              <a:blipFill>
                <a:blip r:embed="rId2"/>
                <a:stretch>
                  <a:fillRect l="-1217" t="-374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1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9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地球表面逃逸速率是 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11.2 km/s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。一颗小行星的半径是地球的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，质量是地球的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0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300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 请问这颗小行星表面的逃逸速率是多少？（</a:t>
                </a:r>
                <a:r>
                  <a:rPr lang="en-US" altLang="zh-CN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4-34</a:t>
                </a:r>
                <a:r>
                  <a:rPr lang="zh-CN" altLang="en-US" sz="3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3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𝑒𝑠𝑐</m:t>
                          </m:r>
                        </m:sub>
                      </m:sSub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𝐺𝑀</m:t>
                              </m:r>
                            </m:num>
                            <m:den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𝑒𝑠𝑐</m:t>
                              </m:r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地球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𝑒𝑠𝑐</m:t>
                              </m:r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小行星</m:t>
                              </m:r>
                            </m:sub>
                          </m:sSub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地球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地球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小行星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小行星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地球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小行星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小行星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MY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地球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12</m:t>
                              </m:r>
                            </m:sup>
                          </m:sSup>
                        </m:e>
                      </m:rad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MY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sz="24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−4</m:t>
                              </m:r>
                            </m:sup>
                          </m:sSup>
                        </m:e>
                      </m:rad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𝑒𝑠𝑐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小行星</m:t>
                          </m:r>
                        </m:sub>
                      </m:sSub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𝑒𝑠𝑐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地球</m:t>
                          </m:r>
                        </m:sub>
                      </m:sSub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−4</m:t>
                          </m:r>
                        </m:sup>
                      </m:sSup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=11.2 ×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sz="240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−4</m:t>
                          </m:r>
                        </m:sup>
                      </m:sSup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km</m:t>
                      </m:r>
                      <m: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s</m:t>
                      </m:r>
                    </m:oMath>
                  </m:oMathPara>
                </a14:m>
                <a:endParaRPr lang="en-MY" sz="2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MY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  <a:blipFill>
                <a:blip r:embed="rId2"/>
                <a:stretch>
                  <a:fillRect l="-1043" t="-430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2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3792</Words>
  <Application>Microsoft Office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楷体</vt:lpstr>
      <vt:lpstr>Arial</vt:lpstr>
      <vt:lpstr>Calibri</vt:lpstr>
      <vt:lpstr>Calibri Light</vt:lpstr>
      <vt:lpstr>Cambria Math</vt:lpstr>
      <vt:lpstr>Office Theme</vt:lpstr>
      <vt:lpstr>《天文学导论》 第一次习题课</vt:lpstr>
      <vt:lpstr>计算题 1</vt:lpstr>
      <vt:lpstr>计算题 2</vt:lpstr>
      <vt:lpstr>计算题 3</vt:lpstr>
      <vt:lpstr>计算题 4</vt:lpstr>
      <vt:lpstr>计算题 5</vt:lpstr>
      <vt:lpstr>计算题 7</vt:lpstr>
      <vt:lpstr>计算题 8</vt:lpstr>
      <vt:lpstr>计算题 9</vt:lpstr>
      <vt:lpstr>计算题 10</vt:lpstr>
      <vt:lpstr>第一章：视运动 - 知识点</vt:lpstr>
      <vt:lpstr>第一章：视运动 - 知识点</vt:lpstr>
      <vt:lpstr>习题课附加题 1</vt:lpstr>
      <vt:lpstr>习题课附加题 2</vt:lpstr>
      <vt:lpstr>习题课附加题 3</vt:lpstr>
      <vt:lpstr>第二章：运动 - 知识点</vt:lpstr>
      <vt:lpstr>第二章：运动 - 知识点</vt:lpstr>
      <vt:lpstr>第二章：运动 - 知识点</vt:lpstr>
      <vt:lpstr>习题课附加题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《天文学导论》 第一次习题课</dc:title>
  <dc:creator>子恂 黄</dc:creator>
  <cp:lastModifiedBy>子恂 黄</cp:lastModifiedBy>
  <cp:revision>21</cp:revision>
  <dcterms:created xsi:type="dcterms:W3CDTF">2023-03-21T08:50:12Z</dcterms:created>
  <dcterms:modified xsi:type="dcterms:W3CDTF">2023-11-04T11:08:44Z</dcterms:modified>
</cp:coreProperties>
</file>