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64" r:id="rId11"/>
    <p:sldId id="265" r:id="rId12"/>
    <p:sldId id="267" r:id="rId13"/>
    <p:sldId id="289" r:id="rId14"/>
    <p:sldId id="286" r:id="rId15"/>
    <p:sldId id="290" r:id="rId16"/>
    <p:sldId id="291" r:id="rId17"/>
    <p:sldId id="292" r:id="rId18"/>
    <p:sldId id="295" r:id="rId19"/>
    <p:sldId id="293" r:id="rId20"/>
    <p:sldId id="294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58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91279-A4E8-BB6B-D32E-55F6E1A3F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B0991-A899-21EA-6B24-A20661F6F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1F7F-29D2-DBCF-5B03-873ADA3A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2E73-BB53-EA03-AB98-4EB762A1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19A5C-93F7-B645-B8A1-98DFEB2F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736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E4AF-4564-CB98-4540-E2B56534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80D43-D462-94B6-FFD5-C06C12D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1DD65-6F6C-7C3C-5DE3-C3EBFFE4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1F17-CB0F-D285-72B9-FA7AC786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8DD1-C534-0924-650C-589B72A2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42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6D74B-21C9-5DFD-FB71-F9F2594DB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50BC4-15F7-7E4C-0FEC-5E679F0F3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D13B8-28A0-06BE-1732-F2BE7E20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21065-D1FE-CBE3-ECE3-331A06499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72B8F-EF50-04AC-2489-A0A97F3CA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515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D77A-DC4C-85FB-B611-C2CFC3E8D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EB3D-7B5D-C1D1-D615-FE46A7DC2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84409-094B-AA52-809F-E11A69A9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07A45-F10A-D328-5211-C011B707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BA5DC-AA66-1A3C-DF2C-F986E2A2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237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3650-092F-3F3A-91C7-2CC6AAD9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F5B1F-9F2A-3B32-9A7F-C9358492A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079FA-AB3C-AD25-23E0-4928F153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182E2-F0C8-DB93-0D3C-13C453D6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7691B-E5D7-D36D-5364-9F2BD07B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986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4E776-0C6A-38FC-0837-1C7EC9A9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5CF1-569B-F25E-64EA-EA87FA49A3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B3843-469B-126B-9D5D-837EF0F36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030B3-5B87-8613-2959-8ABCFDF6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1CF4A-E523-0782-7FC9-6655A676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88129-094A-26E1-C3E5-4B33F24D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34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F90-4DD6-33AB-F708-DF5B165C5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0C822-CA10-E3A9-1729-6B50C6344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7AF5A-DF63-1363-6E4B-4636144D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679DD-DA84-E346-8AB6-DD56EE69D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A0D70-EBDD-CD3F-C7C3-F7A5E2CAE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9A2EE-D437-DB3C-6746-29F653CE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0DE66-5B18-2B12-496A-6CC005F1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D41B8-1E9C-2244-0D8C-5A44AA42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307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E037-CAD3-CB70-9697-8F9DD3917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85D50-E0AF-9C99-67D1-36BFF662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D3670-A4EB-FECC-2033-27AED677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2F5D5-138C-6C9D-8D40-48298EDE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9002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B50297-8DBB-9D7F-F5F7-30961329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2453A-A207-E2AA-AA9C-028D4BC88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658CD-027E-7B2B-0601-211A82A7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533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04B1-54E3-0D5A-DDDE-7476C6EEA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E914-173F-7D4C-1E57-C7F2ABD63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CA844-9806-7730-1F79-CCABF77BA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6EBD2-8F79-D5CB-7710-9D90ADBA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DE4E3-8F9B-2A21-6A6E-82CF65BA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DE889-9F10-CFCE-424C-6A879CBCA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957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A1F1E-8CDB-69E3-70AD-223D93298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0F3BE-8A11-8AD8-7330-9C59927FE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D556CD-1BB9-31B8-15E6-424FE6D55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25A72-E192-988C-828D-31AC7951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967B-23A7-4CFD-9835-25C1DD5CBC6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39FAD-E40B-5FCC-3313-030A1412D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9A1CF-FB69-87D5-1C16-E2DE0138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018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9098C7-15EE-E21E-D579-7D2D6659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CAE21-F53F-FB51-97AF-827ECB2F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DA705-10DF-4357-C2A7-5A30584634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0967B-23A7-4CFD-9835-25C1DD5CBC65}" type="datetimeFigureOut">
              <a:rPr lang="en-MY" smtClean="0"/>
              <a:t>8/12/2023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72BBB-6623-C719-98E0-9F7838ADE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826D-4043-1A52-570B-00CC3EF37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B3FF-0D6E-49D2-A13E-689F6088E9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933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C19E-80D8-8701-442D-00520FC2F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5400" b="1" dirty="0">
                <a:latin typeface="楷体" panose="02010609060101010101" pitchFamily="49" charset="-122"/>
                <a:ea typeface="楷体" panose="02010609060101010101" pitchFamily="49" charset="-122"/>
              </a:rPr>
              <a:t>天文学导论</a:t>
            </a:r>
            <a:r>
              <a:rPr lang="en-US" altLang="zh-CN" sz="5400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br>
              <a:rPr lang="en-MY" altLang="zh-CN" sz="5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5400" b="1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MY" altLang="zh-CN" sz="5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5400" b="1" dirty="0">
                <a:latin typeface="楷体" panose="02010609060101010101" pitchFamily="49" charset="-122"/>
                <a:ea typeface="楷体" panose="02010609060101010101" pitchFamily="49" charset="-122"/>
              </a:rPr>
              <a:t>次习题课</a:t>
            </a:r>
            <a:endParaRPr lang="en-MY" sz="5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EE78B-2652-2347-E8F9-6165B5D7D9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助教：黄子恂（物理系博二）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MY" b="1" dirty="0">
                <a:latin typeface="Cambria Math" panose="02040503050406030204" pitchFamily="18" charset="0"/>
                <a:ea typeface="Cambria Math" panose="02040503050406030204" pitchFamily="18" charset="0"/>
              </a:rPr>
              <a:t>2023-12-09</a:t>
            </a:r>
          </a:p>
          <a:p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50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9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842"/>
                <a:ext cx="10515600" cy="4395537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一倍太阳质量的原恒星，初始时具有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3500 K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的表面温度和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200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倍太阳目前的光度。估计这类原恒星的半径，并与太阳目前的半径做比较。（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15-43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lvl="0" indent="0">
                  <a:buNone/>
                </a:pPr>
                <a:endParaRPr lang="en-MY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Sun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=3500 </m:t>
                      </m:r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de-DE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=200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Sun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Sun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=5772 </m:t>
                      </m:r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de-DE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Sun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=696340 </m:t>
                      </m:r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</a:rPr>
                        <m:t>km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Sun</m:t>
                              </m:r>
                            </m:sub>
                          </m:sSub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=200=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latin typeface="Cambria Math" panose="02040503050406030204" pitchFamily="18" charset="0"/>
                                        </a:rPr>
                                        <m:t>Sun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latin typeface="Cambria Math" panose="02040503050406030204" pitchFamily="18" charset="0"/>
                                        </a:rPr>
                                        <m:t>Sun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Sun</m:t>
                              </m:r>
                            </m:sub>
                          </m:sSub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200</m:t>
                          </m:r>
                        </m:e>
                      </m:rad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5772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3500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=38.462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=38.462×696340 </m:t>
                      </m:r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</a:rPr>
                        <m:t>km</m:t>
                      </m:r>
                      <m:r>
                        <a:rPr lang="de-DE">
                          <a:latin typeface="Cambria Math" panose="02040503050406030204" pitchFamily="18" charset="0"/>
                        </a:rPr>
                        <m:t>=2.678×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de-DE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</a:rPr>
                        <m:t>km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MY" sz="1800" kern="100" dirty="0">
                  <a:effectLst/>
                  <a:latin typeface="Calibri" panose="020F0502020204030204" pitchFamily="34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MY" sz="2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842"/>
                <a:ext cx="10515600" cy="4395537"/>
              </a:xfrm>
              <a:blipFill>
                <a:blip r:embed="rId2"/>
                <a:stretch>
                  <a:fillRect l="-928" t="-3190" r="-34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424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10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841"/>
                <a:ext cx="10515600" cy="4296879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r>
                  <a:rPr lang="zh-CN" altLang="en-US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已知太阳的主序寿命约为 </a:t>
                </a:r>
                <a:r>
                  <a:rPr lang="en-US" altLang="zh-CN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 </a:t>
                </a:r>
                <a:r>
                  <a:rPr lang="zh-CN" altLang="en-US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亿年，估计下列恒星的主序寿命：（</a:t>
                </a:r>
                <a:r>
                  <a:rPr lang="en-US" altLang="zh-CN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）一颗 </a:t>
                </a:r>
                <a:r>
                  <a:rPr lang="en-US" altLang="zh-CN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20%</a:t>
                </a:r>
                <a:r>
                  <a:rPr lang="zh-CN" altLang="en-US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太阳质量、</a:t>
                </a:r>
                <a:r>
                  <a:rPr lang="en-US" altLang="zh-CN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1%</a:t>
                </a:r>
                <a:r>
                  <a:rPr lang="zh-CN" altLang="en-US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太阳光度的红矮星；（</a:t>
                </a:r>
                <a:r>
                  <a:rPr lang="en-US" altLang="zh-CN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）一颗 </a:t>
                </a:r>
                <a:r>
                  <a:rPr lang="en-US" altLang="zh-CN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 </a:t>
                </a:r>
                <a:r>
                  <a:rPr lang="zh-CN" altLang="en-US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倍太阳质量、</a:t>
                </a:r>
                <a:r>
                  <a:rPr lang="en-US" altLang="zh-CN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30 </a:t>
                </a:r>
                <a:r>
                  <a:rPr lang="zh-CN" altLang="en-US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倍太阳光度的恒星；（</a:t>
                </a:r>
                <a:r>
                  <a:rPr lang="en-US" altLang="zh-CN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）一颗 </a:t>
                </a:r>
                <a:r>
                  <a:rPr lang="en-US" altLang="zh-CN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 </a:t>
                </a:r>
                <a:r>
                  <a:rPr lang="zh-CN" altLang="en-US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倍太阳质量、</a:t>
                </a:r>
                <a:r>
                  <a:rPr lang="en-US" altLang="zh-CN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1000 </a:t>
                </a:r>
                <a:r>
                  <a:rPr lang="zh-CN" altLang="en-US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倍太阳光度的蓝巨星。基于你的结果总结恒星主序寿命与恒星质量的关系。（</a:t>
                </a:r>
                <a:r>
                  <a:rPr lang="en-US" altLang="zh-CN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0-00</a:t>
                </a:r>
                <a:r>
                  <a:rPr lang="zh-CN" altLang="en-US" sz="2700" kern="100" dirty="0">
                    <a:solidFill>
                      <a:srgbClr val="7030A0"/>
                    </a:solidFill>
                    <a:effectLst/>
                    <a:latin typeface="Cambria Math" panose="020405030504060302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:endParaRPr lang="en-MY" altLang="zh-CN" sz="2700" kern="100" dirty="0">
                  <a:solidFill>
                    <a:srgbClr val="7030A0"/>
                  </a:solidFill>
                  <a:effectLst/>
                  <a:latin typeface="Cambria Math" panose="020405030504060302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20000"/>
                  </a:lnSpc>
                  <a:spcAft>
                    <a:spcPts val="800"/>
                  </a:spcAft>
                  <a:buNone/>
                </a:pPr>
                <a:endParaRPr lang="en-MY" altLang="zh-CN" sz="1900" kern="100" dirty="0">
                  <a:solidFill>
                    <a:srgbClr val="00B0F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MY" dirty="0"/>
                  <a:t>(a)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=0.2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MY">
                            <a:latin typeface="Cambria Math" panose="02040503050406030204" pitchFamily="18" charset="0"/>
                          </a:rPr>
                          <m:t>Sun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=0.01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MY">
                            <a:latin typeface="Cambria Math" panose="02040503050406030204" pitchFamily="18" charset="0"/>
                          </a:rPr>
                          <m:t>Sun</m:t>
                        </m:r>
                      </m:sub>
                    </m:sSub>
                  </m:oMath>
                </a14:m>
                <a:endParaRPr lang="en-MY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MY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1.0×</m:t>
                          </m:r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e>
                      </m:d>
                      <m:r>
                        <a:rPr lang="en-MY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0.2</m:t>
                          </m:r>
                        </m:num>
                        <m:den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0.01</m:t>
                          </m:r>
                        </m:den>
                      </m:f>
                      <m:r>
                        <a:rPr lang="en-MY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>
                          <a:latin typeface="Cambria Math" panose="02040503050406030204" pitchFamily="18" charset="0"/>
                        </a:rPr>
                        <m:t>years</m:t>
                      </m:r>
                      <m:r>
                        <a:rPr lang="en-MY">
                          <a:latin typeface="Cambria Math" panose="02040503050406030204" pitchFamily="18" charset="0"/>
                        </a:rPr>
                        <m:t>=2.0×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MY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MY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>
                          <a:latin typeface="Cambria Math" panose="02040503050406030204" pitchFamily="18" charset="0"/>
                        </a:rPr>
                        <m:t>years</m:t>
                      </m:r>
                    </m:oMath>
                  </m:oMathPara>
                </a14:m>
                <a:endParaRPr lang="en-MY" dirty="0"/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MY" dirty="0"/>
                  <a:t>(b)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=3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MY">
                            <a:latin typeface="Cambria Math" panose="02040503050406030204" pitchFamily="18" charset="0"/>
                          </a:rPr>
                          <m:t>Sun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=30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MY">
                            <a:latin typeface="Cambria Math" panose="02040503050406030204" pitchFamily="18" charset="0"/>
                          </a:rPr>
                          <m:t>Sun</m:t>
                        </m:r>
                      </m:sub>
                    </m:sSub>
                  </m:oMath>
                </a14:m>
                <a:endParaRPr lang="en-MY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MY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1.0×</m:t>
                          </m:r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e>
                      </m:d>
                      <m:r>
                        <a:rPr lang="en-MY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MY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>
                          <a:latin typeface="Cambria Math" panose="02040503050406030204" pitchFamily="18" charset="0"/>
                        </a:rPr>
                        <m:t>years</m:t>
                      </m:r>
                      <m:r>
                        <a:rPr lang="en-MY">
                          <a:latin typeface="Cambria Math" panose="02040503050406030204" pitchFamily="18" charset="0"/>
                        </a:rPr>
                        <m:t>=1.0×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MY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MY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>
                          <a:latin typeface="Cambria Math" panose="02040503050406030204" pitchFamily="18" charset="0"/>
                        </a:rPr>
                        <m:t>years</m:t>
                      </m:r>
                    </m:oMath>
                  </m:oMathPara>
                </a14:m>
                <a:endParaRPr lang="en-MY" dirty="0"/>
              </a:p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en-MY" dirty="0"/>
                  <a:t>(c)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=10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MY">
                            <a:latin typeface="Cambria Math" panose="02040503050406030204" pitchFamily="18" charset="0"/>
                          </a:rPr>
                          <m:t>Sun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MY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MY" i="1">
                        <a:latin typeface="Cambria Math" panose="02040503050406030204" pitchFamily="18" charset="0"/>
                      </a:rPr>
                      <m:t>=1000</m:t>
                    </m:r>
                    <m:sSub>
                      <m:sSubPr>
                        <m:ctrlPr>
                          <a:rPr lang="en-MY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MY">
                            <a:latin typeface="Cambria Math" panose="02040503050406030204" pitchFamily="18" charset="0"/>
                          </a:rPr>
                          <m:t>Sun</m:t>
                        </m:r>
                      </m:sub>
                    </m:sSub>
                  </m:oMath>
                </a14:m>
                <a:endParaRPr lang="en-MY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MY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1.0×</m:t>
                          </m:r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e>
                      </m:d>
                      <m:r>
                        <a:rPr lang="en-MY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en-MY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>
                          <a:latin typeface="Cambria Math" panose="02040503050406030204" pitchFamily="18" charset="0"/>
                        </a:rPr>
                        <m:t>years</m:t>
                      </m:r>
                      <m:r>
                        <a:rPr lang="en-MY">
                          <a:latin typeface="Cambria Math" panose="02040503050406030204" pitchFamily="18" charset="0"/>
                        </a:rPr>
                        <m:t>=1.0×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MY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>
                          <a:latin typeface="Cambria Math" panose="02040503050406030204" pitchFamily="18" charset="0"/>
                        </a:rPr>
                        <m:t>years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/>
                        <m:t>总结：恒星质量越大，其主序寿命越短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841"/>
                <a:ext cx="10515600" cy="4296879"/>
              </a:xfrm>
              <a:blipFill>
                <a:blip r:embed="rId2"/>
                <a:stretch>
                  <a:fillRect l="-232" t="-56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89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979B-8BA4-0577-B23A-316BD876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486"/>
            <a:ext cx="10515600" cy="95080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第</a:t>
            </a:r>
            <a:r>
              <a:rPr lang="en-MY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章：太阳 </a:t>
            </a:r>
            <a:r>
              <a:rPr lang="en-MY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知识点</a:t>
            </a:r>
            <a:endParaRPr lang="en-MY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399" y="1079292"/>
                <a:ext cx="11282681" cy="5531370"/>
              </a:xfrm>
            </p:spPr>
            <p:txBody>
              <a:bodyPr>
                <a:normAutofit fontScale="700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太阳的动态平衡：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zh-CN" altLang="en-US" sz="16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流体静力学平衡</m:t>
                          </m:r>
                        </m:e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：</m:t>
                          </m:r>
                          <m:r>
                            <m:rPr>
                              <m:nor/>
                            </m:rPr>
                            <a:rPr lang="zh-CN" altLang="en-US" sz="16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向内引力与向外压力（密度与温度相关，越靠近中心向外压力越大）</m:t>
                          </m:r>
                          <m:r>
                            <m:rPr>
                              <m:nor/>
                            </m:rPr>
                            <a:rPr lang="en-MY" altLang="zh-CN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zh-CN" altLang="en-US" sz="16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能量平衡</m:t>
                          </m:r>
                        </m:e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：</m:t>
                          </m:r>
                          <m:r>
                            <m:rPr>
                              <m:nor/>
                            </m:rPr>
                            <a:rPr lang="zh-CN" altLang="en-US" sz="16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产生于核心的能量在表面被辐射</m:t>
                          </m:r>
                          <m:r>
                            <m:rPr>
                              <m:nor/>
                            </m:rPr>
                            <a:rPr lang="en-MY" altLang="zh-CN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</m:oMath>
                </a14:m>
                <a:endParaRPr lang="en-MY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太阳的能源：热核聚变：</a:t>
                </a:r>
                <a:r>
                  <a:rPr lang="zh-CN" altLang="en-US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将亏损的质量转化为能量 </a:t>
                </a:r>
                <a14:m>
                  <m:oMath xmlns:m="http://schemas.openxmlformats.org/officeDocument/2006/math">
                    <m:r>
                      <a:rPr lang="en-MY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MY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MY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MY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MY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MY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核聚变：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个质量较小的原子核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1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个质量较大的原子核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zh-CN" altLang="en-US" sz="12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强核力：</m:t>
                          </m:r>
                          <m:r>
                            <a:rPr lang="zh-CN" altLang="en-US" sz="12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 </m:t>
                          </m:r>
                          <m:r>
                            <a:rPr lang="zh-CN" altLang="en-US" sz="12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【支持</m:t>
                          </m:r>
                          <m:r>
                            <a:rPr lang="en-US" altLang="zh-CN" sz="1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】</m:t>
                          </m:r>
                          <m:r>
                            <a:rPr lang="zh-CN" altLang="en-US" sz="12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使质子和中子胶合为原子核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zh-CN" altLang="en-US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电排斥力：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【</m:t>
                          </m:r>
                          <m:r>
                            <m:rPr>
                              <m:nor/>
                            </m:rPr>
                            <a:rPr lang="zh-CN" altLang="en-US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阻碍</m:t>
                          </m:r>
                          <m:r>
                            <m:rPr>
                              <m:nor/>
                            </m:rPr>
                            <a:rPr lang="en-US" altLang="zh-CN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】</m:t>
                          </m:r>
                          <m:r>
                            <m:rPr>
                              <m:nor/>
                            </m:rPr>
                            <a:rPr lang="zh-CN" altLang="en-US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慢运动质子相互靠近时被排斥</m:t>
                          </m:r>
                          <m:r>
                            <m:rPr>
                              <m:nor/>
                            </m:rPr>
                            <a:rPr lang="en-MY" altLang="zh-CN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mr>
                    </m:m>
                    <m:r>
                      <a:rPr lang="en-MY" altLang="zh-CN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：</m:t>
                    </m:r>
                  </m:oMath>
                </a14:m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太阳核心的温度与密度高，质子运动快，克服电排斥力且强烈碰撞，发生聚变并释放能量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主要获得方式：质子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质子（</a:t>
                </a:r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PP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）链：净过程为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个氢原子核聚变为一个氦原子核的氢燃烧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MY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sPre>
                      <m:r>
                        <a:rPr lang="en-MY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MY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sPre>
                      <m:r>
                        <a:rPr lang="en-US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Pre>
                        <m:sPrePr>
                          <m:ctrl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</m:sPre>
                      <m:r>
                        <a:rPr lang="en-MY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MY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zh-CN" altLang="en-MY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𝜈</m:t>
                      </m:r>
                      <m:r>
                        <a:rPr lang="en-MY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zh-CN" altLang="en-US" sz="14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单个核反应产能</m:t>
                      </m:r>
                      <m:r>
                        <a:rPr lang="en-MY" altLang="zh-CN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MY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MY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sSub>
                            <m:sSubPr>
                              <m:ctrlPr>
                                <a:rPr lang="en-MY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MY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MY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MY" altLang="zh-CN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𝐻𝑒</m:t>
                              </m:r>
                            </m:sub>
                          </m:sSub>
                        </m:e>
                      </m:d>
                      <m:r>
                        <a:rPr lang="en-MY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MY" altLang="zh-CN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MY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=1.007∗</m:t>
                      </m:r>
                      <m:sSub>
                        <m:sSubPr>
                          <m:ctrlP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𝐻𝑒</m:t>
                          </m:r>
                        </m:sub>
                      </m:sSub>
                      <m:r>
                        <a:rPr lang="en-MY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⟹  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该核聚变</m:t>
                      </m:r>
                      <m:r>
                        <a:rPr lang="zh-CN" altLang="en-US" sz="140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过程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的</m:t>
                      </m:r>
                      <m:r>
                        <a:rPr lang="zh-CN" altLang="en-US" sz="140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能源转换效率</m:t>
                      </m:r>
                      <m:r>
                        <a:rPr lang="en-MY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=70%</m:t>
                      </m:r>
                    </m:oMath>
                  </m:oMathPara>
                </a14:m>
                <a:endParaRPr lang="en-MY" altLang="zh-CN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4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燃烧</m:t>
                      </m:r>
                      <m:r>
                        <a:rPr lang="en-MY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zh-CN" altLang="en-US" sz="14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公斤</m:t>
                      </m:r>
                      <m:r>
                        <a:rPr lang="zh-CN" altLang="en-US" sz="14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氢原子</m:t>
                      </m:r>
                      <m:r>
                        <a:rPr lang="zh-CN" altLang="en-US" sz="14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产能</m:t>
                      </m:r>
                      <m:sSub>
                        <m:sSubPr>
                          <m:ctrlPr>
                            <a:rPr lang="en-MY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MY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MY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MY" altLang="zh-CN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altLang="zh-CN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sSub>
                                <m:sSubPr>
                                  <m:ctrlPr>
                                    <a:rPr lang="en-MY" altLang="zh-CN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altLang="zh-CN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MY" altLang="zh-CN" sz="14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MY" altLang="zh-CN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MY" altLang="zh-CN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MY" altLang="zh-CN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r>
                        <a:rPr lang="zh-CN" altLang="en-US" sz="140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；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每秒</m:t>
                      </m:r>
                      <m:r>
                        <a:rPr lang="zh-CN" altLang="en-US" sz="140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燃烧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的</m:t>
                      </m:r>
                      <m:r>
                        <a:rPr lang="zh-CN" altLang="en-US" sz="140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氢</m:t>
                      </m:r>
                      <m:r>
                        <a:rPr lang="zh-CN" altLang="en-US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质量</m:t>
                      </m:r>
                      <m:r>
                        <a:rPr lang="en-MY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每秒产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能</m:t>
                          </m:r>
                        </m:num>
                        <m:den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单位质量氢燃烧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产能</m:t>
                          </m:r>
                        </m:den>
                      </m:f>
                      <m:r>
                        <a:rPr lang="en-MY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光度</m:t>
                          </m:r>
                        </m:num>
                        <m:den>
                          <m:sSub>
                            <m:sSubPr>
                              <m:ctrlPr>
                                <a:rPr lang="en-MY" altLang="zh-CN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altLang="zh-CN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MY" altLang="zh-CN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zh-CN" altLang="en-US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；</m:t>
                      </m:r>
                      <m:r>
                        <a:rPr lang="zh-CN" altLang="en-US" sz="14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太阳</m:t>
                      </m:r>
                      <m:r>
                        <a:rPr lang="zh-CN" altLang="en-US" sz="14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主序</m:t>
                      </m:r>
                      <m:r>
                        <a:rPr lang="zh-CN" altLang="en-US" sz="14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寿命</m:t>
                      </m:r>
                      <m:r>
                        <a:rPr lang="en-MY" altLang="zh-CN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altLang="zh-CN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太阳可用核燃料的质量</m:t>
                          </m:r>
                        </m:num>
                        <m:den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每年燃烧的氢质量</m:t>
                          </m:r>
                        </m:den>
                      </m:f>
                      <m:r>
                        <a:rPr lang="en-MY" altLang="zh-CN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MY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MY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zh-CN" altLang="en-US" sz="1400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年</m:t>
                      </m:r>
                    </m:oMath>
                  </m:oMathPara>
                </a14:m>
                <a:endParaRPr lang="zh-CN" altLang="en-US" sz="1400" i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仅产生于核心（</a:t>
                </a:r>
                <a14:m>
                  <m:oMath xmlns:m="http://schemas.openxmlformats.org/officeDocument/2006/math"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~50%</m:t>
                    </m:r>
                    <m:r>
                      <a:rPr lang="zh-CN" altLang="en-US" sz="1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能量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产生于半径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9%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内），氢最丰富且是最容易聚变的原子核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氢燃烧也是主序恒星最重要的能源，主序星光度逐渐增加</a:t>
                </a:r>
                <a:endParaRPr lang="en-MY" altLang="zh-CN" sz="1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太阳的能量从内往外输运：</a:t>
                </a:r>
                <a:r>
                  <a:rPr lang="zh-CN" altLang="en-US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随着气体温度和密度降低，能量辐射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⇒</m:t>
                    </m:r>
                  </m:oMath>
                </a14:m>
                <a:r>
                  <a:rPr lang="zh-CN" altLang="en-US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对流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⇒</m:t>
                    </m:r>
                  </m:oMath>
                </a14:m>
                <a:r>
                  <a:rPr lang="zh-CN" altLang="en-US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辐射</a:t>
                </a:r>
                <a:endParaRPr lang="en-MY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辐射区：以光子（辐射）形式传输能量，由高温向低温区，达半径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71%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处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不透明度相对低：光子与电子碰撞前的传播距离极短，易偏折至随机的新方向，称辐射扩散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对流区：以热气体泡（能量堆积）形式传输能量，由辐射区外边界到太阳表面内，于表面形成日面米粒组织：较暗区域（冷气体）环绕亮斑（热气体）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温度降低很多，不透明度更大；导致表面不同位置的温度显著不同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太阳大气：由于气体稀薄，光子基本自由逃逸到宇宙空间，即能量以辐射形式传输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核心处产生的伽马射线光子需数万年，才能以低能光子（主要是可见光和红外波段）形式到达光球层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观测太阳内部：</a:t>
                </a:r>
                <a:endParaRPr lang="en-MY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lvl="1" indent="-400050">
                  <a:lnSpc>
                    <a:spcPct val="120000"/>
                  </a:lnSpc>
                  <a:buFont typeface="+mj-lt"/>
                  <a:buAutoNum type="romanLcPeriod"/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建立太阳的数学模型：观测数据（化学成分、质量）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物理定律，描述内部的引力平衡、自我调节、能量输运率，可计算内部参数（温度、压力、密度）结构和核聚变率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lvl="1" indent="-400050">
                  <a:lnSpc>
                    <a:spcPct val="120000"/>
                  </a:lnSpc>
                  <a:buFont typeface="+mj-lt"/>
                  <a:buAutoNum type="romanLcPeriod"/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观测太阳中微子</a:t>
                </a:r>
                <a14:m>
                  <m:oMath xmlns:m="http://schemas.openxmlformats.org/officeDocument/2006/math">
                    <m:r>
                      <a:rPr lang="zh-CN" altLang="en-US" sz="1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𝜈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：大量中微子在核心由</a:t>
                </a:r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PP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链产生并逃逸，但探测困难 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中微子振荡：导致观测的太阳中微子数</a:t>
                </a:r>
                <a14:m>
                  <m:oMath xmlns:m="http://schemas.openxmlformats.org/officeDocument/2006/math">
                    <m:r>
                      <a:rPr lang="en-MY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1/3</m:t>
                    </m:r>
                  </m:oMath>
                </a14:m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核心核聚变模型的预言，</a:t>
                </a:r>
                <a14:m>
                  <m:oMath xmlns:m="http://schemas.openxmlformats.org/officeDocument/2006/math">
                    <m:r>
                      <a:rPr lang="zh-CN" altLang="en-US" sz="12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∵</m:t>
                    </m:r>
                  </m:oMath>
                </a14:m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太阳核心产生的电子中微子在传输过程中会变成其它类型中微子（</a:t>
                </a:r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𝜇</m:t>
                    </m:r>
                    <m:r>
                      <a:rPr lang="zh-CN" altLang="en-US" sz="12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、</m:t>
                    </m:r>
                    <m:r>
                      <a:rPr lang="zh-CN" altLang="en-US" sz="12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𝜏</m:t>
                    </m:r>
                  </m:oMath>
                </a14:m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57250" lvl="1" indent="-400050">
                  <a:lnSpc>
                    <a:spcPct val="120000"/>
                  </a:lnSpc>
                  <a:buFont typeface="+mj-lt"/>
                  <a:buAutoNum type="romanLcPeriod"/>
                </a:pPr>
                <a:r>
                  <a:rPr lang="zh-CN" altLang="en-US" sz="15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观测太阳表面振荡：用多普勒效应观测太阳表面不同小区域同时有不同频率的振荡 </a:t>
                </a:r>
                <a14:m>
                  <m:oMath xmlns:m="http://schemas.openxmlformats.org/officeDocument/2006/math">
                    <m:r>
                      <a:rPr lang="zh-CN" altLang="en-US" sz="15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5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内部结构：温度、密度等（与模型预言一致）</a:t>
                </a:r>
                <a:endParaRPr lang="en-MY" altLang="zh-CN" sz="1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99" y="1079292"/>
                <a:ext cx="11282681" cy="553137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0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979B-8BA4-0577-B23A-316BD876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749"/>
            <a:ext cx="10515600" cy="869430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第</a:t>
            </a:r>
            <a:r>
              <a:rPr lang="en-MY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章：太阳 </a:t>
            </a:r>
            <a:r>
              <a:rPr lang="en-MY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知识点</a:t>
            </a:r>
            <a:endParaRPr lang="en-MY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399" y="1037180"/>
                <a:ext cx="11282681" cy="5820820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 startAt="5"/>
                </a:pP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太阳的外部：太阳大气</a:t>
                </a:r>
                <a:r>
                  <a:rPr lang="zh-CN" altLang="en-US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：光球层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⇒</m:t>
                    </m:r>
                  </m:oMath>
                </a14:m>
                <a:r>
                  <a:rPr lang="zh-CN" altLang="en-US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色球层 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⇒</m:t>
                    </m:r>
                  </m:oMath>
                </a14:m>
                <a:r>
                  <a:rPr lang="zh-CN" altLang="en-US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日冕</a:t>
                </a:r>
                <a:endParaRPr lang="en-MY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光球层：发光球体，太阳的可视表面，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500 </a:t>
                </a:r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km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厚，气体密度</a:t>
                </a:r>
                <a14:m>
                  <m:oMath xmlns:m="http://schemas.openxmlformats.org/officeDocument/2006/math"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~10%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地球大气密度，发出的光经太阳大气形成离散的吸收线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临边昏暗：太阳圆盘亮度由圆盘中心向圆盘边缘减弱 ∵边缘光子仅来自浅光球层区域，因而温度较低，看起来暗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色球层：非球形且有许多针状体的细小突起（等离子喷泉），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1500 </a:t>
                </a:r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km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厚，温度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4500K</a:t>
                </a:r>
                <a14:m>
                  <m:oMath xmlns:m="http://schemas.openxmlformats.org/officeDocument/2006/math">
                    <m:r>
                      <a:rPr lang="en-MY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6000</a:t>
                </a:r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，以发射线为主，尤其是构成深红色的</a:t>
                </a:r>
                <a14:m>
                  <m:oMath xmlns:m="http://schemas.openxmlformats.org/officeDocument/2006/math">
                    <m:r>
                      <a:rPr lang="en-MY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m:rPr>
                        <m:sty m:val="p"/>
                      </m:rPr>
                      <a:rPr lang="en-US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线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以上</a:t>
                </a:r>
                <a:r>
                  <a:rPr lang="en-MY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100 </a:t>
                </a:r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km</a:t>
                </a: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：过渡区，温度急剧上升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日冕：过渡区以外的部分，延伸至</a:t>
                </a:r>
                <a14:m>
                  <m:oMath xmlns:m="http://schemas.openxmlformats.org/officeDocument/2006/math"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10*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太阳半径，密度低，温度极高，以</a:t>
                </a:r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射线为主，气体高度电离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色球层与日冕只能在日全食时看到（色球仪与日冕仪）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 startAt="5"/>
                </a:pP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太阳大气活动：太阳表面特征随时间变化</a:t>
                </a:r>
                <a:endParaRPr lang="en-MY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太阳黑子：温度比光球层其它区域低，源自太阳大气的湍流扭曲磁场，是太阳活动的源泉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亮度为光球层其它区域</a:t>
                </a:r>
                <a14:m>
                  <m:oMath xmlns:m="http://schemas.openxmlformats.org/officeDocument/2006/math">
                    <m:r>
                      <a:rPr lang="en-MY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~1/3</m:t>
                    </m:r>
                  </m:oMath>
                </a14:m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亮度；尺度小，可形成黑子群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磁场很强：由光谱的塞曼效应观测：原子和离子的谱线（对应能级）由于磁场而分裂成</a:t>
                </a:r>
                <a:r>
                  <a:rPr lang="en-MY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MY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MY" altLang="zh-CN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个波长相近的谱线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发电机模型：</a:t>
                </a:r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zh-CN" altLang="en-US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自转的等离子体太阳</m:t>
                          </m:r>
                          <m:r>
                            <m:rPr>
                              <m:nor/>
                            </m:rPr>
                            <a:rPr lang="zh-CN" altLang="en-US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⟹</m:t>
                          </m:r>
                          <m:r>
                            <m:rPr>
                              <m:nor/>
                            </m:rPr>
                            <a:rPr lang="zh-CN" altLang="en-US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差</m:t>
                          </m:r>
                          <m:r>
                            <a:rPr lang="zh-CN" altLang="en-US" sz="12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旋</m:t>
                          </m:r>
                          <m:r>
                            <m:rPr>
                              <m:nor/>
                            </m:rPr>
                            <a:rPr lang="zh-CN" altLang="en-US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层的极向磁场</m:t>
                          </m:r>
                        </m:e>
                      </m:mr>
                      <m:mr>
                        <m:e>
                          <m:r>
                            <m:rPr>
                              <m:nor/>
                            </m:rPr>
                            <a:rPr lang="zh-CN" altLang="en-US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较差自转的拉伸</m:t>
                          </m:r>
                          <m:r>
                            <m:rPr>
                              <m:nor/>
                            </m:rPr>
                            <a:rPr lang="zh-CN" altLang="en-US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⟹</m:t>
                          </m:r>
                          <m:r>
                            <m:rPr>
                              <m:nor/>
                            </m:rPr>
                            <a:rPr lang="zh-CN" altLang="en-US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CN" altLang="en-US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环向磁场</m:t>
                          </m:r>
                        </m:e>
                      </m:mr>
                    </m:m>
                    <m:r>
                      <a:rPr lang="en-MY" altLang="zh-C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12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上浮的磁流管：压制黑子区域的对流，并阻碍周围热等离子体流入黑子 </a:t>
                </a:r>
                <a14:m>
                  <m:oMath xmlns:m="http://schemas.openxmlformats.org/officeDocument/2006/math">
                    <m:r>
                      <a:rPr lang="zh-CN" altLang="en-US" sz="12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黑子温度低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磁场几乎垂直进出处有黑子，磁场变弱时消失；常成对出现，每对皆由太阳表面上方的拱形磁力线相连，南北半球黑子极性相反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冕环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磁流管：连接两个黑子群的拱形磁力线，使日冕物质沿磁力线流动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太阳活动区：黑子（群）对应</a:t>
                </a:r>
                <a:r>
                  <a:rPr lang="zh-CN" altLang="en-US" sz="1400">
                    <a:latin typeface="Cambria Math" panose="02040503050406030204" pitchFamily="18" charset="0"/>
                    <a:ea typeface="楷体" panose="02010609060101010101" pitchFamily="49" charset="-122"/>
                  </a:rPr>
                  <a:t>的增亮的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色球层区域，发射线最清晰可见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日珥：在色球和日冕中形成的巨型拱形环：被磁流管束缚的相对冷但致密的气体锚定于活动区高高耸起，以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0.03</a:t>
                </a:r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向高温日冕喷射物质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太阳耀斑：</a:t>
                </a:r>
                <a14:m>
                  <m:oMath xmlns:m="http://schemas.openxmlformats.org/officeDocument/2006/math"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小时尺度内喷发巨大磁能，加热气体达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MY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MY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m:rPr>
                        <m:sty m:val="p"/>
                      </m:rPr>
                      <a:rPr lang="en-MY" altLang="zh-CN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发出热等离子速度可达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0.05</a:t>
                </a:r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，是高能</a:t>
                </a:r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射线和伽马射线源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冕洞：几乎无高能辐射、无热气体的日冕区域，磁场指向外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日冕物质沿磁力线向星际空间去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太阳风（约几天达地球）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日冕物质抛射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巨型气泡：大量带电粒子被磁场加速至极高速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高能粒子的强烈爆发（可伴随日冕和耀斑） </a:t>
                </a:r>
                <a14:m>
                  <m:oMath xmlns:m="http://schemas.openxmlformats.org/officeDocument/2006/math">
                    <m:r>
                      <a:rPr lang="zh-CN" altLang="en-US" sz="1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破坏地球磁层 </a:t>
                </a:r>
                <a14:m>
                  <m:oMath xmlns:m="http://schemas.openxmlformats.org/officeDocument/2006/math">
                    <m:r>
                      <a:rPr lang="zh-CN" altLang="en-US" sz="1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地球磁爆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太阳黑子周期：约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年（不严格），太阳黑子数周期变化，称黑子数最多的年份为太阳峰年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纬度分布（蝴蝶图）：周期开始时大部分黑子出现于中纬度，随黑子数增加向迟到靠拢，当黑子接近赤道时周期结束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太阳磁周期：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22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年，磁极每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年翻转一次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监测：</a:t>
                </a:r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SOHO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、</a:t>
                </a:r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SDO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、夸父一号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99" y="1037180"/>
                <a:ext cx="11282681" cy="5820820"/>
              </a:xfrm>
              <a:blipFill>
                <a:blip r:embed="rId2"/>
                <a:stretch>
                  <a:fillRect l="-162" t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6DB1875-96BA-0A30-F000-8BDBB2852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5028" y="4063871"/>
            <a:ext cx="1444052" cy="11346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B7129-E656-0227-3DED-6EAC78B34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70" y="2303627"/>
            <a:ext cx="3384810" cy="1369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404BBF-10F9-C12C-6A95-6CB6D388D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5276" y="5680063"/>
            <a:ext cx="2203555" cy="117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32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习题课附加题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1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44842"/>
                <a:ext cx="10629275" cy="4395537"/>
              </a:xfrm>
            </p:spPr>
            <p:txBody>
              <a:bodyPr>
                <a:normAutofit fontScale="47500" lnSpcReduction="20000"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假设我们的太阳是一颗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A5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主序星，质量是太阳的两倍，光度是太阳的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12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倍，是一颗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G2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星。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A5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恒星将氢燃烧成氦需要多长时间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?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这对地球意味着什么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?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de-DE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14-38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endParaRPr lang="en-MY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𝑀</m:t>
                      </m:r>
                      <m:r>
                        <a:rPr lang="en-MY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=2</m:t>
                      </m:r>
                      <m:sSub>
                        <m:sSubPr>
                          <m:ctrlPr>
                            <a:rPr lang="en-MY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MY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</m:sub>
                      </m:sSub>
                      <m:r>
                        <a:rPr lang="en-MY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 </m:t>
                      </m:r>
                      <m:r>
                        <a:rPr lang="en-MY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𝐿</m:t>
                      </m:r>
                      <m:r>
                        <a:rPr lang="en-MY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=12</m:t>
                      </m:r>
                      <m:sSub>
                        <m:sSubPr>
                          <m:ctrlPr>
                            <a:rPr lang="en-MY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MY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</m:sub>
                      </m:sSub>
                      <m:r>
                        <a:rPr lang="en-MY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lang="en-MY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4</m:t>
                          </m:r>
                          <m:r>
                            <a:rPr lang="en-MY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MY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𝑝</m:t>
                          </m:r>
                        </m:sub>
                      </m:sSub>
                      <m:r>
                        <a:rPr lang="en-MY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MY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𝑀</m:t>
                          </m:r>
                        </m:e>
                        <m:sub>
                          <m:r>
                            <a:rPr lang="en-MY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𝐻𝑒</m:t>
                          </m:r>
                        </m:sub>
                      </m:sSub>
                      <m:r>
                        <a:rPr lang="en-MY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=4.57</m:t>
                      </m:r>
                      <m:r>
                        <a:rPr lang="en-US" altLang="zh-CN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MY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MY" altLang="zh-CN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10</m:t>
                          </m:r>
                        </m:e>
                        <m:sup>
                          <m:r>
                            <a:rPr lang="en-MY" altLang="zh-CN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−29</m:t>
                          </m:r>
                        </m:sup>
                      </m:sSup>
                      <m:r>
                        <a:rPr lang="en-MY" altLang="zh-CN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altLang="zh-CN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kg</m:t>
                      </m:r>
                      <m:r>
                        <a:rPr lang="en-MY" altLang="zh-CN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lang="en-MY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</m:e>
                        <m:sub>
                          <m:r>
                            <a:rPr lang="en-MY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𝐻</m:t>
                          </m:r>
                        </m:sub>
                      </m:sSub>
                      <m:r>
                        <a:rPr lang="en-MY" altLang="zh-CN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=1.007 </m:t>
                      </m:r>
                      <m:sSup>
                        <m:sSupPr>
                          <m:ctrlPr>
                            <a:rPr lang="en-MY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MY" altLang="zh-CN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gmol</m:t>
                          </m:r>
                        </m:e>
                        <m:sup>
                          <m:r>
                            <a:rPr lang="en-MY" altLang="zh-CN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MY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每个核反应产能</a:t>
                </a:r>
                <a14:m>
                  <m:oMath xmlns:m="http://schemas.openxmlformats.org/officeDocument/2006/math">
                    <m:r>
                      <a:rPr lang="en-MY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a:rPr lang="en-MY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MY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M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M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4</m:t>
                            </m:r>
                            <m:r>
                              <a:rPr lang="en-M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M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𝑝</m:t>
                            </m:r>
                          </m:sub>
                        </m:sSub>
                        <m:r>
                          <a:rPr lang="en-MY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M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M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MY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𝐻𝑒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</m:e>
                      <m:sup>
                        <m: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MY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=4.11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sSup>
                      <m:sSupPr>
                        <m:ctrlPr>
                          <a:rPr lang="en-MY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MY" altLang="zh-CN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MY" altLang="zh-CN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  <m: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12</m:t>
                        </m:r>
                      </m:sup>
                    </m:sSup>
                    <m:r>
                      <a:rPr lang="en-MY" altLang="zh-CN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MY" altLang="zh-CN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J</m:t>
                    </m:r>
                  </m:oMath>
                </a14:m>
                <a:endParaRPr lang="en-MY" altLang="zh-CN" b="0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每公斤核反应产能</a:t>
                </a:r>
                <a14:m>
                  <m:oMath xmlns:m="http://schemas.openxmlformats.org/officeDocument/2006/math">
                    <m:r>
                      <a:rPr lang="en-MY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f>
                      <m:fPr>
                        <m:ctrlP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𝐸</m:t>
                        </m:r>
                      </m:num>
                      <m:den>
                        <m: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4</m:t>
                        </m:r>
                        <m:sSub>
                          <m:sSubPr>
                            <m:ctrlPr>
                              <a:rPr lang="en-MY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MY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𝑛</m:t>
                            </m:r>
                          </m:e>
                          <m:sub>
                            <m:r>
                              <a:rPr lang="en-MY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𝐻</m:t>
                            </m:r>
                          </m:sub>
                        </m:sSub>
                        <m: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/</m:t>
                        </m:r>
                        <m:sSub>
                          <m:sSubPr>
                            <m:ctrlPr>
                              <a:rPr lang="en-MY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MY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𝑁</m:t>
                            </m:r>
                          </m:e>
                          <m:sub>
                            <m:r>
                              <a:rPr lang="en-MY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MY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MY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4.11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×</m:t>
                        </m:r>
                        <m:sSup>
                          <m:sSupPr>
                            <m:ctrlPr>
                              <a:rPr lang="en-MY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MY" altLang="zh-CN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MY" altLang="zh-CN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</m:t>
                            </m:r>
                            <m:r>
                              <a:rPr lang="en-MY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12</m:t>
                            </m:r>
                          </m:sup>
                        </m:sSup>
                        <m:r>
                          <a:rPr lang="en-MY" altLang="zh-CN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MY" altLang="zh-CN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J</m:t>
                        </m:r>
                      </m:num>
                      <m:den>
                        <m: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1.007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×</m:t>
                        </m:r>
                        <m:sSup>
                          <m:sSupPr>
                            <m:ctrlPr>
                              <a:rPr lang="en-MY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MY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MY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−3</m:t>
                            </m:r>
                          </m:sup>
                        </m:sSup>
                        <m: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kg</m:t>
                        </m:r>
                        <m: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MY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MY" altLang="zh-CN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mol</m:t>
                            </m:r>
                          </m:e>
                          <m:sup>
                            <m:r>
                              <a:rPr lang="en-MY" altLang="zh-CN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/(6.02214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×</m:t>
                        </m:r>
                        <m:sSup>
                          <m:sSupPr>
                            <m:ctrlPr>
                              <a:rPr lang="en-MY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MY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MY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23</m:t>
                            </m:r>
                          </m:sup>
                        </m:sSup>
                        <m:sSup>
                          <m:sSupPr>
                            <m:ctrlPr>
                              <a:rPr lang="en-MY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MY" altLang="zh-CN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mol</m:t>
                            </m:r>
                          </m:e>
                          <m:sup>
                            <m:r>
                              <a:rPr lang="en-MY" altLang="zh-CN" b="0" i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−1</m:t>
                            </m:r>
                          </m:sup>
                        </m:sSup>
                        <m: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den>
                    </m:f>
                    <m:r>
                      <a:rPr lang="en-MY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=6.145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sSup>
                      <m:sSupPr>
                        <m:ctrlP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14</m:t>
                        </m:r>
                      </m:sup>
                    </m:sSup>
                    <m:r>
                      <a:rPr lang="en-MY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J</m:t>
                        </m:r>
                        <m: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kg</m:t>
                        </m:r>
                      </m:e>
                      <m:sup>
                        <m: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MY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每秒燃烧的氢质量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year</m:t>
                        </m:r>
                      </m:sub>
                    </m:sSub>
                    <m:r>
                      <a:rPr lang="en-MY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12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×</m:t>
                        </m:r>
                        <m: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3.8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×</m:t>
                        </m:r>
                        <m:sSup>
                          <m:sSupPr>
                            <m:ctrlPr>
                              <a:rPr lang="en-MY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MY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MY" altLang="zh-CN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26</m:t>
                            </m:r>
                          </m:sup>
                        </m:sSup>
                        <m: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W</m:t>
                        </m:r>
                      </m:num>
                      <m:den>
                        <m:r>
                          <a:rPr lang="en-MY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6.145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×</m:t>
                        </m:r>
                        <m:sSup>
                          <m:sSupPr>
                            <m:ctrlPr>
                              <a:rPr lang="en-MY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MY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MY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14</m:t>
                            </m:r>
                          </m:sup>
                        </m:sSup>
                        <m:r>
                          <a:rPr lang="en-MY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sSup>
                          <m:sSupPr>
                            <m:ctrlPr>
                              <a:rPr lang="en-MY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MY" altLang="zh-CN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J</m:t>
                            </m:r>
                            <m:r>
                              <a:rPr lang="en-MY" altLang="zh-CN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MY" altLang="zh-CN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kg</m:t>
                            </m:r>
                          </m:e>
                          <m:sup>
                            <m:r>
                              <a:rPr lang="en-MY" altLang="zh-CN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MY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=7.421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sSup>
                      <m:sSupPr>
                        <m:ctrlP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12</m:t>
                        </m:r>
                      </m:sup>
                    </m:sSup>
                    <m:r>
                      <a:rPr lang="en-MY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MY" altLang="zh-CN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kg</m:t>
                    </m:r>
                    <m:r>
                      <a:rPr lang="en-MY" altLang="zh-CN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s</m:t>
                        </m:r>
                      </m:e>
                      <m:sup>
                        <m: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p>
                    </m:sSup>
                    <m:r>
                      <a:rPr lang="en-MY" altLang="zh-CN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=2.342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sSup>
                      <m:sSupPr>
                        <m:ctrlP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20</m:t>
                        </m:r>
                      </m:sup>
                    </m:sSup>
                    <m:r>
                      <a:rPr lang="en-MY" altLang="zh-CN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MY" altLang="zh-CN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kg</m:t>
                    </m:r>
                    <m:r>
                      <a:rPr lang="en-MY" altLang="zh-CN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year</m:t>
                        </m:r>
                      </m:e>
                      <m:sup>
                        <m:r>
                          <a:rPr lang="en-MY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p>
                    </m:sSup>
                  </m:oMath>
                </a14:m>
                <a:endParaRPr lang="en-MY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假设有</a:t>
                </a:r>
                <a14:m>
                  <m:oMath xmlns:m="http://schemas.openxmlformats.org/officeDocument/2006/math">
                    <m:r>
                      <a:rPr lang="en-MY" altLang="zh-CN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r>
                      <a:rPr lang="en-MY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(2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sSup>
                      <m:sSupPr>
                        <m:ctrlP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MY" altLang="zh-CN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29</m:t>
                        </m:r>
                      </m:sup>
                    </m:sSup>
                    <m:r>
                      <a:rPr lang="en-MY" altLang="zh-CN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 </m:t>
                    </m:r>
                    <m:r>
                      <m:rPr>
                        <m:sty m:val="p"/>
                      </m:rPr>
                      <a:rPr lang="en-MY" altLang="zh-CN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kg</m:t>
                    </m:r>
                    <m:r>
                      <a:rPr lang="zh-CN" alt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可用</m:t>
                    </m:r>
                  </m:oMath>
                </a14:m>
                <a:r>
                  <a:rPr lang="zh-CN" altLang="en-US" dirty="0">
                    <a:solidFill>
                      <a:srgbClr val="00B0F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的核燃料：</a:t>
                </a:r>
                <a:endParaRPr lang="en-MY" altLang="zh-CN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太阳</m:t>
                      </m:r>
                      <m:r>
                        <a:rPr lang="zh-CN" altLang="en-US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主序寿命</m:t>
                      </m:r>
                      <m:r>
                        <a:rPr lang="en-MY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MY" altLang="zh-CN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MY" altLang="zh-CN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×</m:t>
                          </m:r>
                          <m:r>
                            <a:rPr lang="en-MY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×</m:t>
                          </m:r>
                          <m:sSup>
                            <m:sSupPr>
                              <m:ctrlPr>
                                <a:rPr lang="en-MY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MY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MY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29</m:t>
                              </m:r>
                            </m:sup>
                          </m:sSup>
                          <m:r>
                            <a:rPr lang="en-MY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MY" altLang="zh-CN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kg</m:t>
                          </m:r>
                        </m:num>
                        <m:den>
                          <m:r>
                            <a:rPr lang="en-MY" altLang="zh-CN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2.342</m:t>
                          </m:r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×</m:t>
                          </m:r>
                          <m:sSup>
                            <m:sSupPr>
                              <m:ctrlPr>
                                <a:rPr lang="en-MY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MY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MY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20</m:t>
                              </m:r>
                            </m:sup>
                          </m:sSup>
                          <m:r>
                            <a:rPr lang="en-MY" altLang="zh-CN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MY" altLang="zh-CN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kg</m:t>
                          </m:r>
                          <m:r>
                            <a:rPr lang="en-MY" altLang="zh-CN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sSup>
                            <m:sSupPr>
                              <m:ctrlPr>
                                <a:rPr lang="en-MY" altLang="zh-CN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MY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year</m:t>
                              </m:r>
                            </m:e>
                            <m:sup>
                              <m:r>
                                <a:rPr lang="en-MY" altLang="zh-CN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MY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=1.708</m:t>
                      </m:r>
                      <m:r>
                        <a:rPr lang="en-US" altLang="zh-CN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MY" altLang="zh-CN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MY" altLang="zh-CN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10</m:t>
                          </m:r>
                        </m:e>
                        <m:sup>
                          <m:r>
                            <a:rPr lang="en-MY" altLang="zh-CN" b="0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9</m:t>
                          </m:r>
                        </m:sup>
                      </m:sSup>
                      <m:r>
                        <a:rPr lang="en-MY" altLang="zh-CN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altLang="zh-CN" b="0" i="0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year</m:t>
                      </m:r>
                    </m:oMath>
                  </m:oMathPara>
                </a14:m>
                <a:endParaRPr lang="en-MY" dirty="0">
                  <a:solidFill>
                    <a:srgbClr val="00B0F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MY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MS</m:t>
                          </m:r>
                        </m:sub>
                      </m:sSub>
                      <m:r>
                        <a:rPr lang="en-MY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=(1.0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MY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MY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MY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MY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M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⨀</m:t>
                              </m:r>
                            </m:sub>
                          </m:sSub>
                        </m:num>
                        <m:den>
                          <m:r>
                            <a:rPr lang="en-MY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MY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MY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⨀</m:t>
                              </m:r>
                            </m:sub>
                          </m:sSub>
                        </m:den>
                      </m:f>
                      <m:r>
                        <a:rPr lang="en-MY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=1.</m:t>
                      </m:r>
                      <m:r>
                        <a:rPr lang="en-MY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667</m:t>
                      </m:r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MY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MY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10</m:t>
                          </m:r>
                        </m:e>
                        <m:sup>
                          <m:r>
                            <a:rPr lang="en-MY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9</m:t>
                          </m:r>
                        </m:sup>
                      </m:sSup>
                      <m:r>
                        <a:rPr lang="en-MY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altLang="zh-CN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year</m:t>
                      </m:r>
                    </m:oMath>
                  </m:oMathPara>
                </a14:m>
                <a:endParaRPr lang="en-MY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光度大幅增加会导致输出能量大大增加，对地球温度、气候和可居住性必然有影响。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MY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*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实际上，黑色公式是由蓝色部分推出的</a:t>
                </a:r>
                <a:endParaRPr lang="en-MY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44842"/>
                <a:ext cx="10629275" cy="4395537"/>
              </a:xfrm>
              <a:blipFill>
                <a:blip r:embed="rId2"/>
                <a:stretch>
                  <a:fillRect l="-57" b="-27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0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习题课附加题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2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44842"/>
                <a:ext cx="10629275" cy="4395537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氢弹试图创造一个与太阳核心发生的过程类似的过程。一颗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500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万吨的氢弹释放的能量是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2×</m:t>
                    </m:r>
                    <m:sSup>
                      <m:sSupPr>
                        <m:ctrlPr>
                          <a:rPr lang="en-MY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MY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MY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16</m:t>
                        </m:r>
                      </m:sup>
                    </m:sSup>
                    <m:r>
                      <a:rPr lang="en-MY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MY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J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MY" altLang="zh-CN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514350" lvl="0" indent="-514350">
                  <a:lnSpc>
                    <a:spcPct val="120000"/>
                  </a:lnSpc>
                  <a:buAutoNum type="alphaLcPeriod"/>
                </a:pP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质量约为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1.6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公斤的物体若完全转化为能量，需要多少颗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500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万吨级的氢弹才能产生这么大的能量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?</a:t>
                </a:r>
              </a:p>
              <a:p>
                <a:pPr marL="514350" lvl="0" indent="-514350">
                  <a:lnSpc>
                    <a:spcPct val="120000"/>
                  </a:lnSpc>
                  <a:buAutoNum type="alphaLcPeriod"/>
                </a:pP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500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万吨的氢弹的每次爆炸代表地球损失了多少质量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?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MY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14-42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endParaRPr lang="en-US" altLang="zh-CN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514350" indent="-514350">
                  <a:lnSpc>
                    <a:spcPct val="120000"/>
                  </a:lnSpc>
                  <a:buAutoNum type="alphaL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MY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m</m:t>
                        </m:r>
                      </m:sub>
                    </m:sSub>
                    <m:r>
                      <a:rPr lang="en-MY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=1.6 </m:t>
                    </m:r>
                    <m:r>
                      <m:rPr>
                        <m:sty m:val="p"/>
                      </m:rPr>
                      <a:rPr lang="en-MY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kg</m:t>
                    </m:r>
                    <m:r>
                      <a:rPr lang="en-US" altLang="zh-CN" i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sSup>
                      <m:sSup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MY" altLang="zh-CN" b="0" i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  <m:r>
                              <a:rPr lang="en-US" altLang="zh-CN" i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MY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MY" altLang="zh-CN" b="0" i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MY" altLang="zh-CN" b="0" i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8</m:t>
                                </m:r>
                              </m:sup>
                            </m:sSup>
                            <m:r>
                              <a:rPr lang="en-MY" altLang="zh-CN" b="0" i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MY" altLang="zh-CN" b="0" i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m</m:t>
                            </m:r>
                            <m:sSup>
                              <m:sSupPr>
                                <m:ctrlPr>
                                  <a:rPr lang="en-MY" altLang="zh-CN" b="0" i="1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MY" altLang="zh-CN" b="0" i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s</m:t>
                                </m:r>
                              </m:e>
                              <m:sup>
                                <m:r>
                                  <a:rPr lang="en-MY" altLang="zh-CN" b="0" i="0" smtClean="0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MY" altLang="zh-CN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MY" altLang="zh-CN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=1.44</m:t>
                    </m:r>
                    <m:r>
                      <a:rPr lang="en-US" altLang="zh-CN" i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sSup>
                      <m:sSup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MY" altLang="zh-CN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MY" altLang="zh-CN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17</m:t>
                        </m:r>
                      </m:sup>
                    </m:sSup>
                    <m:r>
                      <a:rPr lang="en-MY" altLang="zh-CN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MY" altLang="zh-CN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J</m:t>
                    </m:r>
                  </m:oMath>
                </a14:m>
                <a:endParaRPr lang="en-MY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MY" altLang="zh-CN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需要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MY" altLang="zh-CN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1.44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×</m:t>
                        </m:r>
                        <m:sSup>
                          <m:sSupPr>
                            <m:ctrlPr>
                              <a:rPr lang="en-MY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MY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MY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17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MY" altLang="zh-CN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J</m:t>
                        </m:r>
                      </m:num>
                      <m:den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×</m:t>
                        </m:r>
                        <m:sSup>
                          <m:sSupPr>
                            <m:ctrlPr>
                              <a:rPr lang="en-MY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MY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MY" altLang="zh-CN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16</m:t>
                            </m:r>
                          </m:sup>
                        </m:sSup>
                        <m:r>
                          <a:rPr lang="en-MY" altLang="zh-CN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MY" altLang="zh-CN" b="0" i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J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≈</m:t>
                    </m:r>
                    <m:r>
                      <a:rPr lang="en-MY" altLang="zh-CN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7</m:t>
                    </m:r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颗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500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万吨级的氢弹</a:t>
                </a:r>
                <a:endParaRPr lang="en-MY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MY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b. 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亏损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质量</m:t>
                    </m:r>
                    <m:r>
                      <a:rPr lang="en-MY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sSub>
                      <m:sSubPr>
                        <m:ctrlPr>
                          <a:rPr lang="en-MY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MY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𝐻𝑏𝑜𝑚𝑏</m:t>
                        </m:r>
                      </m:sub>
                    </m:sSub>
                    <m:r>
                      <a:rPr lang="en-MY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MY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MY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𝐸</m:t>
                            </m:r>
                          </m:e>
                          <m:sub>
                            <m:r>
                              <a:rPr lang="en-MY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𝐻𝑏𝑜𝑚𝑏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MY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MY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𝑐</m:t>
                            </m:r>
                          </m:e>
                          <m:sup>
                            <m:r>
                              <a:rPr lang="en-MY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MY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MY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2×</m:t>
                        </m:r>
                        <m:sSup>
                          <m:sSupPr>
                            <m:ctrlPr>
                              <a:rPr lang="en-MY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MY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MY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16</m:t>
                            </m:r>
                          </m:sup>
                        </m:sSup>
                        <m:r>
                          <a:rPr lang="en-MY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MY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J</m:t>
                        </m:r>
                      </m:num>
                      <m:den>
                        <m:sSup>
                          <m:sSupPr>
                            <m:ctrlPr>
                              <a:rPr lang="en-MY" altLang="zh-CN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MY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MY" altLang="zh-CN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3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MY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altLang="zh-CN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MY" altLang="zh-CN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8</m:t>
                                    </m:r>
                                  </m:sup>
                                </m:sSup>
                                <m:r>
                                  <a:rPr lang="en-MY" altLang="zh-CN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 </m:t>
                                </m:r>
                                <m:r>
                                  <a:rPr lang="en-MY" altLang="zh-CN" i="1"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MY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MY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MY" altLang="zh-CN" i="1"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MY" altLang="zh-CN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MY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=0.222 </m:t>
                    </m:r>
                    <m:r>
                      <m:rPr>
                        <m:sty m:val="p"/>
                      </m:rPr>
                      <a:rPr lang="en-MY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kg</m:t>
                    </m:r>
                  </m:oMath>
                </a14:m>
                <a:endParaRPr lang="en-MY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MY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44842"/>
                <a:ext cx="10629275" cy="4395537"/>
              </a:xfrm>
              <a:blipFill>
                <a:blip r:embed="rId2"/>
                <a:stretch>
                  <a:fillRect l="-573" t="-1110" r="-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657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979B-8BA4-0577-B23A-316BD876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486"/>
            <a:ext cx="10515600" cy="95080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第</a:t>
            </a:r>
            <a:r>
              <a:rPr lang="en-MY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章：恒星 </a:t>
            </a:r>
            <a:r>
              <a:rPr lang="en-MY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知识点</a:t>
            </a:r>
            <a:endParaRPr lang="en-MY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399" y="1079292"/>
                <a:ext cx="11282681" cy="5531370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恒星的距离 </a:t>
                </a:r>
                <a:r>
                  <a:rPr lang="en-MY" altLang="zh-CN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&amp; </a:t>
                </a: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亮度 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光度：</a:t>
                </a:r>
                <a:endParaRPr lang="en-MY" altLang="zh-CN" sz="16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视差</a:t>
                </a:r>
                <a14:m>
                  <m:oMath xmlns:m="http://schemas.openxmlformats.org/officeDocument/2006/math"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</m:t>
                    </m:r>
                    <m:r>
                      <m:rPr>
                        <m:sty m:val="p"/>
                      </m:rPr>
                      <a:rPr lang="en-MY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arcsec</m:t>
                    </m:r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：恒星视位置变化的角大小的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1/2 </a:t>
                </a:r>
                <a14:m>
                  <m:oMath xmlns:m="http://schemas.openxmlformats.org/officeDocument/2006/math">
                    <m:r>
                      <a:rPr lang="en-MY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恒星距离 </a:t>
                </a:r>
                <a14:m>
                  <m:oMath xmlns:m="http://schemas.openxmlformats.org/officeDocument/2006/math"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MY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MY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MY" altLang="zh-CN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arcsec</m:t>
                        </m:r>
                        <m:r>
                          <a:rPr lang="en-MY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pc</m:t>
                    </m:r>
                    <m:r>
                      <a:rPr lang="en-MY" altLang="zh-CN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3.26</m:t>
                        </m:r>
                      </m:num>
                      <m:den>
                        <m:r>
                          <a:rPr lang="en-MY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MY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MY" altLang="zh-CN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arcsec</m:t>
                        </m:r>
                        <m:r>
                          <a:rPr lang="en-MY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sz="1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光年</m:t>
                    </m:r>
                  </m:oMath>
                </a14:m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视星等</a:t>
                </a:r>
                <a14:m>
                  <m:oMath xmlns:m="http://schemas.openxmlformats.org/officeDocument/2006/math"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：肉眼可见的恒星的视亮度</a:t>
                </a:r>
                <a14:m>
                  <m:oMath xmlns:m="http://schemas.openxmlformats.org/officeDocument/2006/math"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分为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个等级，定义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等星的亮度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=100*(6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等星的亮度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MY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MY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MY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MY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=−2.5</m:t>
                    </m:r>
                    <m:func>
                      <m:funcPr>
                        <m:ctrlPr>
                          <a:rPr lang="en-MY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altLang="zh-CN" sz="1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MY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MY" altLang="zh-CN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altLang="zh-CN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MY" altLang="zh-CN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MY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MY" altLang="zh-CN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altLang="zh-CN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MY" altLang="zh-CN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MY" altLang="zh-CN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不同有效波段 </a:t>
                </a:r>
                <a14:m>
                  <m:oMath xmlns:m="http://schemas.openxmlformats.org/officeDocument/2006/math">
                    <m:r>
                      <a:rPr lang="zh-CN" altLang="en-US" sz="12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不同的星等系统；</a:t>
                </a:r>
                <a14:m>
                  <m:oMath xmlns:m="http://schemas.openxmlformats.org/officeDocument/2006/math">
                    <m:r>
                      <a:rPr lang="en-MY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无直接物理意义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光度</a:t>
                </a:r>
                <a14:m>
                  <m:oMath xmlns:m="http://schemas.openxmlformats.org/officeDocument/2006/math">
                    <m:r>
                      <a:rPr lang="en-MY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：表征恒星的固有特征：</a:t>
                </a:r>
                <a14:m>
                  <m:oMath xmlns:m="http://schemas.openxmlformats.org/officeDocument/2006/math">
                    <m:r>
                      <a:rPr lang="en-MY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MY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r>
                      <a:rPr lang="zh-CN" altLang="en-MY" sz="14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𝜋</m:t>
                    </m:r>
                    <m:sSup>
                      <m:sSupPr>
                        <m:ctrlPr>
                          <a:rPr lang="en-MY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altLang="zh-CN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MY" altLang="zh-CN" sz="1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MY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MY" altLang="zh-CN" sz="1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绝对星等</a:t>
                </a:r>
                <a14:m>
                  <m:oMath xmlns:m="http://schemas.openxmlformats.org/officeDocument/2006/math">
                    <m:r>
                      <a:rPr lang="en-MY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：恒星在标准距离（</a:t>
                </a:r>
                <a:r>
                  <a:rPr lang="en-MY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10 pc</a:t>
                </a: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）的视星等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距离模数 </a:t>
                </a:r>
                <a14:m>
                  <m:oMath xmlns:m="http://schemas.openxmlformats.org/officeDocument/2006/math">
                    <m:r>
                      <a:rPr lang="en-MY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MY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MY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MY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  <m:func>
                      <m:funcPr>
                        <m:ctrlPr>
                          <a:rPr lang="en-MY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MY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MY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func>
                    <m:r>
                      <a:rPr lang="en-MY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</m:t>
                    </m:r>
                  </m:oMath>
                </a14:m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恒星的光谱 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温度、大小、化学成分</a:t>
                </a:r>
                <a:endParaRPr lang="en-MY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恒星颜色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维恩定律（</a:t>
                </a:r>
                <a14:m>
                  <m:oMath xmlns:m="http://schemas.openxmlformats.org/officeDocument/2006/math"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∝1/</m:t>
                    </m:r>
                    <m:sSub>
                      <m:sSubPr>
                        <m:ctrlP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MY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MY" altLang="zh-CN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peak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）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表面温度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色指数：</a:t>
                </a:r>
                <a14:m>
                  <m:oMath xmlns:m="http://schemas.openxmlformats.org/officeDocument/2006/math">
                    <m:r>
                      <a:rPr lang="en-MY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MY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MY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MY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altLang="zh-CN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color</m:t>
                    </m:r>
                    <m:r>
                      <a:rPr lang="en-MY" altLang="zh-CN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MY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MY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MY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MY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MY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MY" altLang="zh-CN" sz="1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−2.5</m:t>
                    </m:r>
                    <m:func>
                      <m:funcPr>
                        <m:ctrlPr>
                          <a:rPr lang="en-MY" altLang="zh-C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MY" altLang="zh-CN" sz="1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MY" altLang="zh-C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MY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MY" altLang="zh-CN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MY" altLang="zh-C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MY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altLang="zh-CN" sz="1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MY" altLang="zh-CN" sz="1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MY" altLang="zh-CN" sz="1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MY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altLang="zh-C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MY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</a:t>
                </a: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个波长亮度的比值可测恒星的表面温度（蓝色 </a:t>
                </a:r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vs </a:t>
                </a: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黄绿滤光片），越蓝则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越小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吸收线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原子种类；吸收线强度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原子丰度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斯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玻定律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光度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温度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半径关系 </a:t>
                </a:r>
                <a14:m>
                  <m:oMath xmlns:m="http://schemas.openxmlformats.org/officeDocument/2006/math"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zh-CN" altLang="en-MY" sz="1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𝜋</m:t>
                            </m:r>
                            <m:r>
                              <a:rPr lang="zh-CN" altLang="en-US" sz="1400" b="0" i="1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𝜎</m:t>
                            </m:r>
                          </m:den>
                        </m:f>
                      </m:e>
                    </m:rad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双星质量的测量：</a:t>
                </a:r>
                <a:r>
                  <a:rPr lang="zh-CN" altLang="en-US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恒星往往为双星系统，围绕质心进行椭圆轨道运动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恒星的质量</a:t>
                </a:r>
                <a:endParaRPr lang="en-MY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分类：目视双星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：双星可分辨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MY" altLang="zh-CN" sz="1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食双星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	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：轨道侧对我们，使得一颗星总遮挡另一颗星的光线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双星（总）亮度周期性变化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分光双星 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：多普勒效应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两套吸收线发生周期性位移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/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双星视向速度曲线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通过光谱分辨为双星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       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天体测量双星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：可能有暗弱不可见的伴星，运动为波浪形而非一般直线运动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双星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质心为椭圆轨道的共同焦点且总固定，轨道形状与周期</a:t>
                </a:r>
                <a14:m>
                  <m:oMath xmlns:m="http://schemas.openxmlformats.org/officeDocument/2006/math">
                    <m:r>
                      <a:rPr lang="en-MY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相等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颗星总在质心的两侧，运动方向总相反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99" y="1079292"/>
                <a:ext cx="11282681" cy="5531370"/>
              </a:xfrm>
              <a:blipFill>
                <a:blip r:embed="rId2"/>
                <a:stretch>
                  <a:fillRect l="-216" t="-33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89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979B-8BA4-0577-B23A-316BD876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486"/>
            <a:ext cx="10515600" cy="95080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第</a:t>
            </a:r>
            <a:r>
              <a:rPr lang="en-MY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章：恒星 </a:t>
            </a:r>
            <a:r>
              <a:rPr lang="en-MY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知识点</a:t>
            </a:r>
            <a:endParaRPr lang="en-MY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399" y="1079292"/>
                <a:ext cx="11282681" cy="5531370"/>
              </a:xfrm>
            </p:spPr>
            <p:txBody>
              <a:bodyPr>
                <a:normAutofit fontScale="92500" lnSpcReduction="10000"/>
              </a:bodyPr>
              <a:lstStyle/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多普勒位移比值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恒星的轨道速度比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周长</m:t>
                        </m:r>
                        <m: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周长</m:t>
                        </m:r>
                        <m: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MY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zh-CN" altLang="en-US" sz="1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（假定圆轨道）</m:t>
                    </m:r>
                    <m:r>
                      <a:rPr lang="en-MY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zh-CN" altLang="en-US" sz="1400" b="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最大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多普勒位移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的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周期</m:t>
                    </m:r>
                    <m:r>
                      <a:rPr lang="en-MY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⟹</m:t>
                    </m:r>
                    <m:r>
                      <a:rPr lang="en-MY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MY" altLang="zh-CN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轨道</a:t>
                </a:r>
                <a14:m>
                  <m:oMath xmlns:m="http://schemas.openxmlformats.org/officeDocument/2006/math">
                    <m:r>
                      <a:rPr lang="zh-CN" altLang="en-US" sz="1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最大</m:t>
                    </m:r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红移</m:t>
                    </m:r>
                    <m:r>
                      <a:rPr lang="zh-CN" altLang="en-US" sz="1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与</m:t>
                    </m:r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蓝移</m:t>
                    </m:r>
                    <m:r>
                      <a:rPr lang="zh-CN" altLang="en-US" sz="1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比值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MY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MY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MY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MY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MY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MY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MY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开普勒第三定律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双星总质量：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MY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MY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MY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MY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MY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⟺ </m:t>
                    </m:r>
                    <m:f>
                      <m:fPr>
                        <m:ctrlP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MY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⨀</m:t>
                            </m:r>
                          </m:sub>
                        </m:sSub>
                      </m:den>
                    </m:f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MY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MY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⨀</m:t>
                            </m:r>
                          </m:sub>
                        </m:sSub>
                      </m:den>
                    </m:f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MY" altLang="zh-CN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MY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MY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MY" altLang="zh-CN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AU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MY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MY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MY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MY" altLang="zh-CN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years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MY" altLang="zh-CN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MY" altLang="zh-CN" sz="1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总结：测得恒星轨道速度比、轨道周期、轨道半长轴之和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2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个恒星的质量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*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目视双星与食双星可直接测得（后者测得的是质量下限）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514350" indent="-514350"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恒星的分类：</a:t>
                </a:r>
                <a:endParaRPr lang="en-MY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按光谱型（表面温度）分类：</a:t>
                </a:r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OBAFGKM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（热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冷）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各光谱型按谱线强弱分类：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B0,B1,…,B9</a:t>
                </a:r>
              </a:p>
              <a:p>
                <a:pPr marL="514350" indent="-514350">
                  <a:lnSpc>
                    <a:spcPct val="120000"/>
                  </a:lnSpc>
                  <a:buAutoNum type="arabicPeriod" startAt="4"/>
                </a:pP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赫</a:t>
                </a:r>
                <a:r>
                  <a:rPr lang="en-MY" altLang="zh-CN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罗（</a:t>
                </a:r>
                <a:r>
                  <a:rPr lang="en-US" altLang="zh-CN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HR</a:t>
                </a: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）图：</a:t>
                </a:r>
                <a:r>
                  <a:rPr lang="zh-CN" altLang="en-US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恒星光度和表面温度的关系</a:t>
                </a:r>
                <a:endParaRPr lang="en-MY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主序（</a:t>
                </a:r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MS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）恒星：</a:t>
                </a:r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90%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恒星，位于主序带上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在主序带的位置由表面温度唯一确定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光度已知 </a:t>
                </a:r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作为测量距离的标准烛光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120000"/>
                  </a:lnSpc>
                  <a:buNone/>
                </a:pPr>
                <a:r>
                  <a:rPr lang="en-MY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∴ 恒星视差</a:t>
                </a:r>
                <a14:m>
                  <m:oMath xmlns:m="http://schemas.openxmlformats.org/officeDocument/2006/math">
                    <m:r>
                      <a:rPr lang="en-MY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MS</a:t>
                </a: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恒星的光度与表面温度的关系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质光关系：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sSub>
                          <m:sSubPr>
                            <m:ctrlPr>
                              <a:rPr lang="en-MY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MY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⨀</m:t>
                            </m:r>
                          </m:sub>
                        </m:sSub>
                      </m:den>
                    </m:f>
                    <m:r>
                      <a:rPr lang="en-MY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MY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MY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MY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MY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MY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⨀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MY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3.5</m:t>
                        </m:r>
                      </m:sup>
                    </m:sSup>
                    <m:r>
                      <a:rPr lang="zh-CN" alt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；</m:t>
                    </m:r>
                    <m:f>
                      <m:fPr>
                        <m:ctrlPr>
                          <a:rPr lang="en-MY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MY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sSub>
                          <m:sSubPr>
                            <m:ctrlPr>
                              <a:rPr lang="en-MY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MY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MY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⨀</m:t>
                            </m:r>
                          </m:sub>
                        </m:sSub>
                      </m:den>
                    </m:f>
                    <m:r>
                      <a:rPr lang="en-MY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MY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MY" altLang="zh-CN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MY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MY" altLang="zh-CN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MY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MY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MY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⨀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MY" altLang="zh-CN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0.8</m:t>
                        </m:r>
                      </m:sup>
                    </m:sSup>
                  </m:oMath>
                </a14:m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914400" lvl="2" indent="0">
                  <a:lnSpc>
                    <a:spcPct val="120000"/>
                  </a:lnSpc>
                  <a:buNone/>
                </a:pPr>
                <a:r>
                  <a:rPr lang="en-MY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∴ 质量 </a:t>
                </a:r>
                <a14:m>
                  <m:oMath xmlns:m="http://schemas.openxmlformats.org/officeDocument/2006/math">
                    <m:r>
                      <a:rPr lang="zh-CN" altLang="en-US" sz="12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表面温度、大小、光度 </a:t>
                </a:r>
                <a14:m>
                  <m:oMath xmlns:m="http://schemas.openxmlformats.org/officeDocument/2006/math">
                    <m:r>
                      <a:rPr lang="zh-CN" altLang="en-US" sz="12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⟺</m:t>
                    </m:r>
                  </m:oMath>
                </a14:m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MS</a:t>
                </a: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恒星在主序带上的位置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非主序恒星：</a:t>
                </a:r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【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相同表面温度</a:t>
                </a:r>
                <a:r>
                  <a:rPr lang="en-US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】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光度、光谱、谱线宽度等效光度级（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恒星大小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⟺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主序、非主序）</a:t>
                </a:r>
                <a:endParaRPr lang="en-MY" altLang="zh-CN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完备的恒星光谱分类：光谱型 </a:t>
                </a:r>
                <a:r>
                  <a:rPr lang="en-MY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&amp; </a:t>
                </a: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光度级 </a:t>
                </a:r>
                <a:r>
                  <a:rPr lang="en-MY" altLang="zh-CN" sz="12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eg.</a:t>
                </a:r>
                <a:r>
                  <a:rPr lang="en-MY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zh-CN" altLang="en-US" sz="12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太阳：</a:t>
                </a:r>
                <a:r>
                  <a:rPr lang="en-US" altLang="zh-CN" sz="1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G2V</a:t>
                </a:r>
                <a:endParaRPr lang="en-MY" altLang="zh-CN" sz="1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99" y="1079292"/>
                <a:ext cx="11282681" cy="5531370"/>
              </a:xfrm>
              <a:blipFill>
                <a:blip r:embed="rId2"/>
                <a:stretch>
                  <a:fillRect l="-216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8F993C4-8894-FDFB-82BB-70BF2C471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320" y="1635251"/>
            <a:ext cx="3967480" cy="414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61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习题课附加题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3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44842"/>
                <a:ext cx="10629275" cy="4395537"/>
              </a:xfrm>
            </p:spPr>
            <p:txBody>
              <a:bodyPr>
                <a:normAutofit fontScale="70000" lnSpcReduction="20000"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天狼星是天空中最亮的恒星，视差为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0.379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弧秒。它的距离以秒差和光年为单位分别是多少？天狼星的光度是太阳的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25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倍，北极星的光度是太阳的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2500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倍，天狼星比北极星亮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24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倍。那北极星的距离是多少（以光年为单位）</a:t>
                </a:r>
                <a:r>
                  <a:rPr lang="en-US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?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MY" altLang="zh-CN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13-36 &amp; 13-39</a:t>
                </a:r>
                <a:r>
                  <a:rPr lang="zh-CN" altLang="en-US" dirty="0">
                    <a:solidFill>
                      <a:srgbClr val="7030A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endParaRPr lang="en-US" altLang="zh-CN" dirty="0">
                  <a:solidFill>
                    <a:srgbClr val="7030A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lvl="0" indent="0">
                  <a:lnSpc>
                    <a:spcPct val="120000"/>
                  </a:lnSpc>
                  <a:buNone/>
                </a:pPr>
                <a:endParaRPr lang="en-MY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天狼星</m:t>
                          </m:r>
                        </m:sub>
                      </m:sSub>
                      <m:r>
                        <a:rPr lang="en-MY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MY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MY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MY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0.379 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arcsec</m:t>
                          </m:r>
                        </m:den>
                      </m:f>
                      <m:r>
                        <a:rPr lang="en-MY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=2.6385 </m:t>
                      </m:r>
                      <m:r>
                        <m:rPr>
                          <m:sty m:val="p"/>
                        </m:rPr>
                        <a:rPr lang="en-MY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pc</m:t>
                      </m:r>
                      <m:r>
                        <a:rPr lang="en-MY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=8.606 </m:t>
                      </m:r>
                      <m:r>
                        <m:rPr>
                          <m:sty m:val="p"/>
                        </m:rPr>
                        <a:rPr lang="en-MY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ly</m:t>
                      </m:r>
                    </m:oMath>
                  </m:oMathPara>
                </a14:m>
                <a:endParaRPr lang="en-MY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天狼星</m:t>
                          </m:r>
                        </m:sub>
                      </m:sSub>
                      <m:r>
                        <a:rPr lang="en-MY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=24</m:t>
                      </m:r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北极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星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；</m:t>
                      </m:r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天狼星</m:t>
                          </m:r>
                        </m:sub>
                      </m:sSub>
                      <m:r>
                        <a:rPr lang="en-MY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=25</m:t>
                      </m:r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MY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；</m:t>
                      </m:r>
                      <m:sSub>
                        <m:sSub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北极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星</m:t>
                          </m:r>
                        </m:sub>
                      </m:sSub>
                      <m:r>
                        <a:rPr lang="en-MY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=2500</m:t>
                      </m:r>
                      <m:sSub>
                        <m:sSubPr>
                          <m:ctrlPr>
                            <a:rPr lang="en-MY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𝐿</m:t>
                          </m:r>
                        </m:e>
                        <m:sub>
                          <m:r>
                            <a:rPr lang="en-MY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⨀</m:t>
                          </m:r>
                        </m:sub>
                      </m:sSub>
                    </m:oMath>
                  </m:oMathPara>
                </a14:m>
                <a:endParaRPr lang="en-MY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MY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天狼星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MY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MY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北极星</m:t>
                              </m:r>
                            </m:sub>
                          </m:sSub>
                        </m:den>
                      </m:f>
                      <m:r>
                        <a:rPr lang="en-MY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MY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25</m:t>
                          </m:r>
                        </m:num>
                        <m:den>
                          <m:r>
                            <a:rPr lang="en-MY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2500</m:t>
                          </m:r>
                        </m:den>
                      </m:f>
                      <m:r>
                        <a:rPr lang="en-MY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MY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4</m:t>
                          </m:r>
                          <m:r>
                            <a:rPr lang="zh-CN" altLang="en-MY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MY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天狼星</m:t>
                              </m:r>
                            </m:sub>
                            <m:sup>
                              <m:r>
                                <a:rPr lang="en-MY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MY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天狼星</m:t>
                              </m:r>
                            </m:sub>
                          </m:sSub>
                        </m:num>
                        <m:den>
                          <m:r>
                            <a:rPr lang="en-MY" altLang="zh-CN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4</m:t>
                          </m:r>
                          <m:r>
                            <a:rPr lang="zh-CN" alt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MY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北极星</m:t>
                              </m:r>
                            </m:sub>
                            <m:sup>
                              <m:r>
                                <a:rPr lang="en-MY" altLang="zh-CN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lang="en-MY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北极星</m:t>
                              </m:r>
                            </m:sub>
                          </m:sSub>
                        </m:den>
                      </m:f>
                      <m:r>
                        <a:rPr lang="en-MY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altLang="zh-CN" b="0" i="1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MY" altLang="zh-CN" i="1">
                                      <a:latin typeface="Cambria Math" panose="02040503050406030204" pitchFamily="18" charset="0"/>
                                      <a:ea typeface="楷体" panose="02010609060101010101" pitchFamily="49" charset="-122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天狼星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MY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zh-CN" altLang="en-US" i="1" smtClean="0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北极</m:t>
                                      </m:r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  <a:ea typeface="楷体" panose="02010609060101010101" pitchFamily="49" charset="-122"/>
                                        </a:rPr>
                                        <m:t>星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MY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MY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MY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num>
                        <m:den>
                          <m:r>
                            <a:rPr lang="en-MY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MY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北极星</m:t>
                          </m:r>
                        </m:sub>
                      </m:sSub>
                      <m:r>
                        <a:rPr lang="en-MY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MY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MY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24</m:t>
                              </m:r>
                              <m:r>
                                <a:rPr lang="en-MY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MY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100</m:t>
                              </m:r>
                            </m:e>
                          </m:d>
                        </m:e>
                        <m:sup>
                          <m:r>
                            <a:rPr lang="en-MY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1/2</m:t>
                          </m:r>
                        </m:sup>
                      </m:sSup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天狼星</m:t>
                          </m:r>
                        </m:sub>
                      </m:sSub>
                      <m:r>
                        <a:rPr lang="en-MY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=48.99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·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𝑑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天狼星</m:t>
                          </m:r>
                        </m:sub>
                      </m:sSub>
                      <m:r>
                        <a:rPr lang="en-MY" altLang="zh-CN" b="0" i="1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=421.6 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ly</m:t>
                      </m:r>
                    </m:oMath>
                  </m:oMathPara>
                </a14:m>
                <a:endParaRPr lang="en-MY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44842"/>
                <a:ext cx="10629275" cy="4395537"/>
              </a:xfrm>
              <a:blipFill>
                <a:blip r:embed="rId2"/>
                <a:stretch>
                  <a:fillRect l="-573" t="-832" r="-28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7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979B-8BA4-0577-B23A-316BD876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486"/>
            <a:ext cx="10515600" cy="95080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第</a:t>
            </a:r>
            <a:r>
              <a:rPr lang="en-MY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章：星际介质与恒星形成 </a:t>
            </a:r>
            <a:r>
              <a:rPr lang="en-MY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知识点</a:t>
            </a:r>
            <a:endParaRPr lang="en-MY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399" y="1079292"/>
                <a:ext cx="11282681" cy="5531370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Arial" panose="020B0604020202020204" pitchFamily="34" charset="0"/>
                  <a:buAutoNum type="arabicPeriod"/>
                </a:pP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星际介质：</a:t>
                </a:r>
                <a:r>
                  <a:rPr lang="zh-CN" altLang="en-US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恒星形成、演化、消亡的场所</a:t>
                </a:r>
                <a:r>
                  <a:rPr lang="zh-CN" altLang="en-US" sz="1600" dirty="0">
                    <a:ea typeface="楷体" panose="02010609060101010101" pitchFamily="49" charset="-122"/>
                  </a:rPr>
                  <a:t>；</a:t>
                </a:r>
                <a14:m>
                  <m:oMath xmlns:m="http://schemas.openxmlformats.org/officeDocument/2006/math">
                    <m:r>
                      <a:rPr lang="en-MY" altLang="zh-CN" sz="16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~</m:t>
                    </m:r>
                  </m:oMath>
                </a14:m>
                <a:r>
                  <a:rPr lang="en-MY" altLang="zh-CN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90%</a:t>
                </a:r>
                <a:r>
                  <a:rPr lang="zh-CN" altLang="en-US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是氢原子核，其余几乎是氦，大质量元素只占</a:t>
                </a:r>
                <a:r>
                  <a:rPr lang="en-MY" altLang="zh-CN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~0.1%</a:t>
                </a:r>
                <a:r>
                  <a:rPr lang="zh-CN" altLang="en-US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（约占质量</a:t>
                </a:r>
                <a:r>
                  <a:rPr lang="en-MY" altLang="zh-CN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2%</a:t>
                </a:r>
                <a:r>
                  <a:rPr lang="zh-CN" altLang="en-US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MY" altLang="zh-CN" sz="14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~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99%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是气体（星际气体）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4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星际吸收线 </a:t>
                </a:r>
                <a:endParaRPr lang="en-MY" altLang="zh-CN" sz="1400" b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~1%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质量是固体颗粒（星际尘埃）：</a:t>
                </a:r>
                <a14:m>
                  <m:oMath xmlns:m="http://schemas.openxmlformats.org/officeDocument/2006/math">
                    <m:r>
                      <a:rPr lang="en-MY" altLang="zh-CN" sz="14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≤300</m:t>
                    </m:r>
                    <m:r>
                      <a:rPr lang="en-MY" altLang="zh-CN" sz="14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MY" altLang="zh-CN" sz="1400" b="0" i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nm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，可吸附于其它原子、分子，辐射远红外光</a:t>
                </a:r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由铁、硅、碳在致密、冷环境中粘合在一起所形成，可能在冷的红巨星的外层大气和星风，或恒星爆炸抛至宇宙空间的致密物质</a:t>
                </a:r>
                <a:endParaRPr lang="en-MY" altLang="zh-CN" sz="13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星际消光：星际尘埃有效阻光，形成可见光波段的暗斑 </a:t>
                </a:r>
                <a14:m>
                  <m:oMath xmlns:m="http://schemas.openxmlformats.org/officeDocument/2006/math">
                    <m:r>
                      <a:rPr lang="zh-CN" altLang="en-US" sz="14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长波辐射能穿透星际尘埃，短波辐射则受严重的星际消光 </a:t>
                </a:r>
                <a14:m>
                  <m:oMath xmlns:m="http://schemas.openxmlformats.org/officeDocument/2006/math">
                    <m:r>
                      <a:rPr lang="zh-CN" altLang="en-US" sz="14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星际红移：观测天体比实际更红</a:t>
                </a:r>
                <a:endParaRPr lang="en-MY" altLang="zh-CN" sz="10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云际气体：散布于</a:t>
                </a:r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98%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的星际空间的星际介质，约占总数一半</a:t>
                </a:r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12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zh-CN" altLang="en-US" sz="1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（</m:t>
                          </m:r>
                          <m:r>
                            <a:rPr lang="zh-CN" altLang="en-US" sz="12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炽热）</m:t>
                          </m:r>
                          <m:r>
                            <m:rPr>
                              <m:nor/>
                            </m:rPr>
                            <a:rPr lang="en-MY" altLang="zh-CN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~</m:t>
                          </m:r>
                          <m:sSup>
                            <m:sSupPr>
                              <m:ctrlPr>
                                <a:rPr lang="en-MY" altLang="zh-CN" sz="1200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MY" altLang="zh-CN" sz="12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MY" altLang="zh-CN" sz="120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6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MY" altLang="zh-CN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MY" altLang="zh-CN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K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zh-CN" altLang="en-US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：占</m:t>
                          </m:r>
                          <m:r>
                            <m:rPr>
                              <m:nor/>
                            </m:rPr>
                            <a:rPr lang="en-MY" altLang="zh-CN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~50%</m:t>
                          </m:r>
                          <m:r>
                            <m:rPr>
                              <m:nor/>
                            </m:rPr>
                            <a:rPr lang="zh-CN" altLang="en-US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星际空间，由近邻超新星爆炸加热</m:t>
                          </m:r>
                        </m:e>
                      </m:mr>
                      <m:mr>
                        <m:e>
                          <m:r>
                            <a:rPr lang="zh-CN" altLang="en-US" sz="12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（温暖）</m:t>
                          </m:r>
                          <m:r>
                            <m:rPr>
                              <m:nor/>
                            </m:rPr>
                            <a:rPr lang="en-MY" altLang="zh-CN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~8000 </m:t>
                          </m:r>
                          <m:r>
                            <m:rPr>
                              <m:nor/>
                            </m:rPr>
                            <a:rPr lang="en-MY" altLang="zh-CN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K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zh-CN" altLang="en-US" sz="1200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：约一半被星光电离，另一半是被电离气体包围的中性气体</m:t>
                          </m:r>
                        </m:e>
                      </m:mr>
                    </m:m>
                  </m:oMath>
                </a14:m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（温暖）质子</a:t>
                </a:r>
                <a:r>
                  <a:rPr lang="en-MY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+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电子 </a:t>
                </a:r>
                <a14:m>
                  <m:oMath xmlns:m="http://schemas.openxmlformats.org/officeDocument/2006/math">
                    <m:r>
                      <a:rPr lang="zh-CN" altLang="en-US" sz="13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→</m:t>
                    </m:r>
                  </m:oMath>
                </a14:m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能量（</a:t>
                </a:r>
                <a:r>
                  <a:rPr lang="zh-CN" altLang="en-US" sz="13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星际辐射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r>
                  <a:rPr lang="en-MY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+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激发态的</a:t>
                </a:r>
                <a:r>
                  <a:rPr lang="en-US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H </a:t>
                </a:r>
                <a14:m>
                  <m:oMath xmlns:m="http://schemas.openxmlformats.org/officeDocument/2006/math">
                    <m:r>
                      <a:rPr lang="en-US" altLang="zh-CN" sz="1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MY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电子跃迁至低能态产生</a:t>
                </a:r>
                <a:r>
                  <a:rPr lang="zh-CN" altLang="en-US" sz="13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星际发射线</a:t>
                </a:r>
                <a:endParaRPr lang="en-MY" altLang="zh-CN" sz="1300" b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观测：</a:t>
                </a:r>
                <a:r>
                  <a:rPr lang="en-US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Hα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线（其最强可见光谱线）、弱弥散辐射（来自温暖电离气体）、</a:t>
                </a:r>
                <a:r>
                  <a:rPr lang="en-MY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21</a:t>
                </a:r>
                <a:r>
                  <a:rPr lang="en-US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cm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射电辐射（中性氢从激发态变基态：质子和电子自旋相反）</a:t>
                </a:r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星际云：集中于</a:t>
                </a:r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2%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的星际空间，约占总数一半，相对致密且温度更低</a:t>
                </a:r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en-US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HII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区：大质量、炽热、极亮的</a:t>
                </a:r>
                <a:r>
                  <a:rPr lang="en-US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O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、</a:t>
                </a:r>
                <a:r>
                  <a:rPr lang="en-US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B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型恒星强烈紫外辐射电离的相对致密的星际云，标识该恒星的形成区 </a:t>
                </a:r>
                <a:r>
                  <a:rPr lang="en-US" altLang="zh-CN" sz="1300" dirty="0" err="1">
                    <a:latin typeface="Cambria Math" panose="02040503050406030204" pitchFamily="18" charset="0"/>
                    <a:ea typeface="楷体" panose="02010609060101010101" pitchFamily="49" charset="-122"/>
                  </a:rPr>
                  <a:t>eg.</a:t>
                </a:r>
                <a:r>
                  <a:rPr lang="en-US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猎户星云</a:t>
                </a:r>
                <a:endParaRPr lang="en-MY" altLang="zh-CN" sz="13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2">
                  <a:lnSpc>
                    <a:spcPct val="120000"/>
                  </a:lnSpc>
                  <a:buFont typeface="Courier New" panose="02070309020205020404" pitchFamily="49" charset="0"/>
                  <a:buChar char="o"/>
                </a:pP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观测：</a:t>
                </a:r>
                <a:r>
                  <a:rPr lang="en-US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Hα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线辐射图像中的亮斑，即</a:t>
                </a:r>
                <a:r>
                  <a:rPr lang="en-US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HII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区</a:t>
                </a:r>
                <a:endParaRPr lang="en-MY" altLang="zh-CN" sz="13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分子云：星际云最致密的核心区，形似暗云。</a:t>
                </a:r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~10 </a:t>
                </a:r>
                <a:r>
                  <a:rPr lang="en-US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K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，分子可存活 </a:t>
                </a:r>
                <a14:m>
                  <m:oMath xmlns:m="http://schemas.openxmlformats.org/officeDocument/2006/math">
                    <m:r>
                      <a:rPr lang="zh-CN" altLang="en-US" sz="14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4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分子发射线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：射电、红外</a:t>
                </a:r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星际分子：氢分子、</a:t>
                </a:r>
                <a:r>
                  <a:rPr lang="en-US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CO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、甲醇、丙酮、大型碳分子链</a:t>
                </a:r>
                <a:endParaRPr lang="en-MY" altLang="zh-CN" sz="13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2">
                  <a:lnSpc>
                    <a:spcPct val="120000"/>
                  </a:lnSpc>
                </a:pP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尺度：</a:t>
                </a:r>
                <a:r>
                  <a:rPr lang="en-MY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0.5~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（大于）</a:t>
                </a:r>
                <a:r>
                  <a:rPr lang="en-MY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1000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光年，</a:t>
                </a:r>
                <a14:m>
                  <m:oMath xmlns:m="http://schemas.openxmlformats.org/officeDocument/2006/math">
                    <m:r>
                      <a:rPr lang="zh-CN" altLang="en-US" sz="13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≿</m:t>
                    </m:r>
                  </m:oMath>
                </a14:m>
                <a:r>
                  <a:rPr lang="en-MY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120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光年的称巨分子云</a:t>
                </a:r>
                <a:endParaRPr lang="en-MY" altLang="zh-CN" sz="13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514350" indent="-514350">
                  <a:lnSpc>
                    <a:spcPct val="120000"/>
                  </a:lnSpc>
                  <a:buAutoNum type="arabicPeriod"/>
                </a:pP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分子云塌缩与裂变：恒星形成的场所</a:t>
                </a:r>
                <a:endParaRPr lang="en-MY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质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量足够大且足够致密</m:t>
                          </m:r>
                        </m:e>
                        <m:e>
                          <m:r>
                            <a:rPr lang="en-MY" altLang="zh-CN" sz="14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⟹ </m:t>
                          </m:r>
                          <m:r>
                            <a:rPr lang="zh-CN" altLang="en-US" sz="14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自引力大</m:t>
                          </m:r>
                          <m:r>
                            <a:rPr lang="en-MY" altLang="zh-CN" sz="1400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    </m:t>
                          </m:r>
                        </m:e>
                      </m:mr>
                      <m:mr>
                        <m:e>
                          <m:r>
                            <a:rPr lang="zh-CN" altLang="en-US" sz="14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足够冷</m:t>
                          </m:r>
                        </m:e>
                        <m:e>
                          <m:r>
                            <a:rPr lang="en-MY" altLang="zh-CN" sz="14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⟹ </m:t>
                          </m:r>
                          <m:r>
                            <a:rPr lang="zh-CN" altLang="en-US" sz="1400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向外压力小</m:t>
                          </m:r>
                        </m:e>
                      </m:mr>
                    </m:m>
                  </m:oMath>
                </a14:m>
                <a:r>
                  <a:rPr lang="en-MY" altLang="zh-CN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⟹ 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自引力</m:t>
                    </m:r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≫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向外压力</m:t>
                    </m:r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 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引力塌缩</m:t>
                    </m:r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 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体积减小 </a:t>
                </a:r>
                <a14:m>
                  <m:oMath xmlns:m="http://schemas.openxmlformats.org/officeDocument/2006/math"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 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引力增大 </a:t>
                </a:r>
                <a14:m>
                  <m:oMath xmlns:m="http://schemas.openxmlformats.org/officeDocument/2006/math"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 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塌缩加速 </a:t>
                </a:r>
                <a14:m>
                  <m:oMath xmlns:m="http://schemas.openxmlformats.org/officeDocument/2006/math"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 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加速引力的增长</a:t>
                </a:r>
                <a14:m>
                  <m:oMath xmlns:m="http://schemas.openxmlformats.org/officeDocument/2006/math"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 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…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角动量、湍动、磁场使塌缩变慢</a:t>
                </a:r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分子云不均匀 </a:t>
                </a:r>
                <a14:m>
                  <m:oMath xmlns:m="http://schemas.openxmlformats.org/officeDocument/2006/math"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 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较致密区域塌缩较快 </a:t>
                </a:r>
                <a14:m>
                  <m:oMath xmlns:m="http://schemas.openxmlformats.org/officeDocument/2006/math"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 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分子云裂变为许多十分致密的分子云核 </a:t>
                </a:r>
                <a14:m>
                  <m:oMath xmlns:m="http://schemas.openxmlformats.org/officeDocument/2006/math"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 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（若尺度</a:t>
                </a:r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~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光月）恒星形成的种子</a:t>
                </a:r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99" y="1079292"/>
                <a:ext cx="11282681" cy="5531370"/>
              </a:xfrm>
              <a:blipFill>
                <a:blip r:embed="rId2"/>
                <a:stretch>
                  <a:fillRect l="-216" t="-331" b="-992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98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296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太阳发光的本质是根据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𝐸</m:t>
                    </m:r>
                    <m:r>
                      <a:rPr lang="en-US" altLang="zh-CN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𝑚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𝑐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把质量转换为能量的。太阳每秒产生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3.85×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26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  J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（焦耳）的能量（即太阳光度），证明太阳每秒必须把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4.3×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 kg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的质量转换为能量。（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14-36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zh-CN" altLang="en-US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MY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MY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3.85×</m:t>
                          </m:r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sup>
                          </m:sSup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MY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sSup>
                            <m:s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2.998×</m:t>
                                  </m:r>
                                  <m:sSup>
                                    <m:sSup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sup>
                                  </m:sSup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ms</m:t>
                                      </m:r>
                                    </m:e>
                                    <m:sup>
                                      <m:r>
                                        <a:rPr lang="en-MY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MY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MY">
                          <a:latin typeface="Cambria Math" panose="02040503050406030204" pitchFamily="18" charset="0"/>
                        </a:rPr>
                        <m:t>=4.28</m:t>
                      </m:r>
                      <m:r>
                        <a:rPr lang="en-MY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MY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MY">
                          <a:latin typeface="Cambria Math" panose="02040503050406030204" pitchFamily="18" charset="0"/>
                        </a:rPr>
                        <m:t>≈4.3</m:t>
                      </m:r>
                      <m:r>
                        <a:rPr lang="en-MY" i="1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MY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29643"/>
              </a:xfrm>
              <a:blipFill>
                <a:blip r:embed="rId2"/>
                <a:stretch>
                  <a:fillRect l="-1217" t="-1688" r="-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9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979B-8BA4-0577-B23A-316BD876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486"/>
            <a:ext cx="10515600" cy="95080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第</a:t>
            </a:r>
            <a:r>
              <a:rPr lang="en-MY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章：星际介质与恒星形成 </a:t>
            </a:r>
            <a:r>
              <a:rPr lang="en-MY" altLang="zh-CN" sz="36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- </a:t>
            </a:r>
            <a:r>
              <a:rPr lang="zh-CN" altLang="en-US" sz="3600" b="1" dirty="0">
                <a:latin typeface="Cambria Math" panose="02040503050406030204" pitchFamily="18" charset="0"/>
                <a:ea typeface="楷体" panose="02010609060101010101" pitchFamily="49" charset="-122"/>
              </a:rPr>
              <a:t>知识点</a:t>
            </a:r>
            <a:endParaRPr lang="en-MY" sz="36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399" y="1079292"/>
                <a:ext cx="11282681" cy="5531370"/>
              </a:xfrm>
            </p:spPr>
            <p:txBody>
              <a:bodyPr>
                <a:normAutofit fontScale="77500" lnSpcReduction="20000"/>
              </a:bodyPr>
              <a:lstStyle/>
              <a:p>
                <a:pPr marL="514350" indent="-514350">
                  <a:lnSpc>
                    <a:spcPct val="120000"/>
                  </a:lnSpc>
                  <a:buFont typeface="+mj-lt"/>
                  <a:buAutoNum type="arabicPeriod" startAt="3"/>
                </a:pP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原恒星形成：吸积盘机制</a:t>
                </a:r>
                <a:endParaRPr lang="en-MY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引力势能 </a:t>
                </a:r>
                <a14:m>
                  <m:oMath xmlns:m="http://schemas.openxmlformats.org/officeDocument/2006/math">
                    <m:r>
                      <a:rPr lang="zh-CN" altLang="en-US" sz="13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热能 </a:t>
                </a:r>
                <a14:m>
                  <m:oMath xmlns:m="http://schemas.openxmlformats.org/officeDocument/2006/math">
                    <m:r>
                      <a:rPr lang="zh-CN" altLang="en-US" sz="13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altLang="zh-CN" sz="13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PrePr>
                      <m:sub>
                        <m:r>
                          <a:rPr lang="en-MY" altLang="zh-CN" sz="13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</m:sub>
                      <m:sup>
                        <m:r>
                          <a:rPr lang="en-MY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a:rPr lang="en-MY" sz="13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MY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Pre>
                          <m:sPrePr>
                            <m:ctrlPr>
                              <a:rPr lang="en-US" altLang="zh-CN" sz="13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PrePr>
                          <m:sub>
                            <m:r>
                              <a:rPr lang="en-MY" altLang="zh-CN" sz="13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</m:sub>
                          <m:sup>
                            <m:r>
                              <a:rPr lang="en-MY" altLang="zh-CN" sz="13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</m:t>
                            </m:r>
                          </m:sup>
                          <m:e>
                            <m:r>
                              <a:rPr lang="en-MY" sz="13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sPre>
                        <m:r>
                          <a:rPr lang="en-MY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sPre>
                          <m:sPrePr>
                            <m:ctrlPr>
                              <a:rPr lang="en-US" altLang="zh-CN" sz="13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PrePr>
                          <m:sub>
                            <m:r>
                              <a:rPr lang="en-MY" altLang="zh-CN" sz="13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 </m:t>
                            </m:r>
                          </m:sub>
                          <m:sup>
                            <m:r>
                              <a:rPr lang="en-MY" altLang="zh-CN" sz="1300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3</m:t>
                            </m:r>
                          </m:sup>
                          <m:e>
                            <m:r>
                              <a:rPr lang="en-MY" sz="13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MY" sz="13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sPre>
                      </m:e>
                    </m:sPre>
                    <m:r>
                      <a:rPr lang="en-MY" sz="13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MY" sz="1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13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MY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使中心核有热对流而阻止气体下落  </a:t>
                </a:r>
                <a14:m>
                  <m:oMath xmlns:m="http://schemas.openxmlformats.org/officeDocument/2006/math">
                    <m:r>
                      <a:rPr lang="zh-CN" altLang="en-US" sz="13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原恒星光球层 </a:t>
                </a:r>
                <a14:m>
                  <m:oMath xmlns:m="http://schemas.openxmlformats.org/officeDocument/2006/math">
                    <m:r>
                      <a:rPr lang="zh-CN" altLang="en-US" sz="13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辐射</a:t>
                </a:r>
                <a:endParaRPr lang="en-MY" altLang="zh-CN" sz="13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MY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	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此时原恒星比恒星大、亮、红（表面温度低）：主要在红外波段亮且实际“亮”的是致密分子云核、年轻恒星或尘埃集团 </a:t>
                </a:r>
                <a:r>
                  <a:rPr lang="en-US" altLang="zh-CN" sz="1300" dirty="0" err="1">
                    <a:latin typeface="Cambria Math" panose="02040503050406030204" pitchFamily="18" charset="0"/>
                    <a:ea typeface="楷体" panose="02010609060101010101" pitchFamily="49" charset="-122"/>
                  </a:rPr>
                  <a:t>eg.</a:t>
                </a:r>
                <a:r>
                  <a:rPr lang="en-US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天鹰座星云</a:t>
                </a:r>
                <a:endParaRPr lang="en-MY" altLang="zh-CN" sz="13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MY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		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初期原恒星在致密的分子云核心：尘埃吸收可见光 </a:t>
                </a:r>
                <a14:m>
                  <m:oMath xmlns:m="http://schemas.openxmlformats.org/officeDocument/2006/math">
                    <m:r>
                      <a:rPr lang="zh-CN" altLang="en-US" sz="13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加热分子云核的尘埃 </a:t>
                </a:r>
                <a14:m>
                  <m:oMath xmlns:m="http://schemas.openxmlformats.org/officeDocument/2006/math">
                    <m:r>
                      <a:rPr lang="zh-CN" altLang="en-US" sz="13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尘埃辐射红外光 </a:t>
                </a:r>
                <a14:m>
                  <m:oMath xmlns:m="http://schemas.openxmlformats.org/officeDocument/2006/math">
                    <m:r>
                      <a:rPr lang="zh-CN" altLang="en-US" sz="13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可透过尘埃</a:t>
                </a:r>
                <a:endParaRPr lang="en-MY" altLang="zh-CN" sz="13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氘耗尽 </a:t>
                </a:r>
                <a14:m>
                  <m:oMath xmlns:m="http://schemas.openxmlformats.org/officeDocument/2006/math">
                    <m:r>
                      <a:rPr lang="zh-CN" altLang="en-US" sz="130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物质下落到原恒星，同时原恒星持续辐射 </a:t>
                </a:r>
                <a14:m>
                  <m:oMath xmlns:m="http://schemas.openxmlformats.org/officeDocument/2006/math">
                    <m:r>
                      <a:rPr lang="zh-CN" altLang="en-US" sz="13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原恒星持续变小（致密）、由于压力变热  </a:t>
                </a:r>
                <a14:m>
                  <m:oMath xmlns:m="http://schemas.openxmlformats.org/officeDocument/2006/math">
                    <m:r>
                      <a:rPr lang="zh-CN" altLang="en-US" sz="13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持续直至氢燃烧发生，即变为恒星</a:t>
                </a:r>
                <a:endParaRPr lang="en-MY" altLang="zh-CN" sz="13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MY" altLang="zh-CN" sz="1300" b="0" dirty="0">
                    <a:ea typeface="楷体" panose="02010609060101010101" pitchFamily="49" charset="-122"/>
                  </a:rPr>
                  <a:t>	*</a:t>
                </a:r>
                <a14:m>
                  <m:oMath xmlns:m="http://schemas.openxmlformats.org/officeDocument/2006/math">
                    <m:r>
                      <a:rPr lang="en-MY" altLang="zh-CN" sz="13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𝑀</m:t>
                    </m:r>
                    <m:r>
                      <a:rPr lang="en-MY" altLang="zh-CN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≿0.08</m:t>
                    </m:r>
                    <m:sSub>
                      <m:sSubPr>
                        <m:ctrlPr>
                          <a:rPr lang="en-MY" altLang="zh-CN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altLang="zh-CN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MY" altLang="zh-CN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</m:sub>
                    </m:sSub>
                    <m:r>
                      <a:rPr lang="zh-CN" altLang="en-US" sz="1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原恒星温度才可达</a:t>
                </a:r>
                <a:r>
                  <a:rPr lang="en-MY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altLang="zh-CN" sz="13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MY" altLang="zh-CN" sz="13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MY" altLang="zh-CN" sz="13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MY" altLang="zh-CN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K</a:t>
                </a:r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；否则无法有氢燃烧而只能是褐矮星（</a:t>
                </a:r>
                <a14:m>
                  <m:oMath xmlns:m="http://schemas.openxmlformats.org/officeDocument/2006/math">
                    <m:r>
                      <a:rPr lang="en-MY" altLang="zh-CN" sz="13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𝑀</m:t>
                    </m:r>
                    <m:r>
                      <a:rPr lang="en-MY" altLang="zh-CN" sz="1300" b="0" i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~13−80</m:t>
                    </m:r>
                    <m:sSub>
                      <m:sSubPr>
                        <m:ctrlPr>
                          <a:rPr lang="en-MY" altLang="zh-CN" sz="13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sz="13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MY" altLang="zh-CN" sz="13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zh-CN" altLang="en-US" sz="13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）：持续变小且变暗</a:t>
                </a:r>
                <a:endParaRPr lang="en-MY" altLang="zh-CN" sz="13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514350" indent="-514350">
                  <a:lnSpc>
                    <a:spcPct val="120000"/>
                  </a:lnSpc>
                  <a:buAutoNum type="arabicPeriod" startAt="3"/>
                </a:pP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主序前恒星的演化：</a:t>
                </a:r>
                <a:r>
                  <a:rPr lang="zh-CN" altLang="en-US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小质量恒星：林中四郎</a:t>
                </a:r>
                <a:endParaRPr lang="en-MY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原恒星富含负氢离子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𝐻</m:t>
                        </m:r>
                      </m:e>
                      <m:sup>
                        <m: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</m:sup>
                    </m:sSup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，若表面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太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冷</m:t>
                          </m:r>
                        </m:e>
                      </m:mr>
                      <m:m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太热</m:t>
                          </m:r>
                        </m:e>
                      </m:mr>
                    </m:m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⟹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形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成</m:t>
                          </m:r>
                        </m:e>
                      </m:mr>
                      <m:m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破坏</m:t>
                          </m:r>
                        </m:e>
                      </m:mr>
                    </m:m>
                    <m:sSup>
                      <m:sSupPr>
                        <m:ctrlPr>
                          <a:rPr lang="en-MY" altLang="zh-CN" sz="1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MY" altLang="zh-CN" sz="1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𝐻</m:t>
                        </m:r>
                      </m:e>
                      <m:sup>
                        <m:r>
                          <a:rPr lang="en-MY" altLang="zh-CN" sz="1400" b="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</m:t>
                        </m:r>
                      </m:sup>
                    </m:sSup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⟹ 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表面再次辐射适量能量</a:t>
                </a:r>
                <a14:m>
                  <m:oMath xmlns:m="http://schemas.openxmlformats.org/officeDocument/2006/math"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⟹ 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维持表面温度大致不变 </a:t>
                </a:r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~3000 – 5000 </a:t>
                </a:r>
                <a:r>
                  <a:rPr lang="en-US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K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	*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小质量原恒星向主序恒星的演化：收缩 </a:t>
                </a:r>
                <a14:m>
                  <m:oMath xmlns:m="http://schemas.openxmlformats.org/officeDocument/2006/math"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表面积减小但温度基本不变 </a:t>
                </a:r>
                <a14:m>
                  <m:oMath xmlns:m="http://schemas.openxmlformats.org/officeDocument/2006/math"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光度下降 </a:t>
                </a:r>
                <a14:m>
                  <m:oMath xmlns:m="http://schemas.openxmlformats.org/officeDocument/2006/math"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在</a:t>
                </a:r>
                <a:r>
                  <a:rPr lang="en-US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HR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图上的路线称林中四郎线</a:t>
                </a:r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原恒星外向流</a:t>
                </a:r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/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喷流 </a:t>
                </a:r>
                <a14:m>
                  <m:oMath xmlns:m="http://schemas.openxmlformats.org/officeDocument/2006/math"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驱散分子云核与吸积盘 </a:t>
                </a:r>
                <a14:m>
                  <m:oMath xmlns:m="http://schemas.openxmlformats.org/officeDocument/2006/math"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终止物质流入原恒星，并使原恒星可见光波段可见</a:t>
                </a:r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MY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↪</m:t>
                    </m:r>
                  </m:oMath>
                </a14:m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撞击星际介质 </a:t>
                </a:r>
                <a14:m>
                  <m:oMath xmlns:m="http://schemas.openxmlformats.org/officeDocument/2006/math"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 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加热星际气体（弓形激波） </a:t>
                </a:r>
                <a14:m>
                  <m:oMath xmlns:m="http://schemas.openxmlformats.org/officeDocument/2006/math">
                    <m:r>
                      <a:rPr lang="en-MY" altLang="zh-CN" sz="1400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 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发光的气体结：赫比格</a:t>
                </a:r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-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哈罗（</a:t>
                </a:r>
                <a:r>
                  <a:rPr lang="en-US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HH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）天体</a:t>
                </a:r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原恒星质量越大，演化为主序恒星所需时间显著缩短；一般演化时间远短于主序寿命，故原恒星占比少</a:t>
                </a:r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514350" indent="-514350">
                  <a:lnSpc>
                    <a:spcPct val="120000"/>
                  </a:lnSpc>
                  <a:buAutoNum type="arabicPeriod" startAt="3"/>
                </a:pP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星团：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10~1</m:t>
                    </m:r>
                    <m:sSup>
                      <m:sSup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e>
                      <m:sup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颗恒星被彼此引力所束缚的系统，成员星年龄和距离差不多，且有相同化学组成   ∴由质量唯一确定</a:t>
                </a:r>
                <a:endParaRPr lang="en-MY" altLang="zh-CN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MY" altLang="zh-CN" sz="1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MY" altLang="zh-CN" sz="1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~</m:t>
                    </m:r>
                    <m:sSub>
                      <m:sSubPr>
                        <m:ctrlP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MY" altLang="zh-CN" sz="1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MY" altLang="zh-CN" sz="1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~</m:t>
                    </m:r>
                    <m:sSub>
                      <m:sSubPr>
                        <m:ctrlP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MY" altLang="zh-CN" sz="1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sSub>
                      <m:sSubPr>
                        <m:ctrlP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𝐿</m:t>
                        </m:r>
                      </m:e>
                      <m:sub>
                        <m: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恒星大批同时形成，作为分子云裂变的观测证据，是研究恒星形成与演化的关键</a:t>
                </a:r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类型：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疏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散星团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：</m:t>
                          </m:r>
                        </m:e>
                      </m:mr>
                      <m:m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球状星团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：</m:t>
                          </m:r>
                        </m:e>
                      </m:mr>
                    </m:m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恒星疏密度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小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（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数百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成员星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）</m:t>
                          </m:r>
                        </m:e>
                      </m:mr>
                      <m:m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大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（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数百万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恒星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）</m:t>
                          </m:r>
                        </m:e>
                      </m:mr>
                    </m:m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，亮星为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蓝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巨星</m:t>
                          </m:r>
                        </m:e>
                      </m:mr>
                      <m:m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红巨星</m:t>
                          </m:r>
                        </m:e>
                      </m:mr>
                    </m:m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，直径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mPr>
                      <m:mr>
                        <m:e>
                          <m:r>
                            <a:rPr lang="en-MY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&lt;100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光年</m:t>
                          </m:r>
                        </m:e>
                      </m:mr>
                      <m:mr>
                        <m:e>
                          <m:r>
                            <a:rPr lang="en-MY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~100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光年</m:t>
                          </m:r>
                        </m:e>
                      </m:mr>
                    </m:m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</a:t>
                </a:r>
                <a:r>
                  <a:rPr lang="en-US" altLang="zh-CN" sz="1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较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年轻</m:t>
                          </m:r>
                        </m:e>
                      </m:mr>
                      <m:m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较老</m:t>
                          </m:r>
                        </m:e>
                      </m:mr>
                    </m:m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</a:t>
                </a:r>
                <a:r>
                  <a:rPr lang="en-US" altLang="zh-CN" sz="1400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富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含</m:t>
                          </m:r>
                        </m:e>
                      </m:mr>
                      <m:m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无</m:t>
                          </m:r>
                        </m:e>
                      </m:mr>
                    </m:m>
                    <m:r>
                      <m:rPr>
                        <m:brk m:alnAt="7"/>
                      </m:rPr>
                      <a:rPr lang="zh-CN" altLang="en-US" sz="1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星</m:t>
                    </m:r>
                    <m:r>
                      <a:rPr lang="zh-CN" altLang="en-US" sz="1400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际气体</m:t>
                    </m:r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几</m:t>
                          </m:r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乎无</m:t>
                          </m:r>
                        </m:e>
                      </m:mr>
                      <m:mr>
                        <m:e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有很多</m:t>
                          </m:r>
                        </m:e>
                      </m:mr>
                    </m:m>
                  </m:oMath>
                </a14:m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白矮星，</a:t>
                </a:r>
                <a:r>
                  <a:rPr lang="en-US" altLang="zh-CN" sz="1400" dirty="0" err="1">
                    <a:latin typeface="Cambria Math" panose="02040503050406030204" pitchFamily="18" charset="0"/>
                    <a:ea typeface="楷体" panose="02010609060101010101" pitchFamily="49" charset="-122"/>
                  </a:rPr>
                  <a:t>eg</a:t>
                </a:r>
                <a:r>
                  <a:rPr lang="en-US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.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mPr>
                      <m:m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昂宿</m:t>
                          </m:r>
                          <m:r>
                            <a:rPr lang="zh-CN" altLang="en-US" sz="1400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星团</m:t>
                          </m:r>
                          <m:r>
                            <m:rPr>
                              <m:sty m:val="p"/>
                            </m:rPr>
                            <a:rPr lang="en-US" altLang="zh-CN" sz="140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M</m:t>
                          </m:r>
                          <m:r>
                            <a:rPr lang="en-MY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45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MY" altLang="zh-CN" sz="1400" b="0" i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M</m:t>
                          </m:r>
                          <m:r>
                            <a:rPr lang="en-MY" altLang="zh-CN" sz="1400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3</m:t>
                          </m:r>
                        </m:e>
                      </m:mr>
                    </m:m>
                  </m:oMath>
                </a14:m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514350" indent="-514350">
                  <a:lnSpc>
                    <a:spcPct val="120000"/>
                  </a:lnSpc>
                  <a:buAutoNum type="arabicPeriod" startAt="3"/>
                </a:pP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主序恒星的演化：核心 </a:t>
                </a:r>
                <a:r>
                  <a:rPr lang="en-MY" altLang="zh-CN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4</a:t>
                </a:r>
                <a:r>
                  <a:rPr lang="en-US" altLang="zh-CN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H</a:t>
                </a:r>
                <a14:m>
                  <m:oMath xmlns:m="http://schemas.openxmlformats.org/officeDocument/2006/math">
                    <m:r>
                      <a:rPr lang="en-MY" altLang="zh-CN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Pre>
                      <m:sPrePr>
                        <m:ctrlPr>
                          <a:rPr lang="en-US" altLang="zh-CN" sz="1600" b="1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PrePr>
                      <m:sub>
                        <m:r>
                          <a:rPr lang="en-MY" altLang="zh-CN" sz="1600" b="1" i="0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</m:sub>
                      <m:sup>
                        <m:r>
                          <a:rPr lang="en-MY" altLang="zh-CN" sz="1600" b="1" i="0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sup>
                      <m:e>
                        <m:r>
                          <a:rPr lang="en-MY" sz="1600" b="1" i="0">
                            <a:latin typeface="Cambria Math" panose="02040503050406030204" pitchFamily="18" charset="0"/>
                          </a:rPr>
                          <m:t>𝐇𝐞</m:t>
                        </m:r>
                      </m:e>
                    </m:sPre>
                  </m:oMath>
                </a14:m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MY" altLang="zh-CN" sz="16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核心粒子数减少  </a:t>
                </a:r>
                <a14:m>
                  <m:oMath xmlns:m="http://schemas.openxmlformats.org/officeDocument/2006/math">
                    <m:r>
                      <a:rPr lang="en-MY" altLang="zh-CN" sz="16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核心压力降低  </a:t>
                </a:r>
                <a14:m>
                  <m:oMath xmlns:m="http://schemas.openxmlformats.org/officeDocument/2006/math">
                    <m:r>
                      <a:rPr lang="en-MY" altLang="zh-CN" sz="16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核心收缩  </a:t>
                </a:r>
                <a14:m>
                  <m:oMath xmlns:m="http://schemas.openxmlformats.org/officeDocument/2006/math">
                    <m:r>
                      <a:rPr lang="en-MY" altLang="zh-CN" sz="16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核心温度和压力增加  </a:t>
                </a:r>
                <a14:m>
                  <m:oMath xmlns:m="http://schemas.openxmlformats.org/officeDocument/2006/math">
                    <m:r>
                      <a:rPr lang="en-MY" altLang="zh-CN" sz="16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核反应产能率增大  </a:t>
                </a:r>
                <a14:m>
                  <m:oMath xmlns:m="http://schemas.openxmlformats.org/officeDocument/2006/math">
                    <m:r>
                      <a:rPr lang="en-MY" altLang="zh-CN" sz="16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光度增加  </a:t>
                </a:r>
                <a14:m>
                  <m:oMath xmlns:m="http://schemas.openxmlformats.org/officeDocument/2006/math">
                    <m:r>
                      <a:rPr lang="en-MY" altLang="zh-CN" sz="16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包层压力增加  </a:t>
                </a:r>
                <a14:m>
                  <m:oMath xmlns:m="http://schemas.openxmlformats.org/officeDocument/2006/math">
                    <m:r>
                      <a:rPr lang="en-MY" altLang="zh-CN" sz="16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恒星膨胀  </a:t>
                </a:r>
                <a14:m>
                  <m:oMath xmlns:m="http://schemas.openxmlformats.org/officeDocument/2006/math">
                    <m:r>
                      <a:rPr lang="en-MY" altLang="zh-CN" sz="16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表面温度降低 </a:t>
                </a:r>
                <a14:m>
                  <m:oMath xmlns:m="http://schemas.openxmlformats.org/officeDocument/2006/math">
                    <m:r>
                      <a:rPr lang="en-MY" altLang="zh-CN" sz="1600" b="1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⟹</m:t>
                    </m:r>
                  </m:oMath>
                </a14:m>
                <a:r>
                  <a:rPr lang="en-MY" altLang="zh-CN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直到核心</a:t>
                </a:r>
                <a:r>
                  <a:rPr lang="en-US" altLang="zh-CN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H</a:t>
                </a:r>
                <a:r>
                  <a:rPr lang="zh-CN" altLang="en-US" sz="1600" b="1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耗尽则主序结束</a:t>
                </a:r>
                <a:endParaRPr lang="en-MY" altLang="zh-CN" sz="1600" b="1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恒星主序寿命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zh-CN" altLang="en-US" sz="14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MY" altLang="zh-CN" sz="14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MS</m:t>
                        </m:r>
                      </m:sub>
                    </m:sSub>
                    <m:r>
                      <a:rPr lang="en-MY" altLang="zh-CN" sz="14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r>
                          <a:rPr lang="en-MY" altLang="zh-CN" sz="14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1.0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×</m:t>
                        </m:r>
                        <m:sSup>
                          <m:sSupPr>
                            <m:ctrlPr>
                              <a:rPr lang="en-MY" altLang="zh-CN" sz="14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MY" altLang="zh-CN" sz="14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MY" altLang="zh-CN" sz="14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10</m:t>
                            </m:r>
                          </m:sup>
                        </m:sSup>
                      </m:e>
                    </m:d>
                    <m:r>
                      <a:rPr lang="en-US" altLang="zh-CN" sz="14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f>
                      <m:fPr>
                        <m:ctrlPr>
                          <a:rPr lang="en-MY" altLang="zh-CN" sz="14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MY" altLang="zh-CN" sz="14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𝑀</m:t>
                        </m:r>
                        <m:r>
                          <a:rPr lang="en-MY" altLang="zh-CN" sz="14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MY" altLang="zh-CN" sz="14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MY" altLang="zh-CN" sz="14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MY" altLang="zh-CN" sz="14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⨀</m:t>
                            </m:r>
                          </m:sub>
                        </m:sSub>
                        <m:r>
                          <a:rPr lang="en-MY" altLang="zh-CN" sz="14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num>
                      <m:den>
                        <m:r>
                          <a:rPr lang="en-MY" altLang="zh-CN" sz="14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𝐿</m:t>
                        </m:r>
                        <m:r>
                          <a:rPr lang="en-MY" altLang="zh-CN" sz="14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lang="en-MY" sz="1400" i="1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MY" sz="14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MY" sz="140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⨀</m:t>
                            </m:r>
                          </m:sub>
                        </m:sSub>
                        <m:r>
                          <a:rPr lang="en-MY" altLang="zh-CN" sz="14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)</m:t>
                        </m:r>
                      </m:den>
                    </m:f>
                    <m:r>
                      <a:rPr lang="en-MY" altLang="zh-CN" sz="14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MY" altLang="zh-CN" sz="14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years</m:t>
                    </m:r>
                  </m:oMath>
                </a14:m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零龄主序（</a:t>
                </a:r>
                <a:r>
                  <a:rPr lang="en-US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ZAMS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）：刚开始核心氢燃烧的恒星占据主序带最左侧，具体位置由质量决定，化学组成均匀 </a:t>
                </a:r>
                <a:r>
                  <a:rPr lang="en-MY" altLang="zh-CN" sz="1400" dirty="0" err="1">
                    <a:latin typeface="Cambria Math" panose="02040503050406030204" pitchFamily="18" charset="0"/>
                    <a:ea typeface="楷体" panose="02010609060101010101" pitchFamily="49" charset="-122"/>
                  </a:rPr>
                  <a:t>eg.</a:t>
                </a:r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 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太阳最初有</a:t>
                </a:r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70%</a:t>
                </a:r>
                <a:r>
                  <a:rPr lang="en-US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H</a:t>
                </a: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、</a:t>
                </a:r>
                <a:r>
                  <a:rPr lang="en-MY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30%</a:t>
                </a:r>
                <a:r>
                  <a:rPr lang="en-US" altLang="zh-CN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He</a:t>
                </a:r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400" dirty="0">
                    <a:latin typeface="Cambria Math" panose="02040503050406030204" pitchFamily="18" charset="0"/>
                    <a:ea typeface="楷体" panose="02010609060101010101" pitchFamily="49" charset="-122"/>
                  </a:rPr>
                  <a:t>若太阳主序阶段结束：太阳光度增大使地球气温增大，且太阳系宜居带迁至火星轨道</a:t>
                </a:r>
                <a:endParaRPr lang="en-MY" altLang="zh-CN" sz="1400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C425D-A5F2-2338-7634-882EB3548D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399" y="1079292"/>
                <a:ext cx="11282681" cy="5531370"/>
              </a:xfrm>
              <a:blipFill>
                <a:blip r:embed="rId2"/>
                <a:stretch>
                  <a:fillRect l="-54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98F15F8-3CB5-FDC5-B1BE-286B7B14B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3699" y="1079292"/>
            <a:ext cx="311611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8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习题课附加题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4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5524"/>
                <a:ext cx="10629275" cy="4395537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lnSpc>
                    <a:spcPct val="120000"/>
                  </a:lnSpc>
                  <a:buNone/>
                </a:pP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当原子从高能自旋状态下降到低能自旋状态时，中性氢会发出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21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厘米的无线电波长辐射。平均而言，每个原子保持在高能态的时间为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1100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万年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(3.5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MY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MY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秒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。</a:t>
                </a:r>
                <a:endParaRPr lang="en-MY" altLang="zh-CN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514350" lvl="0" indent="-514350">
                  <a:lnSpc>
                    <a:spcPct val="120000"/>
                  </a:lnSpc>
                  <a:buAutoNum type="alphaLcPeriod"/>
                </a:pP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任何给定原子在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秒内跃迁的概率是多少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?</a:t>
                </a:r>
              </a:p>
              <a:p>
                <a:pPr marL="514350" lvl="0" indent="-514350">
                  <a:lnSpc>
                    <a:spcPct val="120000"/>
                  </a:lnSpc>
                  <a:buAutoNum type="alphaLcPeriod"/>
                </a:pP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如果在一个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500</a:t>
                </a:r>
                <a:r>
                  <a:rPr lang="en-MY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29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MY" sz="29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MY" sz="29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⨀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的星际云中有</a:t>
                </a:r>
                <a14:m>
                  <m:oMath xmlns:m="http://schemas.openxmlformats.org/officeDocument/2006/math">
                    <m:r>
                      <a:rPr lang="en-MY" altLang="zh-CN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MY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MY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59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个中性氢原子，那么它每秒会发射多少个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21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厘米的光子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?</a:t>
                </a:r>
              </a:p>
              <a:p>
                <a:pPr marL="514350" lvl="0" indent="-514350">
                  <a:lnSpc>
                    <a:spcPct val="120000"/>
                  </a:lnSpc>
                  <a:buAutoNum type="alphaLcPeriod"/>
                </a:pP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该数量与每秒发射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1.8</a:t>
                </a:r>
                <a:r>
                  <a:rPr lang="en-US" altLang="zh-CN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MY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MY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45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个光子类太阳恒星相比？（</a:t>
                </a:r>
                <a:r>
                  <a:rPr lang="en-MY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15-41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MY" altLang="zh-CN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a. </a:t>
                </a:r>
                <a:r>
                  <a:rPr lang="zh-CN" altLang="en-US" b="0" dirty="0">
                    <a:solidFill>
                      <a:schemeClr val="tx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可以用指数衰减公式：</a:t>
                </a:r>
                <a14:m>
                  <m:oMath xmlns:m="http://schemas.openxmlformats.org/officeDocument/2006/math">
                    <m:r>
                      <a:rPr lang="en-MY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MY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MY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MY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MY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MY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zh-CN" altLang="en-MY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en-MY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MY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MY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MY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MY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MY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MY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MY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MY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MY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MY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3.5×</m:t>
                            </m:r>
                            <m:sSup>
                              <m:sSupPr>
                                <m:ctrlPr>
                                  <a:rPr lang="en-MY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MY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MY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MY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≈1−</m:t>
                    </m:r>
                    <m:sSup>
                      <m:sSupPr>
                        <m:ctrlPr>
                          <a:rPr lang="en-MY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MY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−2.857×</m:t>
                        </m:r>
                        <m:sSup>
                          <m:sSupPr>
                            <m:ctrlPr>
                              <a:rPr lang="en-MY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MY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MY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−15</m:t>
                            </m:r>
                          </m:sup>
                        </m:sSup>
                      </m:sup>
                    </m:sSup>
                    <m:r>
                      <a:rPr lang="en-MY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≈2.857×</m:t>
                    </m:r>
                    <m:sSup>
                      <m:sSupPr>
                        <m:ctrlPr>
                          <a:rPr lang="en-M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MY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−15</m:t>
                        </m:r>
                      </m:sup>
                    </m:sSup>
                  </m:oMath>
                </a14:m>
                <a:endParaRPr lang="en-MY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MY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也可直接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MY" sz="29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MY" sz="2900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num>
                      <m:den>
                        <m:r>
                          <a:rPr lang="en-MY" sz="2900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3.5×</m:t>
                        </m:r>
                        <m:sSup>
                          <m:sSupPr>
                            <m:ctrlPr>
                              <a:rPr lang="en-MY" sz="2900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MY" sz="2900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10</m:t>
                            </m:r>
                          </m:e>
                          <m:sup>
                            <m:r>
                              <a:rPr lang="en-MY" sz="2900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14</m:t>
                            </m:r>
                          </m:sup>
                        </m:sSup>
                      </m:den>
                    </m:f>
                    <m:r>
                      <a:rPr lang="en-MY" sz="29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≈2.857×</m:t>
                    </m:r>
                    <m:sSup>
                      <m:sSupPr>
                        <m:ctrlPr>
                          <a:rPr lang="en-MY" sz="29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MY" sz="2900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MY" sz="2900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−15</m:t>
                        </m:r>
                      </m:sup>
                    </m:sSup>
                  </m:oMath>
                </a14:m>
                <a:endParaRPr lang="en-MY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MY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总之跃迁概率非常接近零</a:t>
                </a:r>
                <a:endParaRPr lang="en-MY" altLang="zh-CN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MY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b. 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每秒发射：</a:t>
                </a:r>
                <a:r>
                  <a:rPr lang="en-MY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MY" sz="29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2.857×</m:t>
                    </m:r>
                    <m:sSup>
                      <m:sSupPr>
                        <m:ctrlPr>
                          <a:rPr lang="en-MY" sz="29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MY" sz="2900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MY" sz="2900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−15</m:t>
                        </m:r>
                      </m:sup>
                    </m:sSup>
                  </m:oMath>
                </a14:m>
                <a:r>
                  <a:rPr lang="en-MY" altLang="zh-CN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MY" sz="29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 </m:t>
                    </m:r>
                    <m:r>
                      <a:rPr lang="en-MY" altLang="zh-CN" sz="29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6</m:t>
                    </m:r>
                    <m:r>
                      <a:rPr lang="en-US" altLang="zh-CN" sz="29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sSup>
                      <m:sSupPr>
                        <m:ctrlPr>
                          <a:rPr lang="en-MY" altLang="zh-CN" sz="29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MY" altLang="zh-CN" sz="29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MY" altLang="zh-CN" sz="29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59</m:t>
                        </m:r>
                      </m:sup>
                    </m:sSup>
                    <m:r>
                      <a:rPr lang="en-MY" altLang="zh-CN" sz="290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=1.7142</m:t>
                    </m:r>
                    <m:r>
                      <a:rPr lang="en-MY" sz="2900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×</m:t>
                    </m:r>
                    <m:sSup>
                      <m:sSupPr>
                        <m:ctrlPr>
                          <a:rPr lang="en-MY" altLang="zh-CN" sz="2900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MY" altLang="zh-CN" sz="29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10</m:t>
                        </m:r>
                      </m:e>
                      <m:sup>
                        <m:r>
                          <a:rPr lang="en-MY" altLang="zh-CN" sz="290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45</m:t>
                        </m:r>
                      </m:sup>
                    </m:sSup>
                  </m:oMath>
                </a14:m>
                <a:endParaRPr lang="en-MY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MY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c.</a:t>
                </a:r>
                <a:r>
                  <a:rPr lang="zh-CN" altLang="en-US" sz="29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与类太阳恒星相比每秒发射的光子数相近，说明星际云的能量释放机制不同于主序恒星内部的核聚变</a:t>
                </a:r>
                <a:endParaRPr lang="en-MY" sz="29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514350" indent="-514350">
                  <a:lnSpc>
                    <a:spcPct val="120000"/>
                  </a:lnSpc>
                  <a:buAutoNum type="alphaLcPeriod"/>
                </a:pPr>
                <a:endParaRPr lang="en-MY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5524"/>
                <a:ext cx="10629275" cy="4395537"/>
              </a:xfrm>
              <a:blipFill>
                <a:blip r:embed="rId2"/>
                <a:stretch>
                  <a:fillRect l="-516" t="-1110" r="-5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88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0884"/>
                <a:ext cx="10515600" cy="445970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一个太阳黑子的亮度约为其周围光球层亮度的 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70%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。太阳光球层的温度约为 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5780 K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，太阳黑子的温度是多少？（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14-41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sz="20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MY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黑子</m:t>
                          </m:r>
                        </m:sub>
                      </m:sSub>
                      <m:r>
                        <a:rPr lang="en-MY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=70%×</m:t>
                      </m:r>
                      <m:sSub>
                        <m:sSubPr>
                          <m:ctrlPr>
                            <a:rPr lang="en-MY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MY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光球层</m:t>
                          </m:r>
                        </m:sub>
                      </m:sSub>
                      <m:r>
                        <a:rPr lang="en-MY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=0.7 </m:t>
                      </m:r>
                      <m:sSub>
                        <m:sSubPr>
                          <m:ctrlPr>
                            <a:rPr lang="en-MY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MY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光球层</m:t>
                          </m:r>
                        </m:sub>
                      </m:sSub>
                      <m:r>
                        <a:rPr lang="en-MY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MY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MY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光球层</m:t>
                          </m:r>
                        </m:sub>
                      </m:sSub>
                      <m:r>
                        <a:rPr lang="en-MY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=5780 </m:t>
                      </m:r>
                      <m:r>
                        <m:rPr>
                          <m:sty m:val="p"/>
                        </m:rPr>
                        <a:rPr lang="en-MY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K</m:t>
                      </m:r>
                      <m:r>
                        <a:rPr lang="en-MY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  </m:t>
                      </m:r>
                    </m:oMath>
                  </m:oMathPara>
                </a14:m>
                <a:endParaRPr lang="en-US" sz="2400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根据斯</m:t>
                      </m:r>
                      <m:r>
                        <a:rPr lang="en-MY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zh-CN" altLang="en-US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玻定律：</m:t>
                      </m:r>
                    </m:oMath>
                  </m:oMathPara>
                </a14:m>
                <a:endParaRPr lang="en-MY" sz="2400" i="1" kern="1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zh-CN" altLang="en-US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黑子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MY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zh-CN" altLang="en-US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光球层</m:t>
                              </m:r>
                            </m:sub>
                          </m:sSub>
                        </m:den>
                      </m:f>
                      <m:r>
                        <a:rPr lang="en-MY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=0.7=</m:t>
                      </m:r>
                      <m:f>
                        <m:fPr>
                          <m:ctrlPr>
                            <a:rPr lang="en-MY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MY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MY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MY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黑子</m:t>
                              </m:r>
                            </m:sub>
                            <m:sup>
                              <m:r>
                                <a:rPr lang="en-MY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MY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MY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  <m:r>
                                <a:rPr lang="en-MY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zh-CN" altLang="en-US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光球层</m:t>
                              </m:r>
                            </m:sub>
                            <m:sup>
                              <m:r>
                                <a:rPr lang="en-MY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MY" sz="2400" i="1" kern="1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MY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黑子</m:t>
                          </m:r>
                        </m:sub>
                      </m:sSub>
                      <m:r>
                        <a:rPr lang="en-MY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MY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光球层</m:t>
                          </m:r>
                        </m:sub>
                      </m:sSub>
                      <m:r>
                        <a:rPr lang="en-MY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·</m:t>
                      </m:r>
                      <m:sSup>
                        <m:sSupPr>
                          <m:ctrlPr>
                            <a:rPr lang="en-MY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MY" sz="24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0.7</m:t>
                              </m:r>
                            </m:e>
                          </m:d>
                        </m:e>
                        <m:sup>
                          <m:r>
                            <a:rPr lang="en-MY" sz="24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1/4</m:t>
                          </m:r>
                        </m:sup>
                      </m:sSup>
                      <m:r>
                        <a:rPr lang="en-MY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=5286.92 </m:t>
                      </m:r>
                      <m:r>
                        <m:rPr>
                          <m:sty m:val="p"/>
                        </m:rPr>
                        <a:rPr lang="en-MY" sz="24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K</m:t>
                      </m:r>
                    </m:oMath>
                  </m:oMathPara>
                </a14:m>
                <a:endParaRPr lang="en-MY" sz="2400" i="1" kern="1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0884"/>
                <a:ext cx="10515600" cy="4459705"/>
              </a:xfrm>
              <a:blipFill>
                <a:blip r:embed="rId2"/>
                <a:stretch>
                  <a:fillRect l="-1217" t="-2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60884"/>
                <a:ext cx="10786533" cy="4664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如果太阳能量来自引力坍缩，那么太阳的寿命为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𝐺</m:t>
                        </m:r>
                        <m:sSubSup>
                          <m:sSubSupPr>
                            <m:ctrlPr>
                              <a:rPr lang="en-US" altLang="zh-CN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𝑆𝑢𝑛</m:t>
                            </m:r>
                          </m:sub>
                          <m:sup>
                            <m:r>
                              <a:rPr lang="en-US" altLang="zh-CN" i="1" dirty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zh-CN" i="1" dirty="0" err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𝑆𝑢𝑛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 err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𝑆𝑢𝑛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。如果太阳以目前的光度辐射，那么太阳能维持多长的时间（以年为单位）？（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14-45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MY" sz="2000" i="1">
                              <a:latin typeface="Cambria Math" panose="02040503050406030204" pitchFamily="18" charset="0"/>
                            </a:rPr>
                            <m:t>Sun</m:t>
                          </m:r>
                        </m:sub>
                      </m:sSub>
                      <m:r>
                        <a:rPr lang="en-MY" sz="2000" i="1">
                          <a:latin typeface="Cambria Math" panose="02040503050406030204" pitchFamily="18" charset="0"/>
                        </a:rPr>
                        <m:t>=3.828×</m:t>
                      </m:r>
                      <m:sSup>
                        <m:sSup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  <m:r>
                        <a:rPr lang="en-MY" sz="2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MY" sz="2000" i="1">
                              <a:latin typeface="Cambria Math" panose="02040503050406030204" pitchFamily="18" charset="0"/>
                            </a:rPr>
                            <m:t>Js</m:t>
                          </m:r>
                        </m:e>
                        <m:sup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MY" sz="20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MY" sz="2000" i="1">
                              <a:latin typeface="Cambria Math" panose="02040503050406030204" pitchFamily="18" charset="0"/>
                            </a:rPr>
                            <m:t>Sun</m:t>
                          </m:r>
                        </m:sub>
                      </m:sSub>
                      <m:r>
                        <a:rPr lang="en-MY" sz="2000" i="1">
                          <a:latin typeface="Cambria Math" panose="02040503050406030204" pitchFamily="18" charset="0"/>
                        </a:rPr>
                        <m:t>=1.989×</m:t>
                      </m:r>
                      <m:sSup>
                        <m:sSup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MY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000" i="1"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MY" sz="2000" i="1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MY" sz="2000" i="1">
                              <a:latin typeface="Cambria Math" panose="02040503050406030204" pitchFamily="18" charset="0"/>
                            </a:rPr>
                            <m:t>Sun</m:t>
                          </m:r>
                        </m:sub>
                      </m:sSub>
                      <m:r>
                        <a:rPr lang="en-MY" sz="2000" i="1">
                          <a:latin typeface="Cambria Math" panose="02040503050406030204" pitchFamily="18" charset="0"/>
                        </a:rPr>
                        <m:t>=6.963×</m:t>
                      </m:r>
                      <m:sSup>
                        <m:sSup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MY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000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MY" sz="20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MY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MY" sz="2400" i="1">
                              <a:latin typeface="Cambria Math" panose="02040503050406030204" pitchFamily="18" charset="0"/>
                            </a:rPr>
                            <m:t>Sun</m:t>
                          </m:r>
                        </m:sub>
                      </m:sSub>
                      <m:r>
                        <a:rPr lang="en-MY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2400" i="1">
                              <a:latin typeface="Cambria Math" panose="02040503050406030204" pitchFamily="18" charset="0"/>
                            </a:rPr>
                            <m:t>𝐺</m:t>
                          </m:r>
                          <m:sSubSup>
                            <m:sSubSupPr>
                              <m:ctrlPr>
                                <a:rPr lang="en-MY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MY" sz="2400" i="1">
                                  <a:latin typeface="Cambria Math" panose="02040503050406030204" pitchFamily="18" charset="0"/>
                                </a:rPr>
                                <m:t>Sun</m:t>
                              </m:r>
                            </m:sub>
                            <m:sup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M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MY" sz="2400" i="1">
                                  <a:latin typeface="Cambria Math" panose="02040503050406030204" pitchFamily="18" charset="0"/>
                                </a:rPr>
                                <m:t>Sun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MY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MY" sz="2400" i="1">
                                  <a:latin typeface="Cambria Math" panose="02040503050406030204" pitchFamily="18" charset="0"/>
                                </a:rPr>
                                <m:t>Sun</m:t>
                              </m:r>
                            </m:sub>
                          </m:sSub>
                        </m:den>
                      </m:f>
                      <m:r>
                        <a:rPr lang="en-MY" sz="2400" i="1">
                          <a:latin typeface="Cambria Math" panose="02040503050406030204" pitchFamily="18" charset="0"/>
                        </a:rPr>
                        <m:t>=0.9906×</m:t>
                      </m:r>
                      <m:sSup>
                        <m:sSupPr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MY" sz="2400" i="1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  <m:r>
                        <a:rPr lang="en-MY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400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MY" sz="2400" i="1">
                          <a:latin typeface="Cambria Math" panose="02040503050406030204" pitchFamily="18" charset="0"/>
                        </a:rPr>
                        <m:t>=3.139×</m:t>
                      </m:r>
                      <m:sSup>
                        <m:sSupPr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MY" sz="2400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MY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400" i="1">
                          <a:latin typeface="Cambria Math" panose="02040503050406030204" pitchFamily="18" charset="0"/>
                        </a:rPr>
                        <m:t>years</m:t>
                      </m:r>
                    </m:oMath>
                  </m:oMathPara>
                </a14:m>
                <a:endParaRPr lang="en-MY" sz="2400" i="1" dirty="0"/>
              </a:p>
              <a:p>
                <a:pPr marL="0" indent="0">
                  <a:buNone/>
                </a:pPr>
                <a:endParaRPr lang="en-MY" altLang="zh-CN" dirty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60884"/>
                <a:ext cx="10786533" cy="4664075"/>
              </a:xfrm>
              <a:blipFill>
                <a:blip r:embed="rId2"/>
                <a:stretch>
                  <a:fillRect l="-1130" r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23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4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0883"/>
                <a:ext cx="10515600" cy="4347411"/>
              </a:xfrm>
            </p:spPr>
            <p:txBody>
              <a:bodyPr>
                <a:normAutofit fontScale="32500" lnSpcReduction="20000"/>
              </a:bodyPr>
              <a:lstStyle/>
              <a:p>
                <a:pPr marL="0" lv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zh-CN" altLang="en-US" sz="55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大犬座的天狼星是一个包含两颗 </a:t>
                </a:r>
                <a:r>
                  <a:rPr lang="en-US" altLang="zh-CN" sz="55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A </a:t>
                </a:r>
                <a:r>
                  <a:rPr lang="zh-CN" altLang="en-US" sz="55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型星的双星系统。天狼 </a:t>
                </a:r>
                <a:r>
                  <a:rPr lang="en-US" altLang="zh-CN" sz="55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A</a:t>
                </a:r>
                <a:r>
                  <a:rPr lang="zh-CN" altLang="en-US" sz="55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（“</a:t>
                </a:r>
                <a:r>
                  <a:rPr lang="en-US" altLang="zh-CN" sz="55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Dog Star”</a:t>
                </a:r>
                <a:r>
                  <a:rPr lang="zh-CN" altLang="en-US" sz="55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）的亮度是天狼</a:t>
                </a:r>
                <a:r>
                  <a:rPr lang="en-US" altLang="zh-CN" sz="55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B</a:t>
                </a:r>
                <a:r>
                  <a:rPr lang="zh-CN" altLang="en-US" sz="55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（“</a:t>
                </a:r>
                <a:r>
                  <a:rPr lang="en-US" altLang="zh-CN" sz="55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Pup Star”</a:t>
                </a:r>
                <a:r>
                  <a:rPr lang="zh-CN" altLang="en-US" sz="55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）的 </a:t>
                </a:r>
                <a:r>
                  <a:rPr lang="en-US" altLang="zh-CN" sz="55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6800 </a:t>
                </a:r>
                <a:r>
                  <a:rPr lang="zh-CN" altLang="en-US" sz="55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倍。请比较两颗星的表面温度、光度和半径。（提示：两颗星到地球的距离和表面温度相同）。（</a:t>
                </a:r>
                <a:r>
                  <a:rPr lang="en-US" altLang="zh-CN" sz="55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13-37</a:t>
                </a:r>
                <a:r>
                  <a:rPr lang="zh-CN" altLang="en-US" sz="55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sz="5500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lv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MY" altLang="zh-CN" sz="2400" dirty="0">
                  <a:solidFill>
                    <a:schemeClr val="tx1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5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MY" sz="5900" i="1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MY" sz="5900" i="1">
                          <a:latin typeface="Cambria Math" panose="02040503050406030204" pitchFamily="18" charset="0"/>
                        </a:rPr>
                        <m:t>=6800·</m:t>
                      </m:r>
                      <m:sSub>
                        <m:sSubPr>
                          <m:ctrlPr>
                            <a:rPr lang="en-MY" sz="5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MY" sz="5900" i="1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MY" sz="59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MY" sz="5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𝐸𝑎𝑟𝑡h</m:t>
                          </m:r>
                        </m:sub>
                      </m:sSub>
                      <m:r>
                        <a:rPr lang="en-MY" sz="5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5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𝐸𝑎𝑟𝑡h</m:t>
                          </m:r>
                        </m:sub>
                      </m:sSub>
                    </m:oMath>
                  </m:oMathPara>
                </a14:m>
                <a:endParaRPr lang="en-MY" sz="5900" i="1" dirty="0"/>
              </a:p>
              <a:p>
                <a:pPr marL="0" indent="0">
                  <a:lnSpc>
                    <a:spcPct val="11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5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5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MY" sz="5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MY" sz="59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5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5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MY" sz="5900" i="1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sub>
                          </m:sSub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·4</m:t>
                          </m:r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MY" sz="5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𝐸𝑎𝑟𝑡h</m:t>
                              </m:r>
                            </m:sub>
                            <m:sup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MY" sz="5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MY" sz="5900" i="1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·4</m:t>
                          </m:r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MY" sz="5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𝐸𝑎𝑟𝑡h</m:t>
                              </m:r>
                            </m:sub>
                            <m:sup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MY" sz="5900" i="1">
                          <a:latin typeface="Cambria Math" panose="02040503050406030204" pitchFamily="18" charset="0"/>
                        </a:rPr>
                        <m:t>=6800</m:t>
                      </m:r>
                    </m:oMath>
                  </m:oMathPara>
                </a14:m>
                <a:endParaRPr lang="en-MY" sz="5900" i="1" dirty="0"/>
              </a:p>
              <a:p>
                <a:pPr marL="0" indent="0">
                  <a:lnSpc>
                    <a:spcPct val="11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5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MY" sz="59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5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MY" sz="5900" i="1" dirty="0"/>
              </a:p>
              <a:p>
                <a:pPr marL="0" indent="0">
                  <a:lnSpc>
                    <a:spcPct val="11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5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5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MY" sz="5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en-MY" sz="59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sz="5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5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5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59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MY" sz="59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MY" sz="59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59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MY" sz="59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MY" sz="5900" i="1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MY" sz="5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MY" sz="5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MY" sz="59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MY" sz="59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MY" sz="59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sz="59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MY" sz="5900" i="1">
                              <a:latin typeface="Cambria Math" panose="02040503050406030204" pitchFamily="18" charset="0"/>
                            </a:rPr>
                            <m:t>6800</m:t>
                          </m:r>
                        </m:e>
                      </m:rad>
                      <m:r>
                        <a:rPr lang="en-MY" sz="5900" i="1">
                          <a:latin typeface="Cambria Math" panose="02040503050406030204" pitchFamily="18" charset="0"/>
                        </a:rPr>
                        <m:t>=82.46</m:t>
                      </m:r>
                    </m:oMath>
                  </m:oMathPara>
                </a14:m>
                <a:endParaRPr lang="en-MY" sz="59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0883"/>
                <a:ext cx="10515600" cy="4347411"/>
              </a:xfrm>
              <a:blipFill>
                <a:blip r:embed="rId2"/>
                <a:stretch>
                  <a:fillRect l="-522" t="-182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82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5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758"/>
                <a:ext cx="10515600" cy="468011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天狼星和它的伴星环绕它们质心轨道运动的周期为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50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年。天狼星质量是太阳质量的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倍。如果伴星的轨道速度是天狼星的 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2.35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倍，那么伴星的质量和轨道半径各是多少？（提示：假设圆轨道平面沿视线方向）。（</a:t>
                </a:r>
                <a:r>
                  <a:rPr lang="en-US" altLang="zh-CN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13-38</a:t>
                </a:r>
                <a:r>
                  <a:rPr lang="zh-CN" altLang="en-US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MY" altLang="zh-CN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𝑦𝑒𝑎𝑟𝑠</m:t>
                          </m:r>
                        </m:sub>
                      </m:sSub>
                      <m:r>
                        <a:rPr lang="en-MY" i="1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MY">
                          <a:latin typeface="Cambria Math" panose="02040503050406030204" pitchFamily="18" charset="0"/>
                        </a:rPr>
                        <m:t>years</m:t>
                      </m:r>
                      <m:r>
                        <a:rPr lang="en-MY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天狼星</m:t>
                          </m:r>
                        </m:sub>
                      </m:sSub>
                      <m:r>
                        <a:rPr lang="en-MY" i="1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MY">
                              <a:latin typeface="Cambria Math" panose="02040503050406030204" pitchFamily="18" charset="0"/>
                            </a:rPr>
                            <m:t>Sun</m:t>
                          </m:r>
                        </m:sub>
                      </m:sSub>
                      <m:r>
                        <a:rPr lang="en-MY" i="1">
                          <a:latin typeface="Cambria Math" panose="02040503050406030204" pitchFamily="18" charset="0"/>
                        </a:rPr>
                        <m:t>=3.978×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MY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MY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伴星</m:t>
                          </m:r>
                        </m:sub>
                      </m:sSub>
                      <m:r>
                        <a:rPr lang="en-MY" i="1">
                          <a:latin typeface="Cambria Math" panose="02040503050406030204" pitchFamily="18" charset="0"/>
                        </a:rPr>
                        <m:t>=2.35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天狼星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伴星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天狼星</m:t>
                              </m:r>
                            </m:sub>
                          </m:sSub>
                        </m:den>
                      </m:f>
                      <m:r>
                        <a:rPr lang="en-MY" i="1">
                          <a:latin typeface="Cambria Math" panose="02040503050406030204" pitchFamily="18" charset="0"/>
                        </a:rPr>
                        <m:t>=2.35=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天狼星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伴星</m:t>
                              </m:r>
                            </m:sub>
                          </m:sSub>
                        </m:den>
                      </m:f>
                      <m:r>
                        <a:rPr lang="en-MY" i="1">
                          <a:latin typeface="Cambria Math" panose="02040503050406030204" pitchFamily="18" charset="0"/>
                        </a:rPr>
                        <m:t>  ⟹  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伴星</m:t>
                          </m:r>
                        </m:sub>
                      </m:sSub>
                      <m:r>
                        <a:rPr lang="en-MY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MY">
                                  <a:latin typeface="Cambria Math" panose="02040503050406030204" pitchFamily="18" charset="0"/>
                                </a:rPr>
                                <m:t>Sun</m:t>
                              </m:r>
                            </m:sub>
                          </m:sSub>
                        </m:num>
                        <m:den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2.35</m:t>
                          </m:r>
                        </m:den>
                      </m:f>
                      <m:r>
                        <a:rPr lang="en-MY" i="1">
                          <a:latin typeface="Cambria Math" panose="02040503050406030204" pitchFamily="18" charset="0"/>
                        </a:rPr>
                        <m:t>=1.693×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30</m:t>
                          </m:r>
                        </m:sup>
                      </m:sSup>
                      <m:r>
                        <a:rPr lang="en-MY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MY">
                          <a:latin typeface="Cambria Math" panose="02040503050406030204" pitchFamily="18" charset="0"/>
                        </a:rPr>
                        <m:t>=0.851·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MY">
                              <a:latin typeface="Cambria Math" panose="02040503050406030204" pitchFamily="18" charset="0"/>
                            </a:rPr>
                            <m:t>Sun</m:t>
                          </m:r>
                        </m:sub>
                      </m:sSub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伴星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MY">
                                  <a:latin typeface="Cambria Math" panose="02040503050406030204" pitchFamily="18" charset="0"/>
                                </a:rPr>
                                <m:t>Sun</m:t>
                              </m:r>
                            </m:sub>
                          </m:sSub>
                        </m:den>
                      </m:f>
                      <m:r>
                        <a:rPr lang="en-MY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天狼星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MY">
                                  <a:latin typeface="Cambria Math" panose="02040503050406030204" pitchFamily="18" charset="0"/>
                                </a:rPr>
                                <m:t>Sun</m:t>
                              </m:r>
                            </m:sub>
                          </m:sSub>
                        </m:den>
                      </m:f>
                      <m:r>
                        <a:rPr lang="en-MY" i="1">
                          <a:latin typeface="Cambria Math" panose="02040503050406030204" pitchFamily="18" charset="0"/>
                        </a:rPr>
                        <m:t>=0.851+2=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MY">
                                  <a:latin typeface="Cambria Math" panose="02040503050406030204" pitchFamily="18" charset="0"/>
                                </a:rPr>
                                <m:t>AU</m:t>
                              </m:r>
                            </m:sub>
                            <m:sup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𝑦𝑒𝑎𝑟𝑠</m:t>
                              </m:r>
                            </m:sub>
                            <m:sup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MY" i="1">
                          <a:latin typeface="Cambria Math" panose="02040503050406030204" pitchFamily="18" charset="0"/>
                        </a:rPr>
                        <m:t>  ⟹  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MY">
                              <a:latin typeface="Cambria Math" panose="02040503050406030204" pitchFamily="18" charset="0"/>
                            </a:rPr>
                            <m:t>AU</m:t>
                          </m:r>
                        </m:sub>
                      </m:sSub>
                      <m:r>
                        <a:rPr lang="en-MY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2.851·</m:t>
                              </m:r>
                              <m:sSup>
                                <m:sSupPr>
                                  <m:ctrlPr>
                                    <a:rPr lang="en-MY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  <m:sup>
                                  <m:r>
                                    <a:rPr lang="en-MY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en-MY" i="1">
                          <a:latin typeface="Cambria Math" panose="02040503050406030204" pitchFamily="18" charset="0"/>
                        </a:rPr>
                        <m:t>=19.24 </m:t>
                      </m:r>
                      <m:d>
                        <m:d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MY">
                              <a:latin typeface="Cambria Math" panose="02040503050406030204" pitchFamily="18" charset="0"/>
                            </a:rPr>
                            <m:t>AU</m:t>
                          </m:r>
                        </m:e>
                      </m:d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伴星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天狼星</m:t>
                              </m:r>
                            </m:sub>
                          </m:sSub>
                        </m:den>
                      </m:f>
                      <m:r>
                        <a:rPr lang="en-MY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伴星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MY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天狼星</m:t>
                              </m:r>
                            </m:sub>
                          </m:sSub>
                        </m:den>
                      </m:f>
                      <m:r>
                        <a:rPr lang="en-MY" i="1">
                          <a:latin typeface="Cambria Math" panose="02040503050406030204" pitchFamily="18" charset="0"/>
                        </a:rPr>
                        <m:t>=2.35,  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（由上）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伴星</m:t>
                          </m:r>
                        </m:sub>
                      </m:sSub>
                      <m:r>
                        <a:rPr lang="en-MY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天狼星</m:t>
                          </m:r>
                        </m:sub>
                      </m:sSub>
                      <m:r>
                        <a:rPr lang="en-MY" i="1">
                          <a:latin typeface="Cambria Math" panose="02040503050406030204" pitchFamily="18" charset="0"/>
                        </a:rPr>
                        <m:t>=19.24 </m:t>
                      </m:r>
                      <m:r>
                        <m:rPr>
                          <m:sty m:val="p"/>
                        </m:rPr>
                        <a:rPr lang="en-MY">
                          <a:latin typeface="Cambria Math" panose="02040503050406030204" pitchFamily="18" charset="0"/>
                        </a:rPr>
                        <m:t>AU</m:t>
                      </m:r>
                    </m:oMath>
                  </m:oMathPara>
                </a14:m>
                <a:endParaRPr lang="en-MY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i="1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伴星</m:t>
                          </m:r>
                        </m:sub>
                      </m:sSub>
                      <m:r>
                        <a:rPr lang="en-MY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19.24 </m:t>
                          </m:r>
                          <m:r>
                            <m:rPr>
                              <m:sty m:val="p"/>
                            </m:rPr>
                            <a:rPr lang="en-MY">
                              <a:latin typeface="Cambria Math" panose="02040503050406030204" pitchFamily="18" charset="0"/>
                            </a:rPr>
                            <m:t>AU</m:t>
                          </m:r>
                        </m:num>
                        <m:den>
                          <m:r>
                            <a:rPr lang="en-MY" i="1">
                              <a:latin typeface="Cambria Math" panose="02040503050406030204" pitchFamily="18" charset="0"/>
                            </a:rPr>
                            <m:t>1+1/2.35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2.35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3.35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MY" altLang="zh-CN" i="1">
                          <a:latin typeface="Cambria Math" panose="02040503050406030204" pitchFamily="18" charset="0"/>
                        </a:rPr>
                        <m:t>19.24 </m:t>
                      </m:r>
                      <m:r>
                        <m:rPr>
                          <m:sty m:val="p"/>
                        </m:rPr>
                        <a:rPr lang="en-MY" altLang="zh-CN">
                          <a:latin typeface="Cambria Math" panose="02040503050406030204" pitchFamily="18" charset="0"/>
                        </a:rPr>
                        <m:t>AU</m:t>
                      </m:r>
                      <m:r>
                        <a:rPr lang="en-MY" i="1">
                          <a:latin typeface="Cambria Math" panose="02040503050406030204" pitchFamily="18" charset="0"/>
                        </a:rPr>
                        <m:t>=13.50 </m:t>
                      </m:r>
                      <m:r>
                        <m:rPr>
                          <m:sty m:val="p"/>
                        </m:rPr>
                        <a:rPr lang="en-MY">
                          <a:latin typeface="Cambria Math" panose="02040503050406030204" pitchFamily="18" charset="0"/>
                        </a:rPr>
                        <m:t>AU</m:t>
                      </m:r>
                      <m:r>
                        <a:rPr lang="en-MY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758"/>
                <a:ext cx="10515600" cy="4680117"/>
              </a:xfrm>
              <a:blipFill>
                <a:blip r:embed="rId2"/>
                <a:stretch>
                  <a:fillRect l="-522"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9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6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758"/>
                <a:ext cx="10515600" cy="4839054"/>
              </a:xfrm>
            </p:spPr>
            <p:txBody>
              <a:bodyPr>
                <a:normAutofit fontScale="40000" lnSpcReduction="2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33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猎户座的参宿四和参宿七的视差分别为 </a:t>
                </a:r>
                <a:r>
                  <a:rPr lang="en-US" altLang="zh-CN" sz="33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0.00763 </a:t>
                </a:r>
                <a:r>
                  <a:rPr lang="zh-CN" altLang="en-US" sz="33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和 </a:t>
                </a:r>
                <a:r>
                  <a:rPr lang="en-US" altLang="zh-CN" sz="33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0.00412 </a:t>
                </a:r>
                <a:r>
                  <a:rPr lang="zh-CN" altLang="en-US" sz="33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角秒。两颗星到我们的距离分别是多少（以光年为单位）？假定它们的亮度相同，那么哪颗星的光度更高？已知参宿四的颜色偏红，而参宿七的颜色为蓝白，请问哪颗星的半径更大？理由是什么？（</a:t>
                </a:r>
                <a:r>
                  <a:rPr lang="en-US" altLang="zh-CN" sz="33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13-40 </a:t>
                </a:r>
                <a:r>
                  <a:rPr lang="zh-CN" altLang="en-US" sz="33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和 </a:t>
                </a:r>
                <a:r>
                  <a:rPr lang="en-US" altLang="zh-CN" sz="33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13-41</a:t>
                </a:r>
                <a:r>
                  <a:rPr lang="zh-CN" altLang="en-US" sz="33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sz="3300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MY" altLang="zh-CN" sz="3300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33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MY" sz="3300" i="1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en-MY" sz="3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3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MY" sz="3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3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0.00763</m:t>
                              </m:r>
                            </m:e>
                            <m:sup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den>
                      </m:f>
                      <m:r>
                        <a:rPr lang="en-MY" sz="3300" i="1">
                          <a:latin typeface="Cambria Math" panose="02040503050406030204" pitchFamily="18" charset="0"/>
                        </a:rPr>
                        <m:t>=131.06 </m:t>
                      </m:r>
                      <m:r>
                        <m:rPr>
                          <m:sty m:val="p"/>
                        </m:rPr>
                        <a:rPr lang="en-MY" sz="330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MY" sz="3300">
                          <a:latin typeface="Cambria Math" panose="02040503050406030204" pitchFamily="18" charset="0"/>
                        </a:rPr>
                        <m:t>=131.06×3.26 </m:t>
                      </m:r>
                      <m:r>
                        <a:rPr lang="zh-CN" altLang="en-US" sz="3300">
                          <a:latin typeface="Cambria Math" panose="02040503050406030204" pitchFamily="18" charset="0"/>
                        </a:rPr>
                        <m:t>光年</m:t>
                      </m:r>
                      <m:r>
                        <a:rPr lang="en-MY" sz="3300">
                          <a:latin typeface="Cambria Math" panose="02040503050406030204" pitchFamily="18" charset="0"/>
                        </a:rPr>
                        <m:t>=427.26 </m:t>
                      </m:r>
                      <m:r>
                        <a:rPr lang="zh-CN" altLang="en-US" sz="3300">
                          <a:latin typeface="Cambria Math" panose="02040503050406030204" pitchFamily="18" charset="0"/>
                        </a:rPr>
                        <m:t>光年</m:t>
                      </m:r>
                    </m:oMath>
                  </m:oMathPara>
                </a14:m>
                <a:endParaRPr lang="en-MY" sz="33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3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33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MY" sz="33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MY" sz="3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3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den>
                      </m:f>
                      <m:r>
                        <a:rPr lang="en-MY" sz="3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33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0.00412</m:t>
                              </m:r>
                            </m:e>
                            <m:sup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</m:den>
                      </m:f>
                      <m:r>
                        <a:rPr lang="en-MY" sz="3300" i="1">
                          <a:latin typeface="Cambria Math" panose="02040503050406030204" pitchFamily="18" charset="0"/>
                        </a:rPr>
                        <m:t>=242.72 </m:t>
                      </m:r>
                      <m:r>
                        <m:rPr>
                          <m:sty m:val="p"/>
                        </m:rPr>
                        <a:rPr lang="en-MY" sz="3300">
                          <a:latin typeface="Cambria Math" panose="02040503050406030204" pitchFamily="18" charset="0"/>
                        </a:rPr>
                        <m:t>pc</m:t>
                      </m:r>
                      <m:r>
                        <a:rPr lang="en-MY" sz="3300">
                          <a:latin typeface="Cambria Math" panose="02040503050406030204" pitchFamily="18" charset="0"/>
                        </a:rPr>
                        <m:t>=242.72×3.26 </m:t>
                      </m:r>
                      <m:r>
                        <a:rPr lang="zh-CN" altLang="en-US" sz="3300">
                          <a:latin typeface="Cambria Math" panose="02040503050406030204" pitchFamily="18" charset="0"/>
                        </a:rPr>
                        <m:t>光年</m:t>
                      </m:r>
                      <m:r>
                        <a:rPr lang="en-MY" sz="3300">
                          <a:latin typeface="Cambria Math" panose="02040503050406030204" pitchFamily="18" charset="0"/>
                        </a:rPr>
                        <m:t>=791.26 </m:t>
                      </m:r>
                      <m:r>
                        <a:rPr lang="zh-CN" altLang="en-US" sz="3300">
                          <a:latin typeface="Cambria Math" panose="02040503050406030204" pitchFamily="18" charset="0"/>
                        </a:rPr>
                        <m:t>光年</m:t>
                      </m:r>
                    </m:oMath>
                  </m:oMathPara>
                </a14:m>
                <a:endParaRPr lang="en-MY" sz="33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300" dirty="0"/>
                  <a:t>若亮度相同，则由</a:t>
                </a:r>
                <a:endParaRPr lang="en-MY" sz="33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den>
                      </m:f>
                      <m:r>
                        <a:rPr lang="en-MY" sz="3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MY" sz="3300" i="1">
                              <a:latin typeface="Cambria Math" panose="02040503050406030204" pitchFamily="18" charset="0"/>
                            </a:rPr>
                            <m:t>·4</m:t>
                          </m:r>
                          <m:r>
                            <a:rPr lang="en-MY" sz="33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MY" sz="3300" i="1">
                              <a:latin typeface="Cambria Math" panose="02040503050406030204" pitchFamily="18" charset="0"/>
                            </a:rPr>
                            <m:t>·4</m:t>
                          </m:r>
                          <m:r>
                            <a:rPr lang="en-MY" sz="33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MY" sz="3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3300">
                                  <a:latin typeface="Cambria Math" panose="02040503050406030204" pitchFamily="18" charset="0"/>
                                </a:rPr>
                                <m:t>427.26</m:t>
                              </m:r>
                            </m:e>
                            <m:sup>
                              <m:r>
                                <a:rPr lang="en-MY" sz="33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791.26</m:t>
                              </m:r>
                            </m:e>
                            <m:sup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MY" sz="3300" i="1">
                          <a:latin typeface="Cambria Math" panose="02040503050406030204" pitchFamily="18" charset="0"/>
                        </a:rPr>
                        <m:t>=0.292</m:t>
                      </m:r>
                    </m:oMath>
                  </m:oMathPara>
                </a14:m>
                <a:endParaRPr lang="en-MY" sz="33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300" dirty="0"/>
                  <a:t>可知猎户座的参宿七光度更高。</a:t>
                </a:r>
                <a:endParaRPr lang="en-MY" sz="33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300" dirty="0"/>
                  <a:t>猎户座的参宿七颜色更偏蓝，估计为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33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MY" sz="3300" i="1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MY" sz="3300" i="1">
                        <a:latin typeface="Cambria Math" panose="02040503050406030204" pitchFamily="18" charset="0"/>
                      </a:rPr>
                      <m:t>~440 </m:t>
                    </m:r>
                    <m:r>
                      <m:rPr>
                        <m:sty m:val="p"/>
                      </m:rPr>
                      <a:rPr lang="en-MY" sz="330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zh-CN" altLang="en-US" sz="3300" dirty="0"/>
                  <a:t>，另外估计参宿四颜色对应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MY" sz="3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MY" sz="33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MY" sz="3300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MY" sz="3300" i="1">
                        <a:latin typeface="Cambria Math" panose="02040503050406030204" pitchFamily="18" charset="0"/>
                      </a:rPr>
                      <m:t>~750 </m:t>
                    </m:r>
                    <m:r>
                      <m:rPr>
                        <m:sty m:val="p"/>
                      </m:rPr>
                      <a:rPr lang="en-MY" sz="330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zh-CN" altLang="en-US" sz="3300" dirty="0"/>
                  <a:t>。由维恩位移定律可知其表面温度更高，根据光度</a:t>
                </a:r>
                <a:r>
                  <a:rPr lang="en-MY" sz="3300" dirty="0"/>
                  <a:t>-</a:t>
                </a:r>
                <a:r>
                  <a:rPr lang="zh-CN" altLang="en-US" sz="3300" dirty="0"/>
                  <a:t>温度</a:t>
                </a:r>
                <a:r>
                  <a:rPr lang="en-MY" sz="3300" dirty="0"/>
                  <a:t>-</a:t>
                </a:r>
                <a:r>
                  <a:rPr lang="zh-CN" altLang="en-US" sz="3300" dirty="0"/>
                  <a:t>半径关系及斯</a:t>
                </a:r>
                <a:r>
                  <a:rPr lang="en-MY" sz="3300" dirty="0"/>
                  <a:t>-</a:t>
                </a:r>
                <a:r>
                  <a:rPr lang="zh-CN" altLang="en-US" sz="3300" dirty="0"/>
                  <a:t>玻定律：</a:t>
                </a:r>
                <a:endParaRPr lang="en-MY" sz="330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MY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den>
                      </m:f>
                      <m:r>
                        <a:rPr lang="en-MY" sz="33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sz="33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33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MY" sz="33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MY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33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MY" sz="33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MY" sz="3300" i="1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n-MY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MY" sz="33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MY" sz="33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MY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33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MY" sz="33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MY" sz="3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MY" sz="33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MY" sz="33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  <m:r>
                        <a:rPr lang="en-MY" sz="3300" i="1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n-MY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  <m:sup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  <m:sup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MY" sz="3300" i="1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MY" sz="33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MY" sz="3300" i="1">
                              <a:latin typeface="Cambria Math" panose="02040503050406030204" pitchFamily="18" charset="0"/>
                            </a:rPr>
                            <m:t>0.292</m:t>
                          </m:r>
                        </m:e>
                      </m:rad>
                      <m:r>
                        <a:rPr lang="en-MY" sz="3300" i="1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en-MY" sz="3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750</m:t>
                              </m:r>
                            </m:e>
                            <m:sup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MY" sz="3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440</m:t>
                              </m:r>
                            </m:e>
                            <m:sup>
                              <m:r>
                                <a:rPr lang="en-MY" sz="33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MY" sz="3300" i="1">
                          <a:latin typeface="Cambria Math" panose="02040503050406030204" pitchFamily="18" charset="0"/>
                        </a:rPr>
                        <m:t>=1.57</m:t>
                      </m:r>
                    </m:oMath>
                  </m:oMathPara>
                </a14:m>
                <a:endParaRPr lang="en-MY" sz="3300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sz="3300" dirty="0"/>
                  <a:t>因此参宿四的半径更大。</a:t>
                </a:r>
                <a:endParaRPr lang="en-MY" sz="3300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MY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758"/>
                <a:ext cx="10515600" cy="4839054"/>
              </a:xfrm>
              <a:blipFill>
                <a:blip r:embed="rId2"/>
                <a:stretch>
                  <a:fillRect l="-116" t="-100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023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7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842"/>
                <a:ext cx="10515600" cy="484471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 教材图 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15.3b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（无尘埃消光）和 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15.3c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（尘埃消光后）表示的是同一颗恒星的能谱，分别估计两种情况下的恒星的表面温度，并说明使用观测数据确定恒星的性质时，星际消光的影响。（</a:t>
                </a:r>
                <a:r>
                  <a:rPr lang="en-US" altLang="zh-CN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15-34</a:t>
                </a:r>
                <a:r>
                  <a:rPr lang="zh-CN" altLang="en-US" sz="24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MY" altLang="zh-CN" sz="2400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无</m:t>
                          </m:r>
                        </m:sub>
                      </m:sSub>
                      <m:r>
                        <a:rPr lang="en-MY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2400" i="1">
                              <a:latin typeface="Cambria Math" panose="02040503050406030204" pitchFamily="18" charset="0"/>
                            </a:rPr>
                            <m:t>2,900,000 </m:t>
                          </m:r>
                          <m:r>
                            <m:rPr>
                              <m:sty m:val="p"/>
                            </m:rPr>
                            <a:rPr lang="en-MY" sz="2400">
                              <a:latin typeface="Cambria Math" panose="02040503050406030204" pitchFamily="18" charset="0"/>
                            </a:rPr>
                            <m:t>nm</m:t>
                          </m:r>
                          <m:r>
                            <a:rPr lang="en-MY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MY" sz="2400">
                              <a:latin typeface="Cambria Math" panose="02040503050406030204" pitchFamily="18" charset="0"/>
                            </a:rPr>
                            <m:t>K</m:t>
                          </m:r>
                        </m:num>
                        <m:den>
                          <m:r>
                            <a:rPr lang="en-MY" sz="2400" i="1">
                              <a:latin typeface="Cambria Math" panose="02040503050406030204" pitchFamily="18" charset="0"/>
                            </a:rPr>
                            <m:t>440 </m:t>
                          </m:r>
                          <m:r>
                            <m:rPr>
                              <m:sty m:val="p"/>
                            </m:rPr>
                            <a:rPr lang="en-MY" sz="2400">
                              <a:latin typeface="Cambria Math" panose="02040503050406030204" pitchFamily="18" charset="0"/>
                            </a:rPr>
                            <m:t>nm</m:t>
                          </m:r>
                        </m:den>
                      </m:f>
                      <m:r>
                        <a:rPr lang="en-MY" sz="2400" i="1">
                          <a:latin typeface="Cambria Math" panose="02040503050406030204" pitchFamily="18" charset="0"/>
                        </a:rPr>
                        <m:t>=6590.91 </m:t>
                      </m:r>
                      <m:r>
                        <m:rPr>
                          <m:sty m:val="p"/>
                        </m:rPr>
                        <a:rPr lang="en-MY" sz="240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MY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消光</m:t>
                          </m:r>
                        </m:sub>
                      </m:sSub>
                      <m:r>
                        <a:rPr lang="en-MY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2400" i="1">
                              <a:latin typeface="Cambria Math" panose="02040503050406030204" pitchFamily="18" charset="0"/>
                            </a:rPr>
                            <m:t>2,900,000 </m:t>
                          </m:r>
                          <m:r>
                            <m:rPr>
                              <m:sty m:val="p"/>
                            </m:rPr>
                            <a:rPr lang="en-MY" sz="2400">
                              <a:latin typeface="Cambria Math" panose="02040503050406030204" pitchFamily="18" charset="0"/>
                            </a:rPr>
                            <m:t>nm</m:t>
                          </m:r>
                          <m:r>
                            <a:rPr lang="en-MY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MY" sz="2400">
                              <a:latin typeface="Cambria Math" panose="02040503050406030204" pitchFamily="18" charset="0"/>
                            </a:rPr>
                            <m:t>K</m:t>
                          </m:r>
                        </m:num>
                        <m:den>
                          <m:r>
                            <a:rPr lang="en-MY" sz="2400" i="1">
                              <a:latin typeface="Cambria Math" panose="02040503050406030204" pitchFamily="18" charset="0"/>
                            </a:rPr>
                            <m:t>720 </m:t>
                          </m:r>
                          <m:r>
                            <m:rPr>
                              <m:sty m:val="p"/>
                            </m:rPr>
                            <a:rPr lang="en-MY" sz="2400">
                              <a:latin typeface="Cambria Math" panose="02040503050406030204" pitchFamily="18" charset="0"/>
                            </a:rPr>
                            <m:t>nm</m:t>
                          </m:r>
                        </m:den>
                      </m:f>
                      <m:r>
                        <a:rPr lang="en-MY" sz="2400" i="1">
                          <a:latin typeface="Cambria Math" panose="02040503050406030204" pitchFamily="18" charset="0"/>
                        </a:rPr>
                        <m:t>=4027.78 </m:t>
                      </m:r>
                      <m:r>
                        <m:rPr>
                          <m:sty m:val="p"/>
                        </m:rPr>
                        <a:rPr lang="en-MY" sz="240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en-MY" sz="24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400" dirty="0"/>
                  <a:t>天体发出的辐射会遭遇星际消光（被星际尘埃吸收、散射），波长较短（颜色更蓝）的辐射更容易遭遇星际消光，使得获取到的恒星观测数据中，光度更低且星际红化（长波长辐射占比比原来的占比大很多）。</a:t>
                </a:r>
                <a:endParaRPr lang="en-MY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842"/>
                <a:ext cx="10515600" cy="4844716"/>
              </a:xfrm>
              <a:blipFill>
                <a:blip r:embed="rId2"/>
                <a:stretch>
                  <a:fillRect l="-928" t="-1385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590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765-9B5B-D1BE-D2CE-66414EC97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Cambria Math" panose="02040503050406030204" pitchFamily="18" charset="0"/>
                <a:ea typeface="楷体" panose="02010609060101010101" pitchFamily="49" charset="-122"/>
              </a:rPr>
              <a:t>计算题 </a:t>
            </a:r>
            <a:r>
              <a:rPr lang="en-MY" altLang="zh-CN" b="1" dirty="0">
                <a:latin typeface="Cambria Math" panose="02040503050406030204" pitchFamily="18" charset="0"/>
                <a:ea typeface="楷体" panose="02010609060101010101" pitchFamily="49" charset="-122"/>
              </a:rPr>
              <a:t>8</a:t>
            </a:r>
            <a:endParaRPr lang="en-MY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4842"/>
                <a:ext cx="10515600" cy="4395537"/>
              </a:xfrm>
            </p:spPr>
            <p:txBody>
              <a:bodyPr>
                <a:noAutofit/>
              </a:bodyPr>
              <a:lstStyle/>
              <a:p>
                <a:pPr marL="0" lvl="0" indent="0">
                  <a:lnSpc>
                    <a:spcPct val="100000"/>
                  </a:lnSpc>
                  <a:buNone/>
                </a:pP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太阳大气的氢原子数与碳原子数之比近似为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2400:1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。这个比值也适用于分子云。如果一个巨分子云含有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100 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倍太阳质量的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CO 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分子，那么它含有多少质量的氢分子？（提示：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CO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分子中碳原子质量占比为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3/7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）。（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15-40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 Math" panose="02040503050406030204" pitchFamily="18" charset="0"/>
                    <a:ea typeface="楷体" panose="02010609060101010101" pitchFamily="49" charset="-122"/>
                  </a:rPr>
                  <a:t>）</a:t>
                </a:r>
                <a:endParaRPr lang="en-MY" altLang="zh-CN" sz="2000" dirty="0">
                  <a:solidFill>
                    <a:srgbClr val="7030A0"/>
                  </a:solidFill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pPr marL="0" lvl="0" indent="0">
                  <a:lnSpc>
                    <a:spcPct val="100000"/>
                  </a:lnSpc>
                  <a:buNone/>
                </a:pPr>
                <a:endParaRPr lang="en-MY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  <m:r>
                        <a:rPr lang="en-MY" sz="2000" i="1">
                          <a:latin typeface="Cambria Math" panose="02040503050406030204" pitchFamily="18" charset="0"/>
                        </a:rPr>
                        <m:t>=100</m:t>
                      </m:r>
                      <m:sSub>
                        <m:sSub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MY" sz="2000">
                              <a:latin typeface="Cambria Math" panose="02040503050406030204" pitchFamily="18" charset="0"/>
                            </a:rPr>
                            <m:t>Sun</m:t>
                          </m:r>
                        </m:sub>
                      </m:sSub>
                      <m:r>
                        <a:rPr lang="en-MY" sz="2000">
                          <a:latin typeface="Cambria Math" panose="02040503050406030204" pitchFamily="18" charset="0"/>
                        </a:rPr>
                        <m:t>=1.989×</m:t>
                      </m:r>
                      <m:sSup>
                        <m:sSup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20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MY" sz="200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en-MY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000"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MY" sz="20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MY" sz="2000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MY" sz="2000" i="1">
                          <a:latin typeface="Cambria Math" panose="02040503050406030204" pitchFamily="18" charset="0"/>
                        </a:rPr>
                        <m:t>=2400:1</m:t>
                      </m:r>
                    </m:oMath>
                  </m:oMathPara>
                </a14:m>
                <a:endParaRPr lang="en-MY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MY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MY" sz="2000" i="1">
                          <a:latin typeface="Cambria Math" panose="02040503050406030204" pitchFamily="18" charset="0"/>
                        </a:rPr>
                        <m:t>·</m:t>
                      </m:r>
                      <m:sSub>
                        <m:sSub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𝐶𝑂</m:t>
                          </m:r>
                        </m:sub>
                      </m:sSub>
                    </m:oMath>
                  </m:oMathPara>
                </a14:m>
                <a:endParaRPr lang="en-MY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zh-CN" altLang="en-US" sz="2000" dirty="0"/>
                  <a:t>单个碳原子质量为</a:t>
                </a:r>
                <a:r>
                  <a:rPr lang="en-MY" sz="2000" dirty="0"/>
                  <a:t>12 u</a:t>
                </a:r>
                <a:r>
                  <a:rPr lang="zh-CN" altLang="en-US" sz="2000" dirty="0"/>
                  <a:t>，单个氢原子质量为</a:t>
                </a:r>
                <a:r>
                  <a:rPr lang="en-MY" sz="2000" dirty="0"/>
                  <a:t>1 u</a:t>
                </a:r>
                <a:r>
                  <a:rPr lang="zh-CN" altLang="en-US" sz="2000" dirty="0"/>
                  <a:t>（其中</a:t>
                </a:r>
                <a14:m>
                  <m:oMath xmlns:m="http://schemas.openxmlformats.org/officeDocument/2006/math">
                    <m:r>
                      <a:rPr lang="en-MY" sz="2000" i="1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MY" sz="2000">
                        <a:latin typeface="Cambria Math" panose="02040503050406030204" pitchFamily="18" charset="0"/>
                      </a:rPr>
                      <m:t>u</m:t>
                    </m:r>
                    <m:r>
                      <a:rPr lang="en-MY" sz="2000">
                        <a:latin typeface="Cambria Math" panose="02040503050406030204" pitchFamily="18" charset="0"/>
                      </a:rPr>
                      <m:t>=1.67377×</m:t>
                    </m:r>
                    <m:sSup>
                      <m:sSupPr>
                        <m:ctrlPr>
                          <a:rPr lang="en-MY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MY" sz="200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MY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MY" sz="2000">
                            <a:latin typeface="Cambria Math" panose="02040503050406030204" pitchFamily="18" charset="0"/>
                          </a:rPr>
                          <m:t>27</m:t>
                        </m:r>
                      </m:sup>
                    </m:sSup>
                    <m:r>
                      <a:rPr lang="en-MY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MY" sz="200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r>
                  <a:rPr lang="zh-CN" altLang="en-US" sz="2000" dirty="0"/>
                  <a:t>），则：</a:t>
                </a:r>
                <a:endParaRPr lang="en-MY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MY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MY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MY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12 </m:t>
                          </m:r>
                          <m:r>
                            <m:rPr>
                              <m:sty m:val="p"/>
                            </m:rPr>
                            <a:rPr lang="en-MY" sz="2000">
                              <a:latin typeface="Cambria Math" panose="02040503050406030204" pitchFamily="18" charset="0"/>
                            </a:rPr>
                            <m:t>u</m:t>
                          </m:r>
                        </m:den>
                      </m:f>
                    </m:oMath>
                  </m:oMathPara>
                </a14:m>
                <a:endParaRPr lang="en-MY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MY" sz="2000" i="1">
                          <a:latin typeface="Cambria Math" panose="02040503050406030204" pitchFamily="18" charset="0"/>
                        </a:rPr>
                        <m:t>=2400</m:t>
                      </m:r>
                      <m:sSub>
                        <m:sSub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MY" sz="20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Y" sz="200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MY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MY" sz="2000" i="1">
                          <a:latin typeface="Cambria Math" panose="02040503050406030204" pitchFamily="18" charset="0"/>
                        </a:rPr>
                        <m:t>×1 </m:t>
                      </m:r>
                      <m:r>
                        <m:rPr>
                          <m:sty m:val="p"/>
                        </m:rPr>
                        <a:rPr lang="en-MY" sz="200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MY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2400×</m:t>
                          </m:r>
                          <m:sSub>
                            <m:sSubPr>
                              <m:ctrlPr>
                                <a:rPr lang="en-MY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MY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MY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12 </m:t>
                          </m:r>
                          <m:r>
                            <m:rPr>
                              <m:sty m:val="p"/>
                            </m:rPr>
                            <a:rPr lang="en-MY" sz="2000">
                              <a:latin typeface="Cambria Math" panose="02040503050406030204" pitchFamily="18" charset="0"/>
                            </a:rPr>
                            <m:t>u</m:t>
                          </m:r>
                        </m:den>
                      </m:f>
                      <m:r>
                        <a:rPr lang="en-MY" sz="2000">
                          <a:latin typeface="Cambria Math" panose="02040503050406030204" pitchFamily="18" charset="0"/>
                        </a:rPr>
                        <m:t>×1 </m:t>
                      </m:r>
                      <m:r>
                        <m:rPr>
                          <m:sty m:val="p"/>
                        </m:rPr>
                        <a:rPr lang="en-MY" sz="200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MY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2400×</m:t>
                          </m:r>
                          <m:d>
                            <m:dPr>
                              <m:ctrlPr>
                                <a:rPr lang="en-MY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MY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MY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MY" sz="20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  <m:r>
                                <a:rPr lang="en-MY" sz="20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MY" sz="2000">
                                  <a:latin typeface="Cambria Math" panose="02040503050406030204" pitchFamily="18" charset="0"/>
                                </a:rPr>
                                <m:t>1.989×</m:t>
                              </m:r>
                              <m:sSup>
                                <m:sSupPr>
                                  <m:ctrlPr>
                                    <a:rPr lang="en-MY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MY" sz="200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MY" sz="200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p>
                              </m:sSup>
                              <m:r>
                                <a:rPr lang="en-MY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MY" sz="2000">
                                  <a:latin typeface="Cambria Math" panose="02040503050406030204" pitchFamily="18" charset="0"/>
                                </a:rPr>
                                <m:t>kg</m:t>
                              </m:r>
                            </m:e>
                          </m:d>
                        </m:num>
                        <m:den>
                          <m:r>
                            <a:rPr lang="en-MY" sz="2000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MY" sz="2000">
                          <a:latin typeface="Cambria Math" panose="02040503050406030204" pitchFamily="18" charset="0"/>
                        </a:rPr>
                        <m:t>=1.7048×</m:t>
                      </m:r>
                      <m:sSup>
                        <m:sSupPr>
                          <m:ctrlPr>
                            <a:rPr lang="en-MY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MY" sz="20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MY" sz="2000">
                              <a:latin typeface="Cambria Math" panose="02040503050406030204" pitchFamily="18" charset="0"/>
                            </a:rPr>
                            <m:t>34</m:t>
                          </m:r>
                        </m:sup>
                      </m:sSup>
                      <m:r>
                        <a:rPr lang="en-MY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MY" sz="2000"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MY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F432CE-BC2D-4DB9-6201-A7B7615582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4842"/>
                <a:ext cx="10515600" cy="4395537"/>
              </a:xfrm>
              <a:blipFill>
                <a:blip r:embed="rId2"/>
                <a:stretch>
                  <a:fillRect l="-638" t="-111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61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4875</TotalTime>
  <Words>4501</Words>
  <Application>Microsoft Office PowerPoint</Application>
  <PresentationFormat>宽屏</PresentationFormat>
  <Paragraphs>240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楷体</vt:lpstr>
      <vt:lpstr>Arial</vt:lpstr>
      <vt:lpstr>Calibri</vt:lpstr>
      <vt:lpstr>Calibri Light</vt:lpstr>
      <vt:lpstr>Cambria Math</vt:lpstr>
      <vt:lpstr>Courier New</vt:lpstr>
      <vt:lpstr>Office Theme</vt:lpstr>
      <vt:lpstr>《天文学导论》 第3次习题课</vt:lpstr>
      <vt:lpstr>计算题 1</vt:lpstr>
      <vt:lpstr>计算题 2</vt:lpstr>
      <vt:lpstr>计算题 3</vt:lpstr>
      <vt:lpstr>计算题 4</vt:lpstr>
      <vt:lpstr>计算题 5</vt:lpstr>
      <vt:lpstr>计算题 6</vt:lpstr>
      <vt:lpstr>计算题 7</vt:lpstr>
      <vt:lpstr>计算题 8</vt:lpstr>
      <vt:lpstr>计算题 9</vt:lpstr>
      <vt:lpstr>计算题 10</vt:lpstr>
      <vt:lpstr>第6章：太阳 - 知识点</vt:lpstr>
      <vt:lpstr>第6章：太阳 - 知识点</vt:lpstr>
      <vt:lpstr>习题课附加题 1</vt:lpstr>
      <vt:lpstr>习题课附加题 2</vt:lpstr>
      <vt:lpstr>第7章：恒星 - 知识点</vt:lpstr>
      <vt:lpstr>第7章：恒星 - 知识点</vt:lpstr>
      <vt:lpstr>习题课附加题 3</vt:lpstr>
      <vt:lpstr>第8章：星际介质与恒星形成 - 知识点</vt:lpstr>
      <vt:lpstr>第8章：星际介质与恒星形成 - 知识点</vt:lpstr>
      <vt:lpstr>习题课附加题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《天文学导论》 第一次习题课</dc:title>
  <dc:creator>子恂 黄</dc:creator>
  <cp:lastModifiedBy>子恂 黄</cp:lastModifiedBy>
  <cp:revision>54</cp:revision>
  <dcterms:created xsi:type="dcterms:W3CDTF">2023-03-21T08:50:12Z</dcterms:created>
  <dcterms:modified xsi:type="dcterms:W3CDTF">2023-12-09T12:57:19Z</dcterms:modified>
</cp:coreProperties>
</file>