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316" r:id="rId3"/>
    <p:sldId id="319" r:id="rId4"/>
    <p:sldId id="331" r:id="rId5"/>
    <p:sldId id="274" r:id="rId6"/>
    <p:sldId id="326" r:id="rId7"/>
    <p:sldId id="275" r:id="rId8"/>
    <p:sldId id="257" r:id="rId9"/>
    <p:sldId id="332" r:id="rId10"/>
    <p:sldId id="333" r:id="rId11"/>
    <p:sldId id="334" r:id="rId12"/>
    <p:sldId id="335" r:id="rId13"/>
    <p:sldId id="336" r:id="rId14"/>
    <p:sldId id="258" r:id="rId15"/>
    <p:sldId id="322" r:id="rId16"/>
    <p:sldId id="259" r:id="rId17"/>
    <p:sldId id="260" r:id="rId18"/>
    <p:sldId id="261" r:id="rId19"/>
    <p:sldId id="262" r:id="rId20"/>
    <p:sldId id="263" r:id="rId21"/>
    <p:sldId id="273" r:id="rId22"/>
    <p:sldId id="320" r:id="rId23"/>
    <p:sldId id="278" r:id="rId24"/>
    <p:sldId id="280" r:id="rId25"/>
    <p:sldId id="300" r:id="rId26"/>
    <p:sldId id="281" r:id="rId27"/>
    <p:sldId id="308" r:id="rId28"/>
    <p:sldId id="282" r:id="rId29"/>
    <p:sldId id="311" r:id="rId30"/>
    <p:sldId id="312" r:id="rId31"/>
    <p:sldId id="313" r:id="rId32"/>
    <p:sldId id="321" r:id="rId33"/>
    <p:sldId id="315" r:id="rId34"/>
    <p:sldId id="284" r:id="rId35"/>
    <p:sldId id="285" r:id="rId36"/>
    <p:sldId id="317" r:id="rId37"/>
    <p:sldId id="286" r:id="rId38"/>
    <p:sldId id="306" r:id="rId39"/>
    <p:sldId id="318" r:id="rId40"/>
    <p:sldId id="287" r:id="rId41"/>
    <p:sldId id="288" r:id="rId42"/>
    <p:sldId id="279" r:id="rId43"/>
    <p:sldId id="283" r:id="rId44"/>
    <p:sldId id="289" r:id="rId45"/>
    <p:sldId id="324" r:id="rId46"/>
    <p:sldId id="290" r:id="rId47"/>
    <p:sldId id="292" r:id="rId48"/>
    <p:sldId id="293" r:id="rId49"/>
    <p:sldId id="296" r:id="rId50"/>
    <p:sldId id="297" r:id="rId51"/>
    <p:sldId id="325" r:id="rId52"/>
    <p:sldId id="309" r:id="rId53"/>
    <p:sldId id="302" r:id="rId54"/>
    <p:sldId id="310" r:id="rId55"/>
    <p:sldId id="298" r:id="rId56"/>
    <p:sldId id="307" r:id="rId57"/>
    <p:sldId id="314" r:id="rId58"/>
    <p:sldId id="277" r:id="rId59"/>
  </p:sldIdLst>
  <p:sldSz cx="9144000" cy="6858000" type="screen4x3"/>
  <p:notesSz cx="6648450" cy="9782175"/>
  <p:defaultTextStyle>
    <a:defPPr>
      <a:defRPr lang="zh-CN"/>
    </a:defPPr>
    <a:lvl1pPr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333399"/>
    <a:srgbClr val="CC99FF"/>
    <a:srgbClr val="9933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 autoAdjust="0"/>
    <p:restoredTop sz="92585" autoAdjust="0"/>
  </p:normalViewPr>
  <p:slideViewPr>
    <p:cSldViewPr>
      <p:cViewPr varScale="1">
        <p:scale>
          <a:sx n="79" d="100"/>
          <a:sy n="79" d="100"/>
        </p:scale>
        <p:origin x="10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 smtClean="0"/>
            </a:lvl1pPr>
          </a:lstStyle>
          <a:p>
            <a:pPr>
              <a:defRPr/>
            </a:pPr>
            <a:fld id="{F70E3433-7751-4F45-ADEA-5507DE9E8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306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66F0C-4B31-40CC-803D-8078A3A4A188}" type="datetimeFigureOut">
              <a:rPr lang="zh-CN" altLang="en-US" smtClean="0"/>
              <a:pPr/>
              <a:t>2023/9/16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9500" cy="3668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91638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65550" y="9291638"/>
            <a:ext cx="28813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97640-21C0-418A-82CD-1CDAE726FD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7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97640-21C0-418A-82CD-1CDAE726FDE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8196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2088" y="549275"/>
            <a:ext cx="1295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883525" y="44450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zh-CN" sz="2400" i="1">
                <a:solidFill>
                  <a:srgbClr val="800080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defRPr/>
            </a:pPr>
            <a:endParaRPr lang="zh-CN" altLang="zh-CN" sz="24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cut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2.xml"/><Relationship Id="rId5" Type="http://schemas.openxmlformats.org/officeDocument/2006/relationships/slide" Target="slide22.xml"/><Relationship Id="rId4" Type="http://schemas.openxmlformats.org/officeDocument/2006/relationships/slide" Target="slide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23.xml"/><Relationship Id="rId7" Type="http://schemas.openxmlformats.org/officeDocument/2006/relationships/slide" Target="slide28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0.xml"/><Relationship Id="rId3" Type="http://schemas.openxmlformats.org/officeDocument/2006/relationships/slide" Target="slide56.xml"/><Relationship Id="rId7" Type="http://schemas.openxmlformats.org/officeDocument/2006/relationships/slide" Target="slide9.xml"/><Relationship Id="rId12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17.xml"/><Relationship Id="rId1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4.xml"/><Relationship Id="rId7" Type="http://schemas.openxmlformats.org/officeDocument/2006/relationships/slide" Target="slide33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11" Type="http://schemas.openxmlformats.org/officeDocument/2006/relationships/slide" Target="slide41.xml"/><Relationship Id="rId5" Type="http://schemas.openxmlformats.org/officeDocument/2006/relationships/slide" Target="slide35.xml"/><Relationship Id="rId10" Type="http://schemas.openxmlformats.org/officeDocument/2006/relationships/slide" Target="slide40.xml"/><Relationship Id="rId4" Type="http://schemas.openxmlformats.org/officeDocument/2006/relationships/slide" Target="slide36.xml"/><Relationship Id="rId9" Type="http://schemas.openxmlformats.org/officeDocument/2006/relationships/slide" Target="slide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wssyy@tsinghua.edu.c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17"/>
          <p:cNvSpPr>
            <a:spLocks noChangeArrowheads="1"/>
          </p:cNvSpPr>
          <p:nvPr/>
        </p:nvSpPr>
        <p:spPr bwMode="auto">
          <a:xfrm>
            <a:off x="1484313" y="195263"/>
            <a:ext cx="22240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 一 讲</a:t>
            </a:r>
          </a:p>
        </p:txBody>
      </p:sp>
      <p:sp>
        <p:nvSpPr>
          <p:cNvPr id="9223" name="Text Box 1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563688"/>
            <a:ext cx="52562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Arial" pitchFamily="34" charset="0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Arial" pitchFamily="34" charset="0"/>
                <a:ea typeface="华文楷体" panose="02010600040101010101" pitchFamily="2" charset="-122"/>
              </a:rPr>
              <a:t>课程概述及预备知识</a:t>
            </a:r>
          </a:p>
        </p:txBody>
      </p:sp>
      <p:sp>
        <p:nvSpPr>
          <p:cNvPr id="9224" name="Text Box 19"/>
          <p:cNvSpPr txBox="1">
            <a:spLocks noChangeArrowheads="1"/>
          </p:cNvSpPr>
          <p:nvPr/>
        </p:nvSpPr>
        <p:spPr bwMode="auto">
          <a:xfrm>
            <a:off x="2471738" y="3500438"/>
            <a:ext cx="42608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华文楷体" panose="02010600040101010101" pitchFamily="2" charset="-122"/>
              </a:rPr>
              <a:t>形式语言与自动机</a:t>
            </a:r>
          </a:p>
        </p:txBody>
      </p:sp>
      <p:sp>
        <p:nvSpPr>
          <p:cNvPr id="9225" name="Text Box 20"/>
          <p:cNvSpPr txBox="1">
            <a:spLocks noChangeArrowheads="1"/>
          </p:cNvSpPr>
          <p:nvPr/>
        </p:nvSpPr>
        <p:spPr bwMode="auto">
          <a:xfrm>
            <a:off x="1206500" y="4930775"/>
            <a:ext cx="69659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0" i="1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Formal Languages and Automata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朱书琦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15968430652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zhusq22@mails.tsinghua.edu.cn</a:t>
            </a:r>
          </a:p>
        </p:txBody>
      </p:sp>
      <p:sp>
        <p:nvSpPr>
          <p:cNvPr id="17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助 教 信 息</a:t>
            </a:r>
          </a:p>
        </p:txBody>
      </p:sp>
    </p:spTree>
    <p:extLst>
      <p:ext uri="{BB962C8B-B14F-4D97-AF65-F5344CB8AC3E}">
        <p14:creationId xmlns:p14="http://schemas.microsoft.com/office/powerpoint/2010/main" val="278635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杜晨熙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18502379036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dcx22@mails.tsinghua.edu.cn</a:t>
            </a:r>
          </a:p>
        </p:txBody>
      </p:sp>
      <p:sp>
        <p:nvSpPr>
          <p:cNvPr id="17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助 教 信 息</a:t>
            </a:r>
          </a:p>
        </p:txBody>
      </p:sp>
    </p:spTree>
    <p:extLst>
      <p:ext uri="{BB962C8B-B14F-4D97-AF65-F5344CB8AC3E}">
        <p14:creationId xmlns:p14="http://schemas.microsoft.com/office/powerpoint/2010/main" val="210776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滕嘉彦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18801384297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tengjy20@mails.tsinghua.edu.cn</a:t>
            </a:r>
          </a:p>
        </p:txBody>
      </p:sp>
      <p:sp>
        <p:nvSpPr>
          <p:cNvPr id="17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助 教 信 息</a:t>
            </a:r>
          </a:p>
        </p:txBody>
      </p:sp>
    </p:spTree>
    <p:extLst>
      <p:ext uri="{BB962C8B-B14F-4D97-AF65-F5344CB8AC3E}">
        <p14:creationId xmlns:p14="http://schemas.microsoft.com/office/powerpoint/2010/main" val="38364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张英奇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15049663637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1501609820@qq.com</a:t>
            </a:r>
          </a:p>
        </p:txBody>
      </p:sp>
      <p:sp>
        <p:nvSpPr>
          <p:cNvPr id="17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助 教 信 息</a:t>
            </a:r>
          </a:p>
        </p:txBody>
      </p:sp>
    </p:spTree>
    <p:extLst>
      <p:ext uri="{BB962C8B-B14F-4D97-AF65-F5344CB8AC3E}">
        <p14:creationId xmlns:p14="http://schemas.microsoft.com/office/powerpoint/2010/main" val="26222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1528763" y="158750"/>
            <a:ext cx="1458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 材</a:t>
            </a:r>
          </a:p>
        </p:txBody>
      </p:sp>
      <p:pic>
        <p:nvPicPr>
          <p:cNvPr id="19463" name="Picture 17" descr="fa3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96975"/>
            <a:ext cx="374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8" descr="fa2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363" y="1239838"/>
            <a:ext cx="3830637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755650" y="1557338"/>
            <a:ext cx="6503703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书名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Introduction to Automata Theory,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Languages, and Computation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作者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John E. </a:t>
            </a:r>
            <a:r>
              <a:rPr lang="en-US" altLang="zh-CN" sz="24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Hopcroft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Cornell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Rajeev Motwani       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Stanford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Jefferey D. </a:t>
            </a:r>
            <a:r>
              <a:rPr lang="en-US" altLang="zh-CN" sz="24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Ullman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Stanford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出版社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Addison Wesley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清华大学出版社影印（第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版），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2001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机械工业出版社影印（第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版），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2008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048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89" name="Picture 10" descr="jeh-thum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6146" y="1334046"/>
            <a:ext cx="106362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Text Box 11"/>
          <p:cNvSpPr txBox="1">
            <a:spLocks noChangeArrowheads="1"/>
          </p:cNvSpPr>
          <p:nvPr/>
        </p:nvSpPr>
        <p:spPr bwMode="auto">
          <a:xfrm>
            <a:off x="6972746" y="2801045"/>
            <a:ext cx="2063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 err="1">
                <a:solidFill>
                  <a:srgbClr val="333399"/>
                </a:solidFill>
                <a:latin typeface="Arial" pitchFamily="34" charset="0"/>
              </a:rPr>
              <a:t>John.E.Hopcroft</a:t>
            </a: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</a:rPr>
              <a:t>,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</a:rPr>
              <a:t>the Turing Award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</a:rPr>
              <a:t>winner in 1986.</a:t>
            </a:r>
          </a:p>
        </p:txBody>
      </p:sp>
      <p:sp>
        <p:nvSpPr>
          <p:cNvPr id="20488" name="Rectangle 12"/>
          <p:cNvSpPr>
            <a:spLocks noChangeArrowheads="1"/>
          </p:cNvSpPr>
          <p:nvPr/>
        </p:nvSpPr>
        <p:spPr bwMode="auto">
          <a:xfrm>
            <a:off x="1528763" y="158750"/>
            <a:ext cx="1458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 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A34B3C-A30C-45E7-8DB3-EC48AC561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59" y="4089846"/>
            <a:ext cx="1075965" cy="1512168"/>
          </a:xfrm>
          <a:prstGeom prst="rect">
            <a:avLst/>
          </a:prstGeom>
        </p:spPr>
      </p:pic>
      <p:sp>
        <p:nvSpPr>
          <p:cNvPr id="13" name="Text Box 11">
            <a:extLst>
              <a:ext uri="{FF2B5EF4-FFF2-40B4-BE49-F238E27FC236}">
                <a16:creationId xmlns:a16="http://schemas.microsoft.com/office/drawing/2014/main" id="{D67B364E-2AC2-463F-8662-06B3C74B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602014"/>
            <a:ext cx="22621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</a:rPr>
              <a:t>Jefferey D. Ullman,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</a:rPr>
              <a:t>the Turing Award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rgbClr val="333399"/>
                </a:solidFill>
                <a:latin typeface="Arial" pitchFamily="34" charset="0"/>
              </a:rPr>
              <a:t>winner in 2020.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3"/>
          <p:cNvSpPr txBox="1">
            <a:spLocks noChangeArrowheads="1"/>
          </p:cNvSpPr>
          <p:nvPr/>
        </p:nvSpPr>
        <p:spPr bwMode="auto">
          <a:xfrm>
            <a:off x="768350" y="1052513"/>
            <a:ext cx="8272457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中译本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Second Edition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2004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Third Edition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2008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机械工业出版社，北京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《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An Introduction to Formal Languages and Automata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Peter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Linz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Third Edition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Jones&amp;Bartlett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机械工业出版社影印，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2004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中译本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2005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《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形式语言与自动机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陈有祺  编著            机械工业出版社，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2008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形式语言与自动机理论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蒋宗礼，姜守旭  编著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清华大学出版社，北京，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2003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参 考 书 目</a:t>
            </a:r>
          </a:p>
        </p:txBody>
      </p:sp>
      <p:sp>
        <p:nvSpPr>
          <p:cNvPr id="2150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Text Box 14"/>
          <p:cNvSpPr txBox="1">
            <a:spLocks noChangeArrowheads="1"/>
          </p:cNvSpPr>
          <p:nvPr/>
        </p:nvSpPr>
        <p:spPr bwMode="auto">
          <a:xfrm>
            <a:off x="952500" y="1477969"/>
            <a:ext cx="614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清华网络学堂</a:t>
            </a:r>
          </a:p>
        </p:txBody>
      </p:sp>
      <p:sp>
        <p:nvSpPr>
          <p:cNvPr id="22536" name="Rectangle 15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网 页</a:t>
            </a:r>
          </a:p>
        </p:txBody>
      </p:sp>
      <p:sp>
        <p:nvSpPr>
          <p:cNvPr id="22538" name="Text Box 17"/>
          <p:cNvSpPr txBox="1">
            <a:spLocks noChangeArrowheads="1"/>
          </p:cNvSpPr>
          <p:nvPr/>
        </p:nvSpPr>
        <p:spPr bwMode="auto">
          <a:xfrm>
            <a:off x="1671638" y="2197106"/>
            <a:ext cx="434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b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http://learn.tsinghua.edu.cn</a:t>
            </a:r>
          </a:p>
        </p:txBody>
      </p:sp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503270" y="1214422"/>
            <a:ext cx="8569324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课时安排（粗略）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课程概况及预备知识   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有限状态自动机，正规语言，正规表达式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章，约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上下文无关文法，上下文无关语言，下推自动机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7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章，约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图灵机，计算理论初步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8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章，约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9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章，约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学时</a:t>
            </a:r>
          </a:p>
        </p:txBody>
      </p:sp>
      <p:sp>
        <p:nvSpPr>
          <p:cNvPr id="23555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1519238" y="158750"/>
            <a:ext cx="52847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计 划 与 进 度</a:t>
            </a:r>
          </a:p>
        </p:txBody>
      </p:sp>
    </p:spTree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946172" y="1493851"/>
            <a:ext cx="6769100" cy="419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随堂布置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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以课本中的练习为主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Symbol" pitchFamily="18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标记：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，，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buFont typeface="Symbol" pitchFamily="18" charset="2"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思考题</a:t>
            </a:r>
          </a:p>
          <a:p>
            <a:pPr algn="l"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自测题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抽查完成情况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按时完成</a:t>
            </a:r>
          </a:p>
        </p:txBody>
      </p:sp>
      <p:sp>
        <p:nvSpPr>
          <p:cNvPr id="24583" name="Rectangle 15"/>
          <p:cNvSpPr>
            <a:spLocks noChangeArrowheads="1"/>
          </p:cNvSpPr>
          <p:nvPr/>
        </p:nvSpPr>
        <p:spPr bwMode="auto">
          <a:xfrm>
            <a:off x="1485900" y="158750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书面作业</a:t>
            </a:r>
          </a:p>
        </p:txBody>
      </p:sp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1557338"/>
            <a:ext cx="4830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有关信息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2417763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预备知识、记号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8" name="Text Box 10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4002088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常用证明技术</a:t>
            </a:r>
            <a:endParaRPr lang="zh-CN" altLang="en-US" sz="320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9" name="Text Box 1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323975" y="3209925"/>
            <a:ext cx="483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主要知识点预览</a:t>
            </a:r>
            <a:endParaRPr lang="zh-CN" altLang="en-US" sz="320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1487488" y="195263"/>
            <a:ext cx="49561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课程概述及预备知识</a:t>
            </a:r>
          </a:p>
        </p:txBody>
      </p:sp>
    </p:spTree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Text Box 13"/>
          <p:cNvSpPr txBox="1">
            <a:spLocks noChangeArrowheads="1"/>
          </p:cNvSpPr>
          <p:nvPr/>
        </p:nvSpPr>
        <p:spPr bwMode="auto">
          <a:xfrm>
            <a:off x="1000100" y="1557338"/>
            <a:ext cx="7416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总评成绩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（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100%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期中考试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20%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平时成绩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10%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2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书面作业（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%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）与平时表现（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%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期末考试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70%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5607" name="Rectangle 14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考 核 计 划</a:t>
            </a:r>
          </a:p>
        </p:txBody>
      </p:sp>
    </p:spTree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1538288" y="188913"/>
            <a:ext cx="37544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答 疑 与 交 流</a:t>
            </a:r>
          </a:p>
        </p:txBody>
      </p:sp>
      <p:sp>
        <p:nvSpPr>
          <p:cNvPr id="26631" name="Text Box 14"/>
          <p:cNvSpPr txBox="1">
            <a:spLocks noChangeArrowheads="1"/>
          </p:cNvSpPr>
          <p:nvPr/>
        </p:nvSpPr>
        <p:spPr bwMode="auto">
          <a:xfrm>
            <a:off x="827584" y="1124744"/>
            <a:ext cx="820891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通过网络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微信群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清华网络学堂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（课程讨论区）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电子邮件 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hlinkClick r:id="rId2"/>
              </a:rPr>
              <a:t>wwssyy@tsinghua.edu.cn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面对面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时间预约 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1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第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Arial" pitchFamily="34" charset="0"/>
              </a:rPr>
              <a:t>–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16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周上班时间（节假日除外）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地点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 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预约时确定 </a:t>
            </a:r>
          </a:p>
        </p:txBody>
      </p:sp>
      <p:sp>
        <p:nvSpPr>
          <p:cNvPr id="2662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1487488" y="195263"/>
            <a:ext cx="3876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预备知识、记号</a:t>
            </a:r>
          </a:p>
        </p:txBody>
      </p:sp>
      <p:sp>
        <p:nvSpPr>
          <p:cNvPr id="27655" name="Text Box 2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1395425"/>
            <a:ext cx="483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字母表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7656" name="Text Box 2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21129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字符串 </a:t>
            </a:r>
          </a:p>
        </p:txBody>
      </p:sp>
      <p:sp>
        <p:nvSpPr>
          <p:cNvPr id="27657" name="Text Box 2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34083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字母表上的运算</a:t>
            </a:r>
          </a:p>
        </p:txBody>
      </p:sp>
      <p:sp>
        <p:nvSpPr>
          <p:cNvPr id="27658" name="Text Box 2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42976" y="2760675"/>
            <a:ext cx="56245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关于字符串的运算</a:t>
            </a:r>
          </a:p>
        </p:txBody>
      </p:sp>
      <p:sp>
        <p:nvSpPr>
          <p:cNvPr id="27659" name="Text Box 2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150914" y="40560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 </a:t>
            </a:r>
          </a:p>
        </p:txBody>
      </p:sp>
      <p:sp>
        <p:nvSpPr>
          <p:cNvPr id="27660" name="Text Box 27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150914" y="4706950"/>
            <a:ext cx="562451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关于语言的运算</a:t>
            </a:r>
          </a:p>
        </p:txBody>
      </p:sp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46113" y="1497028"/>
            <a:ext cx="8093369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概念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形式符号的非空有限集合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记号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常用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英文字母表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a,  b,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…, z, A, B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…, Z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英文标点符号表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; : . ? ! ’ ‘ “ ” ( ) [ ] – -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汉字表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自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…,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动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…,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机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化学元素表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H, He, Li, …, </a:t>
            </a:r>
            <a:r>
              <a:rPr lang="en-US" altLang="zh-CN" sz="28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Une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任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意 </a:t>
            </a:r>
          </a:p>
        </p:txBody>
      </p:sp>
      <p:sp>
        <p:nvSpPr>
          <p:cNvPr id="286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1512888" y="188913"/>
            <a:ext cx="53641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母 表 （</a:t>
            </a:r>
            <a:r>
              <a:rPr lang="en-US" altLang="zh-CN" i="1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Alphabet</a:t>
            </a:r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）</a:t>
            </a:r>
          </a:p>
        </p:txBody>
      </p:sp>
    </p:spTree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92163" y="1484313"/>
            <a:ext cx="7883525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概念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字母表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上的一个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字符串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串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），或称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为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字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word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），为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中字符构成的一个有限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序列。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空串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empty string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常用 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不包含任何字符。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设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a,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aaa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baba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都是串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长度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，记为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，是包含在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字符的个数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0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bbaba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5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969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1525588" y="185738"/>
            <a:ext cx="45593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符 串 （</a:t>
            </a:r>
            <a:r>
              <a:rPr lang="en-US" altLang="zh-CN" i="1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string</a:t>
            </a:r>
            <a:r>
              <a:rPr lang="zh-CN" altLang="en-US" dirty="0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）</a:t>
            </a:r>
          </a:p>
        </p:txBody>
      </p:sp>
    </p:spTree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27088" y="1500174"/>
            <a:ext cx="79375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连接（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concatenation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设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y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为串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b="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则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的连接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…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b="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连接运算的性质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 y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z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y z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 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 y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  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+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07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1466850" y="188913"/>
            <a:ext cx="5237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关 于 字 符 串 的 运 算</a:t>
            </a:r>
          </a:p>
        </p:txBody>
      </p:sp>
    </p:spTree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47731" y="1285860"/>
            <a:ext cx="8353425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幂运算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设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为字母表，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为任意自然数，定义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）设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 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则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</a:t>
            </a:r>
            <a:r>
              <a:rPr lang="en-US" altLang="zh-CN" sz="280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中的元素只能由（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）生成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设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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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17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1462088" y="188913"/>
            <a:ext cx="4587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母 表 上 的 运 算</a:t>
            </a:r>
          </a:p>
        </p:txBody>
      </p:sp>
    </p:spTree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000100" y="1504960"/>
            <a:ext cx="765203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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闭包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zh-CN" altLang="en-US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 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…</a:t>
            </a:r>
            <a:endParaRPr lang="en-US" altLang="zh-CN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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闭包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 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 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endParaRPr lang="en-US" altLang="zh-CN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*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  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</a:t>
            </a:r>
            <a:r>
              <a:rPr lang="en-US" altLang="zh-CN" sz="32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*   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  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？</a:t>
            </a:r>
            <a:endParaRPr lang="zh-CN" altLang="en-US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设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0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</a:t>
            </a:r>
            <a:endParaRPr lang="en-US" altLang="zh-CN" sz="32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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* 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</a:p>
        </p:txBody>
      </p:sp>
      <p:sp>
        <p:nvSpPr>
          <p:cNvPr id="3277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10"/>
          <p:cNvSpPr>
            <a:spLocks noChangeArrowheads="1"/>
          </p:cNvSpPr>
          <p:nvPr/>
        </p:nvSpPr>
        <p:spPr bwMode="auto">
          <a:xfrm>
            <a:off x="1462088" y="188913"/>
            <a:ext cx="4587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字 母 表 上 的 运 算</a:t>
            </a:r>
          </a:p>
        </p:txBody>
      </p:sp>
    </p:spTree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66726" y="1322403"/>
            <a:ext cx="853443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概念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设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为字母表，则任何集合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*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是字母表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上的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language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英文单词集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…,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English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words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, …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C++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语言程序集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 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字母表？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汉语四字成语集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语不惊人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言之有物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部分化学分子式集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O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NaCl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, …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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any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任意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比较    空语言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仅含空字的语言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zh-CN" altLang="en-US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</a:p>
        </p:txBody>
      </p:sp>
      <p:sp>
        <p:nvSpPr>
          <p:cNvPr id="337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1501775" y="185738"/>
            <a:ext cx="13414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Arial" pitchFamily="34" charset="0"/>
                <a:ea typeface="华文行楷" pitchFamily="2" charset="-122"/>
              </a:rPr>
              <a:t>语 言</a:t>
            </a:r>
          </a:p>
        </p:txBody>
      </p:sp>
    </p:spTree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827088" y="1543050"/>
            <a:ext cx="7777162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两个语言 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的并（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union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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=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001,10,111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=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, 001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</a:t>
            </a:r>
            <a:endParaRPr lang="zh-CN" altLang="en-US" sz="28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=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, 10, 001, 111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1547813" y="188913"/>
            <a:ext cx="4535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关 于 语 言 的 运 算</a:t>
            </a:r>
          </a:p>
        </p:txBody>
      </p:sp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1487488"/>
            <a:ext cx="288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  <a:defRPr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课程信息</a:t>
            </a:r>
          </a:p>
        </p:txBody>
      </p:sp>
      <p:sp>
        <p:nvSpPr>
          <p:cNvPr id="1126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</a:endParaRPr>
          </a:p>
        </p:txBody>
      </p:sp>
      <p:sp>
        <p:nvSpPr>
          <p:cNvPr id="1126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</a:endParaRPr>
          </a:p>
        </p:txBody>
      </p:sp>
      <p:sp>
        <p:nvSpPr>
          <p:cNvPr id="1126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</a:endParaRPr>
          </a:p>
        </p:txBody>
      </p:sp>
      <p:sp>
        <p:nvSpPr>
          <p:cNvPr id="1127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</a:endParaRPr>
          </a:p>
        </p:txBody>
      </p:sp>
      <p:sp>
        <p:nvSpPr>
          <p:cNvPr id="11271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208213"/>
            <a:ext cx="3103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课程性质</a:t>
            </a:r>
          </a:p>
        </p:txBody>
      </p:sp>
      <p:sp>
        <p:nvSpPr>
          <p:cNvPr id="11272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4373563"/>
            <a:ext cx="28162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教师信息</a:t>
            </a:r>
          </a:p>
        </p:txBody>
      </p:sp>
      <p:sp>
        <p:nvSpPr>
          <p:cNvPr id="1127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3644900"/>
            <a:ext cx="28162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相关课程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487488" y="195263"/>
            <a:ext cx="23637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有关信息</a:t>
            </a:r>
          </a:p>
        </p:txBody>
      </p:sp>
      <p:sp>
        <p:nvSpPr>
          <p:cNvPr id="11275" name="Text Box 13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44575" y="5157788"/>
            <a:ext cx="27352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助教信息</a:t>
            </a:r>
          </a:p>
        </p:txBody>
      </p:sp>
      <p:sp>
        <p:nvSpPr>
          <p:cNvPr id="11276" name="Text Box 14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044575" y="5886450"/>
            <a:ext cx="2808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教材</a:t>
            </a:r>
          </a:p>
        </p:txBody>
      </p:sp>
      <p:sp>
        <p:nvSpPr>
          <p:cNvPr id="11277" name="Text Box 1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2201863"/>
            <a:ext cx="28797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课程网页</a:t>
            </a:r>
          </a:p>
        </p:txBody>
      </p:sp>
      <p:sp>
        <p:nvSpPr>
          <p:cNvPr id="11278" name="Text Box 16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1481138"/>
            <a:ext cx="26638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参考书目</a:t>
            </a:r>
          </a:p>
        </p:txBody>
      </p:sp>
      <p:sp>
        <p:nvSpPr>
          <p:cNvPr id="11279" name="Text Box 17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2921000"/>
            <a:ext cx="410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课程计划与进度</a:t>
            </a:r>
          </a:p>
        </p:txBody>
      </p:sp>
      <p:sp>
        <p:nvSpPr>
          <p:cNvPr id="11280" name="Text Box 18">
            <a:hlinkClick r:id="rId12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5154613"/>
            <a:ext cx="345598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答疑与交流</a:t>
            </a:r>
          </a:p>
        </p:txBody>
      </p:sp>
      <p:sp>
        <p:nvSpPr>
          <p:cNvPr id="11281" name="Text Box 19">
            <a:hlinkClick r:id="rId13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4433888"/>
            <a:ext cx="30956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考核计划</a:t>
            </a:r>
          </a:p>
        </p:txBody>
      </p:sp>
      <p:sp>
        <p:nvSpPr>
          <p:cNvPr id="11282" name="Text Box 20">
            <a:hlinkClick r:id="rId14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3641725"/>
            <a:ext cx="2879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书面作业</a:t>
            </a:r>
          </a:p>
        </p:txBody>
      </p:sp>
      <p:sp>
        <p:nvSpPr>
          <p:cNvPr id="11283" name="Text Box 21">
            <a:hlinkClick r:id="rId15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913063"/>
            <a:ext cx="36068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教学内容和目标</a:t>
            </a:r>
          </a:p>
        </p:txBody>
      </p:sp>
    </p:spTree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682658" y="1428736"/>
            <a:ext cx="817562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两个语言 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的连接（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concatenation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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通常记 </a:t>
            </a:r>
            <a:r>
              <a:rPr lang="en-US" altLang="zh-CN" sz="32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32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·</a:t>
            </a:r>
            <a:r>
              <a:rPr lang="en-US" altLang="zh-CN" sz="32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 sz="32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LM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=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001,10,111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, 001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</a:t>
            </a:r>
            <a:endParaRPr lang="zh-CN" altLang="en-US" sz="28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LM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001, 10, 111, 001001, 10001, 111001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</a:p>
        </p:txBody>
      </p:sp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1547813" y="188913"/>
            <a:ext cx="4535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关 于 语 言 的 运 算</a:t>
            </a:r>
          </a:p>
        </p:txBody>
      </p:sp>
    </p:spTree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2910" y="1357298"/>
            <a:ext cx="838996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 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32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的闭包（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*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… =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 b="0" i="1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0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 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0" i="1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 baseline="30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L, L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LL, …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800" b="0" i="1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="0" baseline="30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L</a:t>
            </a:r>
            <a:r>
              <a:rPr lang="en-US" altLang="zh-CN" sz="2800" b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endParaRPr lang="en-US" altLang="zh-CN" sz="2800" b="0" i="1" baseline="30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=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0, 11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</a:t>
            </a:r>
            <a:endParaRPr lang="zh-CN" altLang="en-US" sz="28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L* =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,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0, 11, 00, 011, 110, 1111, 000, 0011,</a:t>
            </a:r>
          </a:p>
          <a:p>
            <a:pPr algn="l" eaLnBrk="0" hangingPunct="0">
              <a:lnSpc>
                <a:spcPct val="100000"/>
              </a:lnSpc>
              <a:buClr>
                <a:srgbClr val="800080"/>
              </a:buClr>
            </a:pP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0110, 01111, 1100, 11011, 11110, 111111,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</a:p>
        </p:txBody>
      </p:sp>
      <p:sp>
        <p:nvSpPr>
          <p:cNvPr id="36871" name="Rectangle 12"/>
          <p:cNvSpPr>
            <a:spLocks noChangeArrowheads="1"/>
          </p:cNvSpPr>
          <p:nvPr/>
        </p:nvSpPr>
        <p:spPr bwMode="auto">
          <a:xfrm>
            <a:off x="1547813" y="188913"/>
            <a:ext cx="4535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关 于 语 言 的 运 算</a:t>
            </a:r>
          </a:p>
        </p:txBody>
      </p:sp>
    </p:spTree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1487488" y="195263"/>
            <a:ext cx="3876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主要知识点预览</a:t>
            </a:r>
          </a:p>
        </p:txBody>
      </p:sp>
      <p:sp>
        <p:nvSpPr>
          <p:cNvPr id="3789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7939" y="1912938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正规语言与有限自动机</a:t>
            </a:r>
          </a:p>
        </p:txBody>
      </p:sp>
      <p:sp>
        <p:nvSpPr>
          <p:cNvPr id="37896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7939" y="3065463"/>
            <a:ext cx="483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正规语言的性质与运算</a:t>
            </a:r>
          </a:p>
        </p:txBody>
      </p:sp>
      <p:sp>
        <p:nvSpPr>
          <p:cNvPr id="37897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7939" y="2489200"/>
            <a:ext cx="56245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正规语言与正规表达式</a:t>
            </a:r>
          </a:p>
        </p:txBody>
      </p:sp>
      <p:sp>
        <p:nvSpPr>
          <p:cNvPr id="37898" name="Text Box 1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3636963"/>
            <a:ext cx="7343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上下文无关语言与上下文无关文法</a:t>
            </a:r>
          </a:p>
        </p:txBody>
      </p:sp>
      <p:sp>
        <p:nvSpPr>
          <p:cNvPr id="37899" name="Text Box 14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1336675"/>
            <a:ext cx="48323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课程涉及的语言</a:t>
            </a:r>
          </a:p>
        </p:txBody>
      </p:sp>
      <p:sp>
        <p:nvSpPr>
          <p:cNvPr id="37900" name="Text Box 1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4216400"/>
            <a:ext cx="684053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上下文无关语言与下推自动机</a:t>
            </a:r>
          </a:p>
        </p:txBody>
      </p:sp>
      <p:sp>
        <p:nvSpPr>
          <p:cNvPr id="37901" name="Text Box 16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4789488"/>
            <a:ext cx="69119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上下文无关正规语言的性质与运算</a:t>
            </a:r>
          </a:p>
        </p:txBody>
      </p:sp>
      <p:sp>
        <p:nvSpPr>
          <p:cNvPr id="37902" name="Text Box 17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5368925"/>
            <a:ext cx="483235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图灵机及其语言</a:t>
            </a:r>
          </a:p>
        </p:txBody>
      </p:sp>
      <p:sp>
        <p:nvSpPr>
          <p:cNvPr id="37903" name="Text Box 18">
            <a:hlinkClick r:id="rId11" action="ppaction://hlinksldjump"/>
          </p:cNvPr>
          <p:cNvSpPr txBox="1">
            <a:spLocks noChangeArrowheads="1"/>
          </p:cNvSpPr>
          <p:nvPr/>
        </p:nvSpPr>
        <p:spPr bwMode="auto">
          <a:xfrm>
            <a:off x="1085877" y="5945188"/>
            <a:ext cx="4832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计算理论初步</a:t>
            </a:r>
          </a:p>
        </p:txBody>
      </p:sp>
    </p:spTree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1476375" y="165100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课程涉及的语言</a:t>
            </a:r>
          </a:p>
        </p:txBody>
      </p:sp>
      <p:sp>
        <p:nvSpPr>
          <p:cNvPr id="102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47171B-CE9A-4D94-8241-172DB12F0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863263" cy="4392488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939828" y="1462105"/>
            <a:ext cx="777557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中至少有一个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0011, 10, 110111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而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11, , 1111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。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如下是一个定义该语言的有限状态自动机</a:t>
            </a:r>
          </a:p>
        </p:txBody>
      </p:sp>
      <p:sp>
        <p:nvSpPr>
          <p:cNvPr id="205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1500166" y="4267220"/>
          <a:ext cx="60721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14649" imgH="1167994" progId="Visio.Drawing.11">
                  <p:embed/>
                </p:oleObj>
              </mc:Choice>
              <mc:Fallback>
                <p:oleObj name="Visio" r:id="rId2" imgW="3514649" imgH="116799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4267220"/>
                        <a:ext cx="6072188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12"/>
          <p:cNvSpPr>
            <a:spLocks noChangeArrowheads="1"/>
          </p:cNvSpPr>
          <p:nvPr/>
        </p:nvSpPr>
        <p:spPr bwMode="auto">
          <a:xfrm>
            <a:off x="1331913" y="16510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正规语言与有限自动机</a:t>
            </a:r>
          </a:p>
        </p:txBody>
      </p:sp>
    </p:spTree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928662" y="3413134"/>
            <a:ext cx="67691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如下是一个定义该语言的正规表达式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1* 0 ( 0 + 1 )*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auto">
          <a:xfrm>
            <a:off x="1252538" y="15875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正规语言与正规表达式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39828" y="1462105"/>
            <a:ext cx="77755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中至少有一个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0011, 10, 110111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而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11, , 1111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。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1468438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正规语言的性质与运算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C4CEBB-6AD4-4CB6-A17C-64E04D1AB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038349"/>
            <a:ext cx="7553934" cy="3503413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12"/>
          <p:cNvSpPr txBox="1">
            <a:spLocks noChangeArrowheads="1"/>
          </p:cNvSpPr>
          <p:nvPr/>
        </p:nvSpPr>
        <p:spPr bwMode="auto">
          <a:xfrm>
            <a:off x="971550" y="3844925"/>
            <a:ext cx="72009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如下是一个可接受该语言的上下文无关文法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S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0S1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但没有任何有限自动机能够接受语言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39943" name="Rectangle 13"/>
          <p:cNvSpPr>
            <a:spLocks noChangeArrowheads="1"/>
          </p:cNvSpPr>
          <p:nvPr/>
        </p:nvSpPr>
        <p:spPr bwMode="auto">
          <a:xfrm>
            <a:off x="1331913" y="273050"/>
            <a:ext cx="62801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上下文无关语言与上下文无关文法</a:t>
            </a:r>
          </a:p>
        </p:txBody>
      </p:sp>
      <p:sp>
        <p:nvSpPr>
          <p:cNvPr id="39944" name="Text Box 15"/>
          <p:cNvSpPr txBox="1">
            <a:spLocks noChangeArrowheads="1"/>
          </p:cNvSpPr>
          <p:nvPr/>
        </p:nvSpPr>
        <p:spPr bwMode="auto">
          <a:xfrm>
            <a:off x="1042988" y="1628775"/>
            <a:ext cx="788673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0011, 000111, 01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10, 1001, , 010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085876" y="3500438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如下是一个可接受该语言的一个下推自动机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266869" y="4286256"/>
          <a:ext cx="599122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44391" imgH="1400251" progId="Visio.Drawing.11">
                  <p:embed/>
                </p:oleObj>
              </mc:Choice>
              <mc:Fallback>
                <p:oleObj name="Visio" r:id="rId2" imgW="4044391" imgH="140025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69" y="4286256"/>
                        <a:ext cx="5991225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1096963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上下文无关语言与下推自动机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42988" y="1628775"/>
            <a:ext cx="788673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0011, 000111, 01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10, 1001, , 010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468438" y="233363"/>
            <a:ext cx="61277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上下文无关语言的性质与运算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6CB7E1-FB56-4C32-8755-59B27617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38349"/>
            <a:ext cx="7709196" cy="3575421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157314" y="1538008"/>
            <a:ext cx="72009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名称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形式语言与自动机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类别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必修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时间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23-9-19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至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24-1-2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每周二下午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1:30-3:05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教室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六教 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6A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Microsoft Yahei" panose="020B0503020204020204" pitchFamily="34" charset="-122"/>
              </a:rPr>
              <a:t>316</a:t>
            </a:r>
            <a:endParaRPr lang="en-US" altLang="zh-CN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班级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计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2022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年级</a:t>
            </a:r>
            <a:endParaRPr lang="en-US" altLang="zh-CN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时数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3200" b="0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32-2</a:t>
            </a:r>
            <a:endParaRPr lang="en-US" altLang="zh-CN" sz="32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229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1476375" y="16510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信 息</a:t>
            </a:r>
          </a:p>
        </p:txBody>
      </p:sp>
    </p:spTree>
    <p:extLst>
      <p:ext uri="{BB962C8B-B14F-4D97-AF65-F5344CB8AC3E}">
        <p14:creationId xmlns:p14="http://schemas.microsoft.com/office/powerpoint/2010/main" val="2558684183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914400" y="1196975"/>
            <a:ext cx="784860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1, 2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012, 001122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L,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而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10, 1001 , , 010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没有任何有限自动机和上下文无关文法能够接受语言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存在一个图灵机可接受该语言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1500166" y="3984625"/>
          <a:ext cx="54752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38749" imgH="2939491" progId="Visio.Drawing.11">
                  <p:embed/>
                </p:oleObj>
              </mc:Choice>
              <mc:Fallback>
                <p:oleObj name="Visio" r:id="rId2" imgW="5838749" imgH="293949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984625"/>
                        <a:ext cx="5475288" cy="275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1476375" y="188913"/>
            <a:ext cx="38877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图灵机及其语言</a:t>
            </a:r>
          </a:p>
        </p:txBody>
      </p:sp>
    </p:spTree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900113" y="1412875"/>
            <a:ext cx="8243887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可计算性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如何定义可计算性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如何比较计算能力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普通计算机的计算能力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问题的可判定与不可判定性（是否存在算法）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计算复杂性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问题与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问题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NP-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完全问题与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NP-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难问题</a:t>
            </a:r>
          </a:p>
        </p:txBody>
      </p:sp>
      <p:sp>
        <p:nvSpPr>
          <p:cNvPr id="40967" name="Rectangle 10"/>
          <p:cNvSpPr>
            <a:spLocks noChangeArrowheads="1"/>
          </p:cNvSpPr>
          <p:nvPr/>
        </p:nvSpPr>
        <p:spPr bwMode="auto">
          <a:xfrm>
            <a:off x="1484313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计算理论初步</a:t>
            </a:r>
            <a:endParaRPr lang="zh-CN" altLang="en-US" baseline="3000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27125" y="1730375"/>
            <a:ext cx="3781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基本证明方法</a:t>
            </a:r>
            <a:endParaRPr lang="zh-CN" altLang="en-US" sz="36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991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2571750"/>
            <a:ext cx="3960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归纳证明方法</a:t>
            </a:r>
            <a:endParaRPr lang="zh-CN" altLang="en-US" sz="36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992" name="Rectangle 13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常 用 证 明 技 术</a:t>
            </a:r>
          </a:p>
        </p:txBody>
      </p:sp>
    </p:spTree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627063" y="1428750"/>
            <a:ext cx="833755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概念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一个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证明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proof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是命题的序列，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其中的每一个命题或者是已知的命题，或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者是由前面出现过的命题使用逻辑公理和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规则得出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已知的命题集合称为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假设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hypothesis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或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前提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premise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最后一个命 题称为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该前提的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conclusion</a:t>
            </a:r>
            <a:r>
              <a:rPr lang="zh-CN" altLang="en-US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43015" name="Rectangle 11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演 绎 证 明</a:t>
            </a:r>
          </a:p>
        </p:txBody>
      </p:sp>
    </p:spTree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Rectangle 14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4039" name="Text Box 15"/>
          <p:cNvSpPr txBox="1">
            <a:spLocks noChangeArrowheads="1"/>
          </p:cNvSpPr>
          <p:nvPr/>
        </p:nvSpPr>
        <p:spPr bwMode="auto">
          <a:xfrm>
            <a:off x="611188" y="1341438"/>
            <a:ext cx="8243887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32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–Then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证明方法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把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部分作为已知的命题，把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Then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部分作为结论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x+y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=1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那么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-y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=x-y</a:t>
            </a:r>
            <a:r>
              <a:rPr lang="en-US" altLang="zh-CN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1454150" y="4581525"/>
            <a:ext cx="635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    x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-y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(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x+y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)(x-y)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数学公理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454150" y="5138738"/>
            <a:ext cx="5226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    (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x+y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1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已知</a:t>
            </a:r>
            <a:endParaRPr lang="zh-CN" altLang="en-US" sz="28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454150" y="5748338"/>
            <a:ext cx="7356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>
              <a:lnSpc>
                <a:spcPct val="100000"/>
              </a:lnSpc>
              <a:buFontTx/>
              <a:buAutoNum type="arabicPlain" startAt="3"/>
            </a:pP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-y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x-y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和算术性质推出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 autoUpdateAnimBg="0"/>
      <p:bldP spid="39953" grpId="0" autoUpdateAnimBg="0"/>
      <p:bldP spid="3995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827088" y="1406525"/>
            <a:ext cx="77771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32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If-And-Only-If</a:t>
            </a:r>
            <a:r>
              <a:rPr lang="en-US" altLang="zh-CN" sz="32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证明方法</a:t>
            </a:r>
          </a:p>
        </p:txBody>
      </p:sp>
      <p:sp>
        <p:nvSpPr>
          <p:cNvPr id="45064" name="Text Box 11"/>
          <p:cNvSpPr txBox="1">
            <a:spLocks noChangeArrowheads="1"/>
          </p:cNvSpPr>
          <p:nvPr/>
        </p:nvSpPr>
        <p:spPr bwMode="auto">
          <a:xfrm>
            <a:off x="1619250" y="2636838"/>
            <a:ext cx="648176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if and only if B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可分别证明如下两个命题：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A then B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B then A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Rectangle 12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6087" name="Text Box 13"/>
          <p:cNvSpPr txBox="1">
            <a:spLocks noChangeArrowheads="1"/>
          </p:cNvSpPr>
          <p:nvPr/>
        </p:nvSpPr>
        <p:spPr bwMode="auto">
          <a:xfrm>
            <a:off x="649288" y="1341438"/>
            <a:ext cx="8243887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有关集合的命题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R, S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为集合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S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，可证明如下命题：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  x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  then   x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S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，可分别证明如下两个命题：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     if   x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  then   x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i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2     if   x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   then   x </a:t>
            </a:r>
            <a:r>
              <a:rPr lang="en-US" altLang="zh-CN" sz="28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</a:p>
        </p:txBody>
      </p:sp>
    </p:spTree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7111" name="Text Box 10"/>
          <p:cNvSpPr txBox="1">
            <a:spLocks noChangeArrowheads="1"/>
          </p:cNvSpPr>
          <p:nvPr/>
        </p:nvSpPr>
        <p:spPr bwMode="auto">
          <a:xfrm>
            <a:off x="649288" y="1341438"/>
            <a:ext cx="8315325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原命题的逆否命题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有时，证明原命题的逆否（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contrapositive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）命题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更加方便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 A  then  B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，可证明如下命题：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 not B  then  not A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8135" name="Text Box 10"/>
          <p:cNvSpPr txBox="1">
            <a:spLocks noChangeArrowheads="1"/>
          </p:cNvSpPr>
          <p:nvPr/>
        </p:nvSpPr>
        <p:spPr bwMode="auto">
          <a:xfrm>
            <a:off x="649288" y="1341438"/>
            <a:ext cx="8387208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反证法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proof by contradiction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if  H  then  C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，可以把 </a:t>
            </a:r>
            <a:r>
              <a:rPr lang="zh-CN" altLang="en-US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not C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都作为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已知的命题，把任何一个矛盾（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contradiction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命题作为新的结论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</p:spTree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基本证明方法</a:t>
            </a:r>
          </a:p>
        </p:txBody>
      </p:sp>
      <p:sp>
        <p:nvSpPr>
          <p:cNvPr id="49159" name="Text Box 10"/>
          <p:cNvSpPr txBox="1">
            <a:spLocks noChangeArrowheads="1"/>
          </p:cNvSpPr>
          <p:nvPr/>
        </p:nvSpPr>
        <p:spPr bwMode="auto">
          <a:xfrm>
            <a:off x="649288" y="1341438"/>
            <a:ext cx="8243887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举例证明或否证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举例证明存在量化的命题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如命题：存在整数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取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= 2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举反例否定全称量化的命题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如命题：所有整数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，都满足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否证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取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= 1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，不满足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2</a:t>
            </a:r>
            <a:r>
              <a:rPr lang="en-US" altLang="zh-CN" sz="2800" b="0" i="1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</a:t>
            </a: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684213" y="1141413"/>
            <a:ext cx="820896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计算机相关专业基础课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上世纪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60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年代末、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70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年代初，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研究的高峰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之后，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研究生的基础课程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上世纪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 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年代后，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本科阶段的专业基础课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专业工作者必须的理论素养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形式化模型</a:t>
            </a: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系统行为建模、模拟，模型检验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计算理论基础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可计算性，计算复杂性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计算机系统及应用系统设计的基础    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形形色色 （编译系统，软硬件设计</a:t>
            </a:r>
            <a:r>
              <a:rPr lang="en-US" altLang="zh-CN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24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 程 性 质</a:t>
            </a:r>
          </a:p>
        </p:txBody>
      </p:sp>
      <p:sp>
        <p:nvSpPr>
          <p:cNvPr id="1331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0179" name="Text Box 10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归纳定义</a:t>
            </a:r>
          </a:p>
        </p:txBody>
      </p:sp>
      <p:sp>
        <p:nvSpPr>
          <p:cNvPr id="5018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1114425" y="1903413"/>
            <a:ext cx="7634288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集合的归纳定义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由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部分构成：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basis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直接定义集合中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 的元素（至少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induction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从已知元素生成新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 元素的规则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极小性限制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申明集合中的元素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 只能由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</a:t>
            </a:r>
            <a:endParaRPr lang="zh-CN" altLang="en-US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Rectangle 8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结构归纳法</a:t>
            </a: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84213" y="1771650"/>
            <a:ext cx="8424862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对于归纳定义的集合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，欲证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对于任意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满足性质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P(x)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basis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若有直接定义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             则证明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P(a)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induction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//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若归纳定义中有规则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         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then     f (a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则证明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          P(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P(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P(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then     P( f (a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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)</a:t>
            </a:r>
            <a:r>
              <a:rPr lang="en-US" altLang="zh-CN" sz="28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Rectangle 10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2231" name="Text Box 11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归纳定义（例）</a:t>
            </a:r>
          </a:p>
        </p:txBody>
      </p:sp>
      <p:sp>
        <p:nvSpPr>
          <p:cNvPr id="52232" name="Text Box 13"/>
          <p:cNvSpPr txBox="1">
            <a:spLocks noChangeArrowheads="1"/>
          </p:cNvSpPr>
          <p:nvPr/>
        </p:nvSpPr>
        <p:spPr bwMode="auto">
          <a:xfrm>
            <a:off x="1187450" y="1911350"/>
            <a:ext cx="6840538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归纳定义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合法括号串的集合 </a:t>
            </a:r>
            <a:r>
              <a:rPr lang="en-US" altLang="zh-CN" sz="280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空串 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若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800" b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(x)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若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x,y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 </a:t>
            </a:r>
            <a:r>
              <a:rPr lang="en-US" altLang="zh-CN" sz="28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极小性限制   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中的元素只能由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生成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或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b="0" i="1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是满足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的最小集合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649288" y="11969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结构归纳证明（例）</a:t>
            </a:r>
          </a:p>
        </p:txBody>
      </p:sp>
      <p:sp>
        <p:nvSpPr>
          <p:cNvPr id="53256" name="Text Box 11"/>
          <p:cNvSpPr txBox="1">
            <a:spLocks noChangeArrowheads="1"/>
          </p:cNvSpPr>
          <p:nvPr/>
        </p:nvSpPr>
        <p:spPr bwMode="auto">
          <a:xfrm>
            <a:off x="893763" y="1911350"/>
            <a:ext cx="81788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命题：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合法括号串集合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中每个括号串的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)”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数目相等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证明</a:t>
            </a:r>
            <a:r>
              <a:rPr lang="en-US" altLang="zh-CN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: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基础  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空串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数目相等，都为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归纳 </a:t>
            </a:r>
            <a:endParaRPr lang="en-US" altLang="zh-CN" sz="28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设 </a:t>
            </a:r>
            <a:r>
              <a:rPr lang="en-US" altLang="zh-CN" sz="24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x,y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数目相等，前者为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后者为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(x)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数目都为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m+1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 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endParaRPr lang="en-US" altLang="zh-CN" sz="10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与 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)”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数目都为 </a:t>
            </a:r>
            <a:r>
              <a:rPr lang="en-US" altLang="zh-CN" sz="24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m+n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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4275" name="Text Box 11"/>
          <p:cNvSpPr txBox="1">
            <a:spLocks noChangeArrowheads="1"/>
          </p:cNvSpPr>
          <p:nvPr/>
        </p:nvSpPr>
        <p:spPr bwMode="auto">
          <a:xfrm>
            <a:off x="649288" y="1120775"/>
            <a:ext cx="8243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基于自然数的归纳（一般数学归纳法）</a:t>
            </a:r>
          </a:p>
        </p:txBody>
      </p:sp>
      <p:sp>
        <p:nvSpPr>
          <p:cNvPr id="54276" name="Text Box 13"/>
          <p:cNvSpPr txBox="1">
            <a:spLocks noChangeArrowheads="1"/>
          </p:cNvSpPr>
          <p:nvPr/>
        </p:nvSpPr>
        <p:spPr bwMode="auto">
          <a:xfrm>
            <a:off x="1082675" y="1844675"/>
            <a:ext cx="78105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自然数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自然数集合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是满足如下条件的最小集合：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0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N;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(2)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N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的后继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n+1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N</a:t>
            </a:r>
            <a:endParaRPr lang="en-US" altLang="zh-CN" sz="24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数学归纳法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欲证对任意自然数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P(n)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成立，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先证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P(0)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再证若</a:t>
            </a:r>
            <a:r>
              <a:rPr lang="zh-CN" altLang="en-US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P(n)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P(n+1 )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另一种形式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先证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P(0)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再证若对任意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k&lt;n</a:t>
            </a: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P(k)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P(n)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对任何良序集合，都可以有这两种形式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5427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Rectangle 8"/>
          <p:cNvSpPr>
            <a:spLocks noChangeArrowheads="1"/>
          </p:cNvSpPr>
          <p:nvPr/>
        </p:nvSpPr>
        <p:spPr bwMode="auto">
          <a:xfrm>
            <a:off x="1550988" y="18891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归纳证明方法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649288" y="1271588"/>
            <a:ext cx="8243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互归纳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Mutual Induction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证明法</a:t>
            </a:r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>
            <a:off x="971550" y="1938338"/>
            <a:ext cx="799306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为方便起见，归纳证明一个性质时有时需要证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明相关的一组性质，它们能够相互配合，利于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证明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比如自然数集合上有关系密切的性质 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</a:rPr>
              <a:t>…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若证明性质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(n)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(n)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比证明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性质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(n)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容易很多。这样，可以通过证明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，即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同时证明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zh-CN" altLang="en-US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i="1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来证明性质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(n)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参考 </a:t>
            </a:r>
            <a:r>
              <a:rPr lang="en-US" altLang="zh-CN" sz="28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Example1.23</a:t>
            </a:r>
            <a:endParaRPr lang="en-US" altLang="zh-CN" sz="2800" b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84213" y="1268413"/>
            <a:ext cx="807720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思考题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（不用交）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采用互归纳法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证明下面的自动机接受的串具有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奇数个 </a:t>
            </a:r>
            <a:r>
              <a:rPr lang="en-US" altLang="zh-CN" sz="2800" b="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i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2195513" y="2632075"/>
          <a:ext cx="446405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00360" imgH="1457280" progId="Visio.Drawing.11">
                  <p:embed/>
                </p:oleObj>
              </mc:Choice>
              <mc:Fallback>
                <p:oleObj name="VISIO" r:id="rId2" imgW="3600360" imgH="145728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32075"/>
                        <a:ext cx="446405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1550988" y="18891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课后练习</a:t>
            </a:r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684213" y="4470807"/>
            <a:ext cx="8077200" cy="217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提示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可用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互归纳法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证明如下两个命题：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对任何串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}*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，若上述自动机读入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后处于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状态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一定含有偶数个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）对任何串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}*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，若上述自动机读入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后处于</a:t>
            </a:r>
          </a:p>
          <a:p>
            <a:pPr algn="l"/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状态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一定含有奇数个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Text Box 8"/>
          <p:cNvSpPr txBox="1">
            <a:spLocks noChangeArrowheads="1"/>
          </p:cNvSpPr>
          <p:nvPr/>
        </p:nvSpPr>
        <p:spPr bwMode="auto">
          <a:xfrm>
            <a:off x="755650" y="1196975"/>
            <a:ext cx="81740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自测题</a:t>
            </a:r>
          </a:p>
          <a:p>
            <a:pPr marL="457200" indent="-457200" algn="just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为任何语言，记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…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i="1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…</a:t>
            </a:r>
            <a:r>
              <a:rPr 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1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  <a:endParaRPr lang="en-US" altLang="zh-CN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800080"/>
              </a:buClr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试问：在什么条件下，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b="0" i="1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Times New Roman" pitchFamily="18" charset="0"/>
              </a:rPr>
              <a:t>{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？</a:t>
            </a:r>
          </a:p>
        </p:txBody>
      </p:sp>
      <p:sp>
        <p:nvSpPr>
          <p:cNvPr id="56327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i="1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57347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altLang="zh-CN" sz="3200" i="1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5734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27088" y="1416062"/>
            <a:ext cx="77771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主要讲授理论和应用中的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常用语言类及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其相应的计算模型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，以及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计算模型之间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的联系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培养计算机科学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理论方面的素养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，提高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逻辑思维和解决相关问题的能力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，为后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续专业课程的学习以及今后从事科学研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究或技术开发工作打下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扎实的基础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47813" y="18891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教学内容和目标</a:t>
            </a: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7"/>
          <p:cNvSpPr txBox="1">
            <a:spLocks noChangeArrowheads="1"/>
          </p:cNvSpPr>
          <p:nvPr/>
        </p:nvSpPr>
        <p:spPr bwMode="auto">
          <a:xfrm>
            <a:off x="611188" y="1292225"/>
            <a:ext cx="838835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先修课程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离散数学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（数理逻辑，集合与代数，图论）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后续课程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编译原理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lvl="1" algn="l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其它相关课程</a:t>
            </a:r>
            <a:endParaRPr lang="zh-CN" altLang="en-US" sz="32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程序设计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数字逻辑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计算语言学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《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可计算性与计算复杂性理论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itchFamily="18" charset="2"/>
              </a:rPr>
              <a:t>	</a:t>
            </a:r>
          </a:p>
        </p:txBody>
      </p:sp>
      <p:sp>
        <p:nvSpPr>
          <p:cNvPr id="15363" name="Rectangle 18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相 关 课 程</a:t>
            </a:r>
          </a:p>
        </p:txBody>
      </p:sp>
      <p:sp>
        <p:nvSpPr>
          <p:cNvPr id="15364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9"/>
          <p:cNvSpPr txBox="1">
            <a:spLocks noChangeArrowheads="1"/>
          </p:cNvSpPr>
          <p:nvPr/>
        </p:nvSpPr>
        <p:spPr bwMode="auto">
          <a:xfrm>
            <a:off x="858867" y="1144392"/>
            <a:ext cx="8285133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王生原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计算机系软件技术研究所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62794240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13366102912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东主楼</a:t>
            </a:r>
            <a:r>
              <a:rPr lang="zh-CN" altLang="en-US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209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电子信箱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wwssyy@tsinghua.edu.cn</a:t>
            </a:r>
            <a:endParaRPr lang="en-US" altLang="zh-CN" sz="28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研究领域 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32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程序设计语言理论与实现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并发程序设计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方法与模型</a:t>
            </a:r>
            <a:r>
              <a:rPr lang="en-US" altLang="zh-CN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algn="just">
              <a:lnSpc>
                <a:spcPct val="100000"/>
              </a:lnSpc>
              <a:buClr>
                <a:srgbClr val="800080"/>
              </a:buClr>
            </a:pPr>
            <a:endParaRPr lang="en-US" altLang="zh-CN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00000"/>
              </a:lnSpc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程序验证（具体项目：</a:t>
            </a:r>
            <a:r>
              <a:rPr lang="zh-CN" altLang="en-US" sz="28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可信编译</a:t>
            </a:r>
            <a:r>
              <a:rPr lang="zh-CN" altLang="en-US" sz="28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7" name="Rectangle 20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教 师 信 息</a:t>
            </a:r>
          </a:p>
        </p:txBody>
      </p:sp>
      <p:sp>
        <p:nvSpPr>
          <p:cNvPr id="16388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57224" y="1466570"/>
            <a:ext cx="817927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姓名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杨宗瀚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单位       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计算机系</a:t>
            </a: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电话           </a:t>
            </a:r>
            <a:r>
              <a:rPr lang="en-US" altLang="zh-CN" sz="32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15600366161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endParaRPr lang="en-US" altLang="zh-CN" sz="10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答疑时间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答疑地点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待定</a:t>
            </a:r>
            <a:endParaRPr lang="en-US" altLang="zh-CN" sz="3200" b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 "/>
            </a:pPr>
            <a:r>
              <a:rPr lang="en-US" altLang="zh-CN" sz="10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网上答疑    </a:t>
            </a:r>
            <a:r>
              <a:rPr lang="zh-CN" altLang="en-US" sz="320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网络学堂</a:t>
            </a: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00000"/>
              </a:lnSpc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电子信箱    </a:t>
            </a:r>
            <a:r>
              <a:rPr lang="en-US" altLang="zh-CN" sz="2800" b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minicheshire@163.com</a:t>
            </a:r>
          </a:p>
        </p:txBody>
      </p:sp>
      <p:sp>
        <p:nvSpPr>
          <p:cNvPr id="174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11300" y="18891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助 教 信 息</a:t>
            </a:r>
          </a:p>
        </p:txBody>
      </p:sp>
    </p:spTree>
    <p:extLst>
      <p:ext uri="{BB962C8B-B14F-4D97-AF65-F5344CB8AC3E}">
        <p14:creationId xmlns:p14="http://schemas.microsoft.com/office/powerpoint/2010/main" val="27365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17598</TotalTime>
  <Words>3699</Words>
  <Application>Microsoft Office PowerPoint</Application>
  <PresentationFormat>全屏显示(4:3)</PresentationFormat>
  <Paragraphs>679</Paragraphs>
  <Slides>58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华文楷体</vt:lpstr>
      <vt:lpstr>华文行楷</vt:lpstr>
      <vt:lpstr>楷体</vt:lpstr>
      <vt:lpstr>Arial</vt:lpstr>
      <vt:lpstr>Calibri</vt:lpstr>
      <vt:lpstr>CMR10</vt:lpstr>
      <vt:lpstr>Comic Sans MS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524</cp:revision>
  <dcterms:created xsi:type="dcterms:W3CDTF">2002-02-03T03:17:28Z</dcterms:created>
  <dcterms:modified xsi:type="dcterms:W3CDTF">2023-09-16T01:44:44Z</dcterms:modified>
</cp:coreProperties>
</file>