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92" r:id="rId3"/>
    <p:sldId id="393" r:id="rId4"/>
    <p:sldId id="310" r:id="rId5"/>
    <p:sldId id="324" r:id="rId6"/>
    <p:sldId id="395" r:id="rId7"/>
    <p:sldId id="313" r:id="rId8"/>
    <p:sldId id="396" r:id="rId9"/>
    <p:sldId id="397" r:id="rId10"/>
    <p:sldId id="39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99" r:id="rId21"/>
    <p:sldId id="389" r:id="rId22"/>
    <p:sldId id="390" r:id="rId23"/>
    <p:sldId id="391" r:id="rId24"/>
    <p:sldId id="376" r:id="rId25"/>
    <p:sldId id="377" r:id="rId26"/>
    <p:sldId id="330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CC99FF"/>
    <a:srgbClr val="993366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4" autoAdjust="0"/>
    <p:restoredTop sz="94581" autoAdjust="0"/>
  </p:normalViewPr>
  <p:slideViewPr>
    <p:cSldViewPr>
      <p:cViewPr varScale="1">
        <p:scale>
          <a:sx n="80" d="100"/>
          <a:sy n="80" d="100"/>
        </p:scale>
        <p:origin x="10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15A3B6-18BE-453B-9EFF-4AA5101205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11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10AE7-6A08-4474-BCFC-25DB28079735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94FBD-6AF5-4B2D-A3A5-BBC6FB975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162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94FBD-6AF5-4B2D-A3A5-BBC6FB975F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29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 i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 i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0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i="0">
                <a:latin typeface="Arial" pitchFamily="34" charset="0"/>
                <a:cs typeface="Times New Roman" pitchFamily="18" charset="0"/>
              </a:rPr>
              <a:t>Formal Languages and Automata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Rectangle 103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033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03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i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4A93667B-EA73-4AB2-A7C5-4E805CE13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041"/>
          <p:cNvGrpSpPr>
            <a:grpSpLocks/>
          </p:cNvGrpSpPr>
          <p:nvPr userDrawn="1"/>
        </p:nvGrpSpPr>
        <p:grpSpPr bwMode="auto">
          <a:xfrm>
            <a:off x="-36513" y="0"/>
            <a:ext cx="1476376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79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1" y="0"/>
              <a:ext cx="1585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477963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2052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3675" y="576263"/>
            <a:ext cx="1295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885113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993366"/>
                </a:solidFill>
                <a:latin typeface="Arial" pitchFamily="34" charset="0"/>
                <a:ea typeface="楷体_GB2312" pitchFamily="49" charset="-122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17600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 b="0" i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1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Rectangle 19"/>
          <p:cNvSpPr>
            <a:spLocks noChangeArrowheads="1"/>
          </p:cNvSpPr>
          <p:nvPr/>
        </p:nvSpPr>
        <p:spPr bwMode="auto">
          <a:xfrm>
            <a:off x="1476375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第 三 讲</a:t>
            </a:r>
          </a:p>
        </p:txBody>
      </p:sp>
      <p:sp>
        <p:nvSpPr>
          <p:cNvPr id="4103" name="Text Box 2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8243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正规表达式与正规语言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971550" y="1773238"/>
            <a:ext cx="496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600" i="0">
                <a:latin typeface="+mn-lt"/>
                <a:ea typeface="华文楷体" panose="02010600040101010101" pitchFamily="2" charset="-122"/>
              </a:rPr>
              <a:t>正规表达式举例</a:t>
            </a:r>
          </a:p>
        </p:txBody>
      </p:sp>
      <p:sp>
        <p:nvSpPr>
          <p:cNvPr id="12296" name="Text Box 17"/>
          <p:cNvSpPr txBox="1">
            <a:spLocks noChangeArrowheads="1"/>
          </p:cNvSpPr>
          <p:nvPr/>
        </p:nvSpPr>
        <p:spPr bwMode="auto">
          <a:xfrm>
            <a:off x="1619250" y="2605088"/>
            <a:ext cx="72009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课堂练习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设计如下语言的正规表达式：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971550" y="3416300"/>
            <a:ext cx="79930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SzPts val="2400"/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从右端数第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个位置是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的所有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字符串的集合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endParaRPr lang="en-US" altLang="zh-CN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971550" y="4110038"/>
            <a:ext cx="799306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SzPts val="2400"/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前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位至少包含一个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的所有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字符串的集合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Clr>
                <a:srgbClr val="800080"/>
              </a:buClr>
              <a:buSzPts val="2400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（含长度小于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的字符串，至少含一个字符）</a:t>
            </a:r>
            <a:endParaRPr lang="zh-CN" altLang="en-US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1017588" y="2136775"/>
            <a:ext cx="71278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归纳定义</a:t>
            </a:r>
          </a:p>
          <a:p>
            <a:pPr algn="just">
              <a:buClr>
                <a:srgbClr val="800080"/>
              </a:buClr>
              <a:buFont typeface="Symbol" pitchFamily="18" charset="2"/>
              <a:buNone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字母表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正规语言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归纳定义如下：</a:t>
            </a: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1235075" y="4303713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归纳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1885950" y="3151188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</a:t>
            </a:r>
            <a:endParaRPr lang="zh-CN" altLang="en-US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1885950" y="3679825"/>
            <a:ext cx="582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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，则</a:t>
            </a:r>
            <a:r>
              <a:rPr lang="zh-CN" altLang="en-US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{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}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</a:t>
            </a: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311275" y="4303713"/>
            <a:ext cx="726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1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是正规语言，则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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R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</a:t>
            </a: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1311275" y="4951413"/>
            <a:ext cx="705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2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  <a:r>
              <a:rPr lang="zh-CN" altLang="en-US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R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是正规语言，则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LR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</a:t>
            </a: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1233488" y="315118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基础</a:t>
            </a: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1311275" y="5495925"/>
            <a:ext cx="690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3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若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是正规语言，则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L*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是正规语言</a:t>
            </a:r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1476375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正规语言</a:t>
            </a:r>
          </a:p>
        </p:txBody>
      </p:sp>
      <p:sp>
        <p:nvSpPr>
          <p:cNvPr id="13327" name="Text Box 19"/>
          <p:cNvSpPr txBox="1">
            <a:spLocks noChangeArrowheads="1"/>
          </p:cNvSpPr>
          <p:nvPr/>
        </p:nvSpPr>
        <p:spPr bwMode="auto">
          <a:xfrm>
            <a:off x="657225" y="1412875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</a:t>
            </a:r>
            <a:r>
              <a:rPr lang="zh-CN" altLang="en-US" sz="3200" b="0" i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latin typeface="+mn-lt"/>
                <a:ea typeface="华文楷体" panose="02010600040101010101" pitchFamily="2" charset="-122"/>
              </a:rPr>
              <a:t>regular language</a:t>
            </a:r>
            <a:r>
              <a:rPr lang="zh-CN" altLang="en-US" sz="3200" b="0" i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1" grpId="0" autoUpdateAnimBg="0"/>
      <p:bldP spid="136202" grpId="0" autoUpdateAnimBg="0"/>
      <p:bldP spid="136203" grpId="0" autoUpdateAnimBg="0"/>
      <p:bldP spid="136205" grpId="0" autoUpdateAnimBg="0"/>
      <p:bldP spid="136206" grpId="0" autoUpdateAnimBg="0"/>
      <p:bldP spid="136207" grpId="0" autoUpdateAnimBg="0"/>
      <p:bldP spid="1362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9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017588" y="2136775"/>
            <a:ext cx="72993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利用正规表达式定义</a:t>
            </a:r>
          </a:p>
          <a:p>
            <a:pPr algn="just">
              <a:buClr>
                <a:srgbClr val="800080"/>
              </a:buClr>
              <a:buFont typeface="Symbol" pitchFamily="18" charset="2"/>
              <a:buNone/>
            </a:pPr>
            <a:endParaRPr lang="zh-CN" altLang="en-US" sz="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对于字母表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上的语言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R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，若存在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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上的正规表</a:t>
            </a:r>
          </a:p>
          <a:p>
            <a:pPr algn="just"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达式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，满足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L(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) =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 </a:t>
            </a:r>
            <a:r>
              <a:rPr lang="en-US" altLang="zh-CN" sz="2400"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正规语言</a:t>
            </a:r>
          </a:p>
        </p:txBody>
      </p:sp>
      <p:sp>
        <p:nvSpPr>
          <p:cNvPr id="14343" name="Rectangle 16"/>
          <p:cNvSpPr>
            <a:spLocks noChangeArrowheads="1"/>
          </p:cNvSpPr>
          <p:nvPr/>
        </p:nvSpPr>
        <p:spPr bwMode="auto">
          <a:xfrm>
            <a:off x="1476375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正规语言</a:t>
            </a:r>
          </a:p>
        </p:txBody>
      </p:sp>
      <p:sp>
        <p:nvSpPr>
          <p:cNvPr id="14344" name="Text Box 17"/>
          <p:cNvSpPr txBox="1">
            <a:spLocks noChangeArrowheads="1"/>
          </p:cNvSpPr>
          <p:nvPr/>
        </p:nvSpPr>
        <p:spPr bwMode="auto">
          <a:xfrm>
            <a:off x="657225" y="1412875"/>
            <a:ext cx="6911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正规语言</a:t>
            </a:r>
            <a:r>
              <a:rPr lang="zh-CN" altLang="en-US" sz="3200" b="0" i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b="0">
                <a:latin typeface="+mn-lt"/>
                <a:ea typeface="华文楷体" panose="02010600040101010101" pitchFamily="2" charset="-122"/>
              </a:rPr>
              <a:t>regular language</a:t>
            </a:r>
            <a:r>
              <a:rPr lang="zh-CN" altLang="en-US" sz="3200" b="0" i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3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87450" y="1557338"/>
            <a:ext cx="5791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正规表达式的代数定律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交换律和结合律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零元和幺元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分配律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等幂律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与闭包相关的定律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代数定律的具体化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用于发现和测试定律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39750" y="1635125"/>
            <a:ext cx="84963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交换律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commutativity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和结合律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associativeity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L+M = M+L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(L+M)+N = L+(M+N)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(LM)N = L(MN)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幺元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identities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和零元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annihilators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L = L +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L 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= 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L 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= 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1460500" y="260350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00113" y="1484313"/>
            <a:ext cx="5903912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分配律（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distributive law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L(M+N) = LM+LN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(M+N)L = ML+NL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等幂律（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idempotent law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L = L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106488" y="1574800"/>
            <a:ext cx="54102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与闭包相关的定律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(L*)* = L*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*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*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L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LL* = L*L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的定义）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L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与</a:t>
            </a:r>
            <a:r>
              <a:rPr lang="zh-CN" altLang="zh-CN" sz="2800" i="0" dirty="0">
                <a:latin typeface="+mn-lt"/>
                <a:ea typeface="华文楷体" panose="02010600040101010101" pitchFamily="2" charset="-122"/>
              </a:rPr>
              <a:t>任选运算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相关的定律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L?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+ L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L?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的定义）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68313" y="1268413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代数定律的具体化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30250" y="2017713"/>
            <a:ext cx="81629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具体化：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将正规表达式中的每个变量用单个符号替换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一般化：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将具体表达式中的单个符号用变量表示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结论：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正规表达式的一般形式所代表的任何语言与其对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应的具体表达式的语言之间可以建立特定的对应关系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Char char=" "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应用</a:t>
            </a:r>
          </a:p>
          <a:p>
            <a:pPr>
              <a:buFont typeface="Wingdings" pitchFamily="2" charset="2"/>
              <a:buChar char=" "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用于发现和测试关于正规表达式的定律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"/>
          <p:cNvSpPr txBox="1">
            <a:spLocks noChangeArrowheads="1"/>
          </p:cNvSpPr>
          <p:nvPr/>
        </p:nvSpPr>
        <p:spPr bwMode="auto">
          <a:xfrm>
            <a:off x="612775" y="1628775"/>
            <a:ext cx="8351838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定理：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正规表达式的一般形式所代表的任何语言与 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其对应的具体表达式的语言之间存在如下对应关系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为正规表达式，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, L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, …, L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为其中的变量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（这里，假设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中不含非变量符号，否则需推广）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将每一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替换为符号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，得到对应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的一个具体表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达式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则对这些变量的任何实例语言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, S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, …,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L(E)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中的任何串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可写成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w = w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…w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形式，其中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是某一语言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</a:rPr>
              <a:t>ji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(1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m)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中的串，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并且串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j1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j2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</a:rPr>
              <a:t>jk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属于语言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L(C)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;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另一方面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若串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j1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j2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</a:rPr>
              <a:t>jk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属于语言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L(C)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是某一语言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</a:rPr>
              <a:t>ji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(1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800" baseline="-2500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</a:t>
            </a: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m)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中的任意串，则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w=w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…w</a:t>
            </a:r>
            <a:r>
              <a:rPr lang="en-US" altLang="zh-CN" sz="2800" baseline="-25000" dirty="0">
                <a:latin typeface="+mn-lt"/>
                <a:ea typeface="华文楷体" panose="02010600040101010101" pitchFamily="2" charset="-122"/>
              </a:rPr>
              <a:t>k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属于语言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L(E)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323850" y="1087438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代数定律的具体化</a:t>
            </a:r>
          </a:p>
        </p:txBody>
      </p:sp>
      <p:sp>
        <p:nvSpPr>
          <p:cNvPr id="20484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  <p:sp>
        <p:nvSpPr>
          <p:cNvPr id="20485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6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7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488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6"/>
          <p:cNvSpPr txBox="1">
            <a:spLocks noChangeArrowheads="1"/>
          </p:cNvSpPr>
          <p:nvPr/>
        </p:nvSpPr>
        <p:spPr bwMode="auto">
          <a:xfrm>
            <a:off x="755650" y="1943100"/>
            <a:ext cx="8208963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正规表达式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S*M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对应的一个具体表达式为</a:t>
            </a:r>
          </a:p>
          <a:p>
            <a:pPr>
              <a:buFont typeface="Symbol" pitchFamily="18" charset="2"/>
              <a:buNone/>
            </a:pP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a*b .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任取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的一个实例，比如设 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S=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01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L(2*)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则有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  </a:t>
            </a:r>
          </a:p>
          <a:p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任一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L(S*M)={01,10}* L(2*)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可以写成 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…w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的形式，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中的串，且有</a:t>
            </a:r>
          </a:p>
          <a:p>
            <a:pPr>
              <a:buFont typeface="Symbol" pitchFamily="18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8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a*b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另一方面类似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</a:p>
          <a:p>
            <a:pP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其中，若 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中的串，则有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，否则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（注：默认的字母表包含了所涉及到的所有非变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量符号。前述定理和后续证明皆视如此。）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395288" y="1196975"/>
            <a:ext cx="80010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代数定律的具体化</a:t>
            </a: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  <p:sp>
        <p:nvSpPr>
          <p:cNvPr id="21509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2438400" y="3200400"/>
          <a:ext cx="4114800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49440" imgH="1520640" progId="Visio.Drawing.11">
                  <p:embed/>
                </p:oleObj>
              </mc:Choice>
              <mc:Fallback>
                <p:oleObj name="Visio" r:id="rId2" imgW="3349440" imgH="152064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4114800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42988" y="2063750"/>
            <a:ext cx="7467600" cy="4173538"/>
            <a:chOff x="657" y="1300"/>
            <a:chExt cx="4704" cy="2629"/>
          </a:xfrm>
        </p:grpSpPr>
        <p:graphicFrame>
          <p:nvGraphicFramePr>
            <p:cNvPr id="102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6316852"/>
                </p:ext>
              </p:extLst>
            </p:nvPr>
          </p:nvGraphicFramePr>
          <p:xfrm>
            <a:off x="2834" y="1300"/>
            <a:ext cx="2527" cy="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3581844" imgH="1318628" progId="Visio.Drawing.11">
                    <p:embed/>
                  </p:oleObj>
                </mc:Choice>
                <mc:Fallback>
                  <p:oleObj name="Visio" r:id="rId4" imgW="3581844" imgH="1318628" progId="Visio.Drawing.11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1300"/>
                          <a:ext cx="2527" cy="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6392747"/>
                </p:ext>
              </p:extLst>
            </p:nvPr>
          </p:nvGraphicFramePr>
          <p:xfrm>
            <a:off x="727" y="1344"/>
            <a:ext cx="1609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2324292" imgH="1318628" progId="Visio.Drawing.11">
                    <p:embed/>
                  </p:oleObj>
                </mc:Choice>
                <mc:Fallback>
                  <p:oleObj name="Visio" r:id="rId6" imgW="2324292" imgH="1318628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" y="1344"/>
                          <a:ext cx="1609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9"/>
            <p:cNvGraphicFramePr>
              <a:graphicFrameLocks noChangeAspect="1"/>
            </p:cNvGraphicFramePr>
            <p:nvPr/>
          </p:nvGraphicFramePr>
          <p:xfrm>
            <a:off x="657" y="3015"/>
            <a:ext cx="1609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2325600" imgH="1321560" progId="Visio.Drawing.11">
                    <p:embed/>
                  </p:oleObj>
                </mc:Choice>
                <mc:Fallback>
                  <p:oleObj name="Visio" r:id="rId8" imgW="2325600" imgH="1321560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015"/>
                          <a:ext cx="1609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3995738" y="4868863"/>
          <a:ext cx="32067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749320" imgH="1320120" progId="Visio.Drawing.11">
                  <p:embed/>
                </p:oleObj>
              </mc:Choice>
              <mc:Fallback>
                <p:oleObj name="VISIO" r:id="rId10" imgW="2749320" imgH="132012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868863"/>
                        <a:ext cx="3206750" cy="154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1392238" y="260350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正规语言的不同表达形式</a:t>
            </a:r>
          </a:p>
        </p:txBody>
      </p:sp>
      <p:graphicFrame>
        <p:nvGraphicFramePr>
          <p:cNvPr id="1028" name="Object 12"/>
          <p:cNvGraphicFramePr>
            <a:graphicFrameLocks noChangeAspect="1"/>
          </p:cNvGraphicFramePr>
          <p:nvPr/>
        </p:nvGraphicFramePr>
        <p:xfrm>
          <a:off x="5580063" y="3429000"/>
          <a:ext cx="3240087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2149200" imgH="892800" progId="Visio.Drawing.11">
                  <p:embed/>
                </p:oleObj>
              </mc:Choice>
              <mc:Fallback>
                <p:oleObj name="VISIO" r:id="rId12" imgW="2149200" imgH="89280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429000"/>
                        <a:ext cx="3240087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900113" y="2194818"/>
            <a:ext cx="78613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（上述定理的）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: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（选讲）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  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归纳于正规表达式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的结构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(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仅证一方面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) </a:t>
            </a:r>
            <a:endParaRPr lang="en-US" altLang="zh-CN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971550" y="3212976"/>
            <a:ext cx="8001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基础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：若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,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显然有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= C,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定理成立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;</a:t>
            </a:r>
          </a:p>
          <a:p>
            <a:pPr lvl="1">
              <a:spcBef>
                <a:spcPct val="50000"/>
              </a:spcBef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注：因我们假设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中不含非变量符号，所以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不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428750" y="4437112"/>
            <a:ext cx="7543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E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，将唯一的变量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替换为符号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，则其具体表达式为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c.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的任何一个实例语言中的串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，对应表达式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(c)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中的串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123950" y="5932537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（接下页）</a:t>
            </a:r>
          </a:p>
        </p:txBody>
      </p:sp>
      <p:sp>
        <p:nvSpPr>
          <p:cNvPr id="22538" name="Rectangle 11"/>
          <p:cNvSpPr>
            <a:spLocks noChangeArrowheads="1"/>
          </p:cNvSpPr>
          <p:nvPr/>
        </p:nvSpPr>
        <p:spPr bwMode="auto">
          <a:xfrm>
            <a:off x="539750" y="1484313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代数定律的具体化</a:t>
            </a:r>
          </a:p>
        </p:txBody>
      </p:sp>
      <p:sp>
        <p:nvSpPr>
          <p:cNvPr id="22539" name="Rectangle 12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62000" y="1638300"/>
            <a:ext cx="81311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归纳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中的变量为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…, 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中的变量为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’, 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’, …,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可能有交叉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分别用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…,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’, …,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替换它们（也可能有交叉），则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具体化为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分别具体化为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，并且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C 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任意取定上述各变量的实例语言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设任何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(E)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，则存在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，且满足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=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由归纳假设，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可写成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的形式，其中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是某一语言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32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j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中的串，并且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属于语言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；同样，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可写成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的形式，其中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是某一语言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32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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中的串，并且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属于语言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这样，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可写成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= s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的形式，并且有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a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32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’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属于语言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(C).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E=E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*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的情形，可以类似证明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539750" y="1125538"/>
            <a:ext cx="800100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代数定律的具体化 </a:t>
            </a:r>
            <a:r>
              <a:rPr lang="zh-CN" altLang="en-US" sz="3200" i="0">
                <a:solidFill>
                  <a:srgbClr val="000066"/>
                </a:solidFill>
                <a:latin typeface="+mn-lt"/>
                <a:ea typeface="华文楷体" panose="02010600040101010101" pitchFamily="2" charset="-122"/>
              </a:rPr>
              <a:t>（接上页证明）</a:t>
            </a: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  <p:sp>
        <p:nvSpPr>
          <p:cNvPr id="2355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355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7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85800" y="1700213"/>
            <a:ext cx="80772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推论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E, F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为正规表达式，它们具有相同的变量集；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采用同样的替换方式，得到对应于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E, F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的具体表达式分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别为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C,D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则对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E, F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中的变量对应的所有语言，满足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L(E) = L(F)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iff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L(C) = L(D)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90600" y="3505200"/>
            <a:ext cx="769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证明思路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E, F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的变量集为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…, L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itchFamily="18" charset="0"/>
                <a:sym typeface="Symbol" pitchFamily="18" charset="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0" y="4006850"/>
            <a:ext cx="7924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Þ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 = 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(C),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其中每个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均为单个符号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任取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(E)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，满足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= 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…w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且有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if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then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E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具体化为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时使用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替换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∵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L(E) = L(F)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，∴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(F).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因而，有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(D)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∴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L(C)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L(D).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同理可证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L(D)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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L(C)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∴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L(C)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L(D).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116013" y="5995988"/>
            <a:ext cx="752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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假设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L(C)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L(D)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，证明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L(E) = L(F).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（留作思考）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468313" y="1196975"/>
            <a:ext cx="80010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代数定律的具体化</a:t>
            </a: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95288" y="1219200"/>
            <a:ext cx="800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代数定律的具体化（应用举例）</a:t>
            </a:r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755650" y="1989138"/>
            <a:ext cx="7993063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用于发现和测试关于正规表达式的定律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对于具体符号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容易证明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* = a* 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由此可以发</a:t>
            </a:r>
          </a:p>
          <a:p>
            <a:pP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现定律 </a:t>
            </a: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* = L* L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为变量，可以实例化为任何</a:t>
            </a:r>
          </a:p>
          <a:p>
            <a:pP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语言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若要验证定律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L(M+N) = LM+LN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，只要验证，对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于具体符号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a(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b+c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 =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ab+ac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成立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举例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若要验证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L+ML = (L+M) L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是否成立，可以验证对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于具体符号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、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a+ba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a+b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)a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是否成立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但后者不成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立，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属于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a+b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)a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代表的语言，而不属于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a+ba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代表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146050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正规表达式的代数定律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95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495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495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495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95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495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495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495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1447800" y="1773238"/>
            <a:ext cx="64770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ea typeface="楷体_GB2312" pitchFamily="49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 Ex.3.1.1 (b), (c)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</a:rPr>
              <a:t>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Ex.3.1.2 (b)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latin typeface="Arial" pitchFamily="34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*</a:t>
            </a:r>
            <a:r>
              <a:rPr lang="zh-CN" altLang="en-US" sz="2400" dirty="0">
                <a:solidFill>
                  <a:srgbClr val="333399"/>
                </a:solidFill>
                <a:latin typeface="Arial" pitchFamily="34" charset="0"/>
              </a:rPr>
              <a:t>！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Ex.3.1.5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dirty="0"/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Ex.3.4.1 (c), (g)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 </a:t>
            </a:r>
            <a:r>
              <a:rPr lang="en-US" altLang="zh-CN" dirty="0">
                <a:solidFill>
                  <a:srgbClr val="333399"/>
                </a:solidFill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</a:rPr>
              <a:t>Ex.3.4.2 (b), (d)</a:t>
            </a:r>
          </a:p>
          <a:p>
            <a:pPr lvl="3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 !!Ex.3.1.3(a), (b)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1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504056" y="1052736"/>
            <a:ext cx="8532440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自测题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  <a:p>
            <a:pPr marL="457200" indent="-457200" algn="just">
              <a:buClr>
                <a:srgbClr val="800080"/>
              </a:buClr>
              <a:buFont typeface="Wingdings" pitchFamily="2" charset="2"/>
              <a:buNone/>
            </a:pPr>
            <a:endParaRPr lang="zh-CN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试给出下列每个正规语言的一个正规表达式：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 algn="just">
              <a:buClr>
                <a:srgbClr val="800080"/>
              </a:buClr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1)   { 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xwx</a:t>
            </a:r>
            <a:r>
              <a:rPr lang="en-US" altLang="zh-CN" i="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x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(a + b)</a:t>
            </a:r>
            <a:r>
              <a:rPr lang="en-US" altLang="zh-CN" i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},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其中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(a + b)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= (a + b) (a + b)*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的反向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即反转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 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{a , b}*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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x, y( x, y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{a , b}*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w = 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xy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| y |=3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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y = 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i="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) }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{a, b}*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w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中既不包含子串 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aa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，也不包含子串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bb 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4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i="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i="0" baseline="30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n , m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0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n + m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为偶数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5)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{a, b 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，且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的后20位至少有一个 a }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914400" lvl="1" indent="-457200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6) { 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{a, b 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1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，且当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结尾时，它的长度为奇数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914400" lvl="1" indent="-457200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7)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{a, b 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，且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前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5位至少有一个子串 aa }</a:t>
            </a:r>
            <a:endParaRPr lang="en-US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8) { 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{a, b 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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，且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 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位至第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位至少有一个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a }</a:t>
            </a:r>
          </a:p>
          <a:p>
            <a:pPr marL="914400" lvl="1" indent="-457200" algn="just">
              <a:buClr>
                <a:srgbClr val="800080"/>
              </a:buClr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914400" lvl="1" indent="-457200" algn="just">
              <a:buClr>
                <a:srgbClr val="800080"/>
              </a:buClr>
            </a:pP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9) </a:t>
            </a:r>
            <a:r>
              <a:rPr lang="pt-BR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 w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 w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{0,1}*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至少含有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，且倒数第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位为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cs typeface="Times New Roman" panose="02020603050405020304" pitchFamily="18" charset="0"/>
              </a:rPr>
              <a:t>1}</a:t>
            </a:r>
            <a:endParaRPr lang="zh-CN" altLang="zh-CN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476375" y="195263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hlink"/>
                </a:solidFill>
                <a:latin typeface="Arial" pitchFamily="34" charset="0"/>
              </a:rPr>
              <a:t>Thank You</a:t>
            </a:r>
            <a:endParaRPr lang="en-US" altLang="zh-CN" sz="3200">
              <a:solidFill>
                <a:schemeClr val="hlink"/>
              </a:solidFill>
              <a:latin typeface="CMR10" charset="0"/>
            </a:endParaRPr>
          </a:p>
        </p:txBody>
      </p:sp>
      <p:sp>
        <p:nvSpPr>
          <p:cNvPr id="28679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chemeClr val="hlink"/>
                </a:solidFill>
                <a:latin typeface="Arial" pitchFamily="34" charset="0"/>
              </a:rPr>
              <a:t>That’s all for today.</a:t>
            </a:r>
            <a:r>
              <a:rPr lang="en-US" altLang="zh-CN" sz="3200">
                <a:solidFill>
                  <a:schemeClr val="hlink"/>
                </a:solidFill>
                <a:latin typeface="CMR10" charset="0"/>
              </a:rPr>
              <a:t> 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1625600"/>
            <a:ext cx="424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正规表达式</a:t>
            </a:r>
            <a:endParaRPr lang="zh-CN" altLang="en-US" sz="3200" i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403350" y="195263"/>
            <a:ext cx="526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正规表达式与正规语言</a:t>
            </a:r>
          </a:p>
        </p:txBody>
      </p:sp>
      <p:sp>
        <p:nvSpPr>
          <p:cNvPr id="5128" name="Text Box 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344738"/>
            <a:ext cx="4248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正规语言</a:t>
            </a:r>
            <a:endParaRPr lang="zh-CN" altLang="en-US" sz="3200" i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9" name="Text Box 9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42988" y="2994025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正规表达式的代数性质</a:t>
            </a:r>
            <a:endParaRPr lang="zh-CN" altLang="en-US" sz="3200" i="0" dirty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Rectangle 34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6151" name="AutoShape 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827088" y="1412875"/>
            <a:ext cx="8137525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用代数的方法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表示正规语言</a:t>
            </a:r>
          </a:p>
          <a:p>
            <a:pPr>
              <a:buFont typeface="Wingdings" pitchFamily="2" charset="2"/>
              <a:buChar char=" "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语义   正规语言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Regular Languages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RL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作用于正规语言上的三种代数运算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联合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union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ww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 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w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连接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concatenation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·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w</a:t>
            </a:r>
            <a:r>
              <a:rPr lang="en-US" altLang="zh-CN" sz="2400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w</a:t>
            </a:r>
            <a:r>
              <a:rPr lang="en-US" altLang="zh-CN" sz="2400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w</a:t>
            </a:r>
            <a:r>
              <a:rPr lang="en-US" altLang="zh-CN" sz="2400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w</a:t>
            </a:r>
            <a:r>
              <a:rPr lang="en-US" altLang="zh-CN" sz="2400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（星）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闭包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closure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*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</a:t>
            </a:r>
            <a:r>
              <a:rPr lang="en-US" altLang="zh-CN" sz="2400" i="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0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语法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基本正规表达式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个运算符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vs.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个运算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对应不同应用形式会扩展一些助记运算符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如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LEX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中的正规表达式</a:t>
            </a:r>
            <a:endParaRPr lang="zh-CN" altLang="en-US" sz="2400" i="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2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2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25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625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25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25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25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625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625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9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7171" name="AutoShape 10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2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3" name="AutoShape 10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4" name="AutoShape 10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175" name="Text Box 105"/>
          <p:cNvSpPr txBox="1">
            <a:spLocks noChangeArrowheads="1"/>
          </p:cNvSpPr>
          <p:nvPr/>
        </p:nvSpPr>
        <p:spPr bwMode="auto">
          <a:xfrm>
            <a:off x="827088" y="1820863"/>
            <a:ext cx="82089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zh-CN" altLang="en-US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为字母表。 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 上的正规表达式集合 </a:t>
            </a:r>
            <a:r>
              <a:rPr lang="en-US" altLang="zh-CN" sz="2400" b="0" i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递归定义</a:t>
            </a:r>
          </a:p>
          <a:p>
            <a:pPr algn="just">
              <a:buClr>
                <a:srgbClr val="800080"/>
              </a:buClr>
              <a:buFont typeface="Symbol" pitchFamily="18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如下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76906" name="Rectangle 106"/>
          <p:cNvSpPr>
            <a:spLocks noChangeArrowheads="1"/>
          </p:cNvSpPr>
          <p:nvPr/>
        </p:nvSpPr>
        <p:spPr bwMode="auto">
          <a:xfrm>
            <a:off x="1042988" y="4198938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归纳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76907" name="Rectangle 107"/>
          <p:cNvSpPr>
            <a:spLocks noChangeArrowheads="1"/>
          </p:cNvSpPr>
          <p:nvPr/>
        </p:nvSpPr>
        <p:spPr bwMode="auto">
          <a:xfrm>
            <a:off x="2268538" y="2781300"/>
            <a:ext cx="5926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,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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R.</a:t>
            </a:r>
          </a:p>
        </p:txBody>
      </p:sp>
      <p:sp>
        <p:nvSpPr>
          <p:cNvPr id="76908" name="Rectangle 108"/>
          <p:cNvSpPr>
            <a:spLocks noChangeArrowheads="1"/>
          </p:cNvSpPr>
          <p:nvPr/>
        </p:nvSpPr>
        <p:spPr bwMode="auto">
          <a:xfrm>
            <a:off x="2266950" y="3259138"/>
            <a:ext cx="648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 a 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then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R. </a:t>
            </a:r>
          </a:p>
        </p:txBody>
      </p:sp>
      <p:sp>
        <p:nvSpPr>
          <p:cNvPr id="76909" name="Rectangle 109"/>
          <p:cNvSpPr>
            <a:spLocks noChangeArrowheads="1"/>
          </p:cNvSpPr>
          <p:nvPr/>
        </p:nvSpPr>
        <p:spPr bwMode="auto">
          <a:xfrm>
            <a:off x="2266950" y="3716338"/>
            <a:ext cx="547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任一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变量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R.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76910" name="Rectangle 110"/>
          <p:cNvSpPr>
            <a:spLocks noChangeArrowheads="1"/>
          </p:cNvSpPr>
          <p:nvPr/>
        </p:nvSpPr>
        <p:spPr bwMode="auto">
          <a:xfrm>
            <a:off x="1547813" y="4772025"/>
            <a:ext cx="694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 E 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and F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then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E + 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76911" name="Rectangle 111"/>
          <p:cNvSpPr>
            <a:spLocks noChangeArrowheads="1"/>
          </p:cNvSpPr>
          <p:nvPr/>
        </p:nvSpPr>
        <p:spPr bwMode="auto">
          <a:xfrm>
            <a:off x="1547813" y="5251450"/>
            <a:ext cx="64023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 E 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and F 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then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EF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R. </a:t>
            </a:r>
          </a:p>
        </p:txBody>
      </p:sp>
      <p:sp>
        <p:nvSpPr>
          <p:cNvPr id="76912" name="Rectangle 112"/>
          <p:cNvSpPr>
            <a:spLocks noChangeArrowheads="1"/>
          </p:cNvSpPr>
          <p:nvPr/>
        </p:nvSpPr>
        <p:spPr bwMode="auto">
          <a:xfrm>
            <a:off x="1042988" y="2814638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基础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76913" name="Rectangle 113"/>
          <p:cNvSpPr>
            <a:spLocks noChangeArrowheads="1"/>
          </p:cNvSpPr>
          <p:nvPr/>
        </p:nvSpPr>
        <p:spPr bwMode="auto">
          <a:xfrm>
            <a:off x="1547813" y="5756275"/>
            <a:ext cx="4926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 E 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then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E*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76914" name="Rectangle 114"/>
          <p:cNvSpPr>
            <a:spLocks noChangeArrowheads="1"/>
          </p:cNvSpPr>
          <p:nvPr/>
        </p:nvSpPr>
        <p:spPr bwMode="auto">
          <a:xfrm>
            <a:off x="1547813" y="6284913"/>
            <a:ext cx="532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4.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 E 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zh-CN" altLang="en-US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then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( E )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7185" name="Text Box 115"/>
          <p:cNvSpPr txBox="1">
            <a:spLocks noChangeArrowheads="1"/>
          </p:cNvSpPr>
          <p:nvPr/>
        </p:nvSpPr>
        <p:spPr bwMode="auto">
          <a:xfrm>
            <a:off x="539750" y="1196975"/>
            <a:ext cx="6696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语法</a:t>
            </a:r>
            <a:endParaRPr lang="zh-CN" altLang="en-US" sz="3200" b="0" i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6" grpId="0" autoUpdateAnimBg="0"/>
      <p:bldP spid="76907" grpId="0" autoUpdateAnimBg="0"/>
      <p:bldP spid="76908" grpId="0" autoUpdateAnimBg="0"/>
      <p:bldP spid="76909" grpId="0" autoUpdateAnimBg="0"/>
      <p:bldP spid="76910" grpId="0" autoUpdateAnimBg="0"/>
      <p:bldP spid="76911" grpId="0" autoUpdateAnimBg="0"/>
      <p:bldP spid="76912" grpId="0" autoUpdateAnimBg="0"/>
      <p:bldP spid="76913" grpId="0" autoUpdateAnimBg="0"/>
      <p:bldP spid="769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819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AutoShape 8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9"/>
          <p:cNvSpPr txBox="1">
            <a:spLocks noChangeArrowheads="1"/>
          </p:cNvSpPr>
          <p:nvPr/>
        </p:nvSpPr>
        <p:spPr bwMode="auto">
          <a:xfrm>
            <a:off x="898525" y="1958975"/>
            <a:ext cx="7705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上的正规表达式集合。对每个不含变量的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E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E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L(E)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递归定义如下：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228725" y="4267200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归纳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547813" y="3309938"/>
            <a:ext cx="5926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L()={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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and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L()=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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1547813" y="3741738"/>
            <a:ext cx="6481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If a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then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L(a)={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a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}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1547813" y="4699000"/>
            <a:ext cx="734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1.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and F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 L(</a:t>
            </a:r>
            <a:r>
              <a:rPr lang="en-US" altLang="zh-CN" sz="2400" i="0">
                <a:latin typeface="Comic Sans MS" pitchFamily="66" charset="0"/>
                <a:ea typeface="楷体_GB2312" pitchFamily="49" charset="-122"/>
                <a:sym typeface="Symbol" pitchFamily="18" charset="2"/>
              </a:rPr>
              <a:t>E+F)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= L(E)L(F)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1547813" y="5202238"/>
            <a:ext cx="7345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2.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E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 and F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zh-CN" altLang="en-US" sz="2400" i="0" dirty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L(EF) = L(E)L(F)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. </a:t>
            </a: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1209675" y="2924175"/>
            <a:ext cx="885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基础</a:t>
            </a:r>
            <a:r>
              <a:rPr lang="en-US" altLang="zh-CN" sz="2400" i="0"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1547813" y="5634038"/>
            <a:ext cx="61928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3.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L(E*) = (L(E))*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1547813" y="6067425"/>
            <a:ext cx="5322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4. 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If E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</a:rPr>
              <a:t>R</a:t>
            </a:r>
            <a:r>
              <a:rPr lang="zh-CN" altLang="en-US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，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then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en-US" altLang="zh-CN" sz="2400" i="0">
                <a:latin typeface="Comic Sans MS" pitchFamily="66" charset="0"/>
                <a:sym typeface="Symbol" pitchFamily="18" charset="2"/>
              </a:rPr>
              <a:t>L((E)) = L(E)</a:t>
            </a:r>
            <a:r>
              <a:rPr lang="en-US" altLang="zh-CN" sz="2400" i="0">
                <a:solidFill>
                  <a:srgbClr val="333399"/>
                </a:solidFill>
                <a:latin typeface="Comic Sans MS" pitchFamily="66" charset="0"/>
                <a:sym typeface="Symbol" pitchFamily="18" charset="2"/>
              </a:rPr>
              <a:t>.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684213" y="1343025"/>
            <a:ext cx="6696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语义</a:t>
            </a:r>
            <a:r>
              <a:rPr lang="zh-CN" altLang="en-US" dirty="0">
                <a:latin typeface="+mn-lt"/>
                <a:ea typeface="华文楷体" panose="02010600040101010101" pitchFamily="2" charset="-122"/>
              </a:rPr>
              <a:t> </a:t>
            </a:r>
            <a:endParaRPr lang="zh-CN" altLang="en-US" sz="3200" b="0" i="0" dirty="0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 autoUpdateAnimBg="0"/>
      <p:bldP spid="153611" grpId="0" autoUpdateAnimBg="0"/>
      <p:bldP spid="153612" grpId="0" autoUpdateAnimBg="0"/>
      <p:bldP spid="153613" grpId="0" autoUpdateAnimBg="0"/>
      <p:bldP spid="153614" grpId="0" autoUpdateAnimBg="0"/>
      <p:bldP spid="153615" grpId="0" autoUpdateAnimBg="0"/>
      <p:bldP spid="153616" grpId="0" autoUpdateAnimBg="0"/>
      <p:bldP spid="15361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1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2" name="Text Box 21"/>
          <p:cNvSpPr txBox="1">
            <a:spLocks noChangeArrowheads="1"/>
          </p:cNvSpPr>
          <p:nvPr/>
        </p:nvSpPr>
        <p:spPr bwMode="auto">
          <a:xfrm>
            <a:off x="1403350" y="2636838"/>
            <a:ext cx="6624638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算符优先级（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precedence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）依次为</a:t>
            </a:r>
          </a:p>
          <a:p>
            <a:pPr>
              <a:buClr>
                <a:srgbClr val="800080"/>
              </a:buClr>
              <a:buFont typeface="Wingdings" pitchFamily="2" charset="2"/>
              <a:buChar char=" "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</a:t>
            </a:r>
            <a:endParaRPr lang="zh-CN" altLang="en-US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800" i="0">
                <a:latin typeface="+mn-lt"/>
                <a:ea typeface="华文楷体" panose="02010600040101010101" pitchFamily="2" charset="-122"/>
                <a:cs typeface="Arial" pitchFamily="34" charset="0"/>
              </a:rPr>
              <a:t>•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连接</a:t>
            </a:r>
            <a:endParaRPr lang="zh-CN" altLang="en-US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</a:t>
            </a:r>
            <a:endParaRPr lang="zh-CN" altLang="en-US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9223" name="Rectangle 22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9224" name="Text Box 23"/>
          <p:cNvSpPr txBox="1">
            <a:spLocks noChangeArrowheads="1"/>
          </p:cNvSpPr>
          <p:nvPr/>
        </p:nvSpPr>
        <p:spPr bwMode="auto">
          <a:xfrm>
            <a:off x="755650" y="1844675"/>
            <a:ext cx="6624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600" i="0" dirty="0">
                <a:latin typeface="+mn-lt"/>
                <a:ea typeface="华文楷体" panose="02010600040101010101" pitchFamily="2" charset="-122"/>
              </a:rPr>
              <a:t>正规表达式算符优先级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1187450" y="2519363"/>
            <a:ext cx="66246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L</a:t>
            </a:r>
            <a:r>
              <a:rPr lang="en-US" altLang="zh-CN" sz="2400" i="0" baseline="30000" dirty="0">
                <a:latin typeface="Comic Sans MS" pitchFamily="66" charset="0"/>
                <a:ea typeface="楷体_GB2312" pitchFamily="49" charset="-122"/>
              </a:rPr>
              <a:t>+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= LL* = L*L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Comic Sans MS" pitchFamily="66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</a:t>
            </a:r>
            <a:r>
              <a:rPr lang="en-US" altLang="zh-CN" sz="2400" i="0" dirty="0">
                <a:latin typeface="Comic Sans MS" pitchFamily="66" charset="0"/>
                <a:ea typeface="楷体_GB2312" pitchFamily="49" charset="-122"/>
              </a:rPr>
              <a:t>L?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=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+ L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endParaRPr lang="en-US" altLang="zh-CN" sz="1000" i="0" dirty="0">
              <a:solidFill>
                <a:srgbClr val="333399"/>
              </a:solidFill>
              <a:latin typeface="Comic Sans MS" pitchFamily="66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</a:t>
            </a:r>
            <a:r>
              <a:rPr lang="en-US" altLang="zh-CN" sz="2400" i="0" dirty="0" err="1">
                <a:latin typeface="Comic Sans MS" pitchFamily="66" charset="0"/>
                <a:ea typeface="楷体_GB2312" pitchFamily="49" charset="-122"/>
              </a:rPr>
              <a:t>L</a:t>
            </a:r>
            <a:r>
              <a:rPr lang="en-US" altLang="zh-CN" sz="2400" i="0" baseline="30000" dirty="0" err="1">
                <a:latin typeface="Comic Sans MS" pitchFamily="66" charset="0"/>
                <a:ea typeface="楷体_GB2312" pitchFamily="49" charset="-12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= LL</a:t>
            </a:r>
            <a:r>
              <a:rPr lang="en-US" altLang="zh-CN" sz="2400" i="0" baseline="3000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n-1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   (n&gt;0)  </a:t>
            </a:r>
          </a:p>
          <a:p>
            <a:pPr lvl="1">
              <a:buClr>
                <a:srgbClr val="800080"/>
              </a:buClr>
              <a:buFont typeface="Symbol" pitchFamily="18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 L</a:t>
            </a:r>
            <a:r>
              <a:rPr lang="en-US" altLang="zh-CN" sz="2400" i="0" baseline="3000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0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</a:rPr>
              <a:t> = </a:t>
            </a:r>
            <a:r>
              <a:rPr lang="en-US" altLang="zh-CN" sz="2400" i="0" dirty="0">
                <a:solidFill>
                  <a:srgbClr val="333399"/>
                </a:solidFill>
                <a:latin typeface="Comic Sans MS" pitchFamily="66" charset="0"/>
                <a:ea typeface="楷体_GB2312" pitchFamily="49" charset="-122"/>
                <a:sym typeface="Symbol" pitchFamily="18" charset="2"/>
              </a:rPr>
              <a:t></a:t>
            </a:r>
            <a:r>
              <a:rPr lang="en-US" altLang="zh-CN" dirty="0"/>
              <a:t> </a:t>
            </a:r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150938" y="1700213"/>
            <a:ext cx="70929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600" i="0" dirty="0">
                <a:latin typeface="+mn-lt"/>
                <a:ea typeface="华文楷体" panose="02010600040101010101" pitchFamily="2" charset="-122"/>
              </a:rPr>
              <a:t>正规表达式的几个派生运算符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971550" y="2492375"/>
            <a:ext cx="799306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设计表示如下语言的正规表达式：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该语言中的每个字符串由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交替的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构成</a:t>
            </a: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57" name="Text Box 9"/>
          <p:cNvSpPr txBox="1">
            <a:spLocks noChangeArrowheads="1"/>
          </p:cNvSpPr>
          <p:nvPr/>
        </p:nvSpPr>
        <p:spPr bwMode="auto">
          <a:xfrm>
            <a:off x="971550" y="3675063"/>
            <a:ext cx="799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(01)* + (10)* + 0(10)* + 1(01)*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55658" name="Text Box 10"/>
          <p:cNvSpPr txBox="1">
            <a:spLocks noChangeArrowheads="1"/>
          </p:cNvSpPr>
          <p:nvPr/>
        </p:nvSpPr>
        <p:spPr bwMode="auto">
          <a:xfrm>
            <a:off x="971550" y="4251176"/>
            <a:ext cx="799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solidFill>
                  <a:srgbClr val="333399"/>
                </a:solidFill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( + 1) (01)* ( + 0) 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55659" name="Text Box 11"/>
          <p:cNvSpPr txBox="1">
            <a:spLocks noChangeArrowheads="1"/>
          </p:cNvSpPr>
          <p:nvPr/>
        </p:nvSpPr>
        <p:spPr bwMode="auto">
          <a:xfrm>
            <a:off x="971550" y="4870450"/>
            <a:ext cx="79930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 lvl="1"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400" i="0" dirty="0">
                <a:latin typeface="Arial" pitchFamily="34" charset="0"/>
                <a:ea typeface="楷体_GB2312" pitchFamily="49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楷体_GB2312" pitchFamily="49" charset="-122"/>
                <a:sym typeface="Symbol" pitchFamily="18" charset="2"/>
              </a:rPr>
              <a:t>( + 0) (10)* ( + 1)</a:t>
            </a:r>
            <a:endParaRPr lang="en-US" altLang="zh-CN" sz="24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Char char=" "/>
            </a:pPr>
            <a:endParaRPr lang="en-US" altLang="zh-CN" sz="1000" i="0" dirty="0">
              <a:solidFill>
                <a:srgbClr val="333399"/>
              </a:solidFill>
              <a:latin typeface="Arial" pitchFamily="34" charset="0"/>
              <a:ea typeface="楷体_GB2312" pitchFamily="49" charset="-122"/>
            </a:endParaRP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476375" y="195263"/>
            <a:ext cx="2724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正规表达式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971550" y="1773238"/>
            <a:ext cx="58326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6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600" i="0" dirty="0">
                <a:latin typeface="+mn-lt"/>
                <a:ea typeface="华文楷体" panose="02010600040101010101" pitchFamily="2" charset="-122"/>
              </a:rPr>
              <a:t>正规表达式举例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7" grpId="0" autoUpdateAnimBg="0"/>
      <p:bldP spid="155658" grpId="0" autoUpdateAnimBg="0"/>
      <p:bldP spid="155659" grpId="0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18667</TotalTime>
  <Words>2685</Words>
  <Application>Microsoft Office PowerPoint</Application>
  <PresentationFormat>全屏显示(4:3)</PresentationFormat>
  <Paragraphs>270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CMR10</vt:lpstr>
      <vt:lpstr>等线</vt:lpstr>
      <vt:lpstr>华文楷体</vt:lpstr>
      <vt:lpstr>华文行楷</vt:lpstr>
      <vt:lpstr>楷体_GB2312</vt:lpstr>
      <vt:lpstr>Arial</vt:lpstr>
      <vt:lpstr>Comic Sans MS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413</cp:revision>
  <dcterms:created xsi:type="dcterms:W3CDTF">2002-02-03T03:17:28Z</dcterms:created>
  <dcterms:modified xsi:type="dcterms:W3CDTF">2023-10-07T06:08:29Z</dcterms:modified>
</cp:coreProperties>
</file>