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2"/>
  </p:notesMasterIdLst>
  <p:handoutMasterIdLst>
    <p:handoutMasterId r:id="rId83"/>
  </p:handoutMasterIdLst>
  <p:sldIdLst>
    <p:sldId id="256" r:id="rId2"/>
    <p:sldId id="333" r:id="rId3"/>
    <p:sldId id="304" r:id="rId4"/>
    <p:sldId id="311" r:id="rId5"/>
    <p:sldId id="321" r:id="rId6"/>
    <p:sldId id="305" r:id="rId7"/>
    <p:sldId id="322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06" r:id="rId24"/>
    <p:sldId id="323" r:id="rId25"/>
    <p:sldId id="307" r:id="rId26"/>
    <p:sldId id="308" r:id="rId27"/>
    <p:sldId id="309" r:id="rId28"/>
    <p:sldId id="310" r:id="rId29"/>
    <p:sldId id="312" r:id="rId30"/>
    <p:sldId id="337" r:id="rId31"/>
    <p:sldId id="313" r:id="rId32"/>
    <p:sldId id="325" r:id="rId33"/>
    <p:sldId id="315" r:id="rId34"/>
    <p:sldId id="316" r:id="rId35"/>
    <p:sldId id="326" r:id="rId36"/>
    <p:sldId id="327" r:id="rId37"/>
    <p:sldId id="317" r:id="rId38"/>
    <p:sldId id="328" r:id="rId39"/>
    <p:sldId id="329" r:id="rId40"/>
    <p:sldId id="318" r:id="rId41"/>
    <p:sldId id="33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89" r:id="rId64"/>
    <p:sldId id="390" r:id="rId65"/>
    <p:sldId id="391" r:id="rId66"/>
    <p:sldId id="378" r:id="rId67"/>
    <p:sldId id="379" r:id="rId68"/>
    <p:sldId id="380" r:id="rId69"/>
    <p:sldId id="381" r:id="rId70"/>
    <p:sldId id="382" r:id="rId71"/>
    <p:sldId id="383" r:id="rId72"/>
    <p:sldId id="392" r:id="rId73"/>
    <p:sldId id="384" r:id="rId74"/>
    <p:sldId id="394" r:id="rId75"/>
    <p:sldId id="385" r:id="rId76"/>
    <p:sldId id="393" r:id="rId77"/>
    <p:sldId id="356" r:id="rId78"/>
    <p:sldId id="387" r:id="rId79"/>
    <p:sldId id="386" r:id="rId80"/>
    <p:sldId id="330" r:id="rId8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333399"/>
    <a:srgbClr val="800080"/>
    <a:srgbClr val="CC99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9" autoAdjust="0"/>
    <p:restoredTop sz="89333" autoAdjust="0"/>
  </p:normalViewPr>
  <p:slideViewPr>
    <p:cSldViewPr>
      <p:cViewPr varScale="1">
        <p:scale>
          <a:sx n="76" d="100"/>
          <a:sy n="76" d="100"/>
        </p:scale>
        <p:origin x="10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</a:defRPr>
            </a:lvl1pPr>
          </a:lstStyle>
          <a:p>
            <a:fld id="{D698F90D-B8BF-47DA-A28C-A9A2573906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621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AA1B4-6B0B-4ED9-AD7B-E8019AD2849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A9BE-B832-4926-ABB2-5D10B89C9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9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A9BE-B832-4926-ABB2-5D10B89C9F8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37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A9BE-B832-4926-ABB2-5D10B89C9F8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4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 b="0" i="0">
              <a:solidFill>
                <a:schemeClr val="tx1"/>
              </a:solidFill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 b="0" i="0">
              <a:solidFill>
                <a:schemeClr val="tx1"/>
              </a:solidFill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kumimoji="0" sz="2600" i="0">
                <a:solidFill>
                  <a:schemeClr val="bg1"/>
                </a:solidFill>
                <a:latin typeface="+mn-lt"/>
              </a:defRPr>
            </a:lvl1pPr>
          </a:lstStyle>
          <a:p>
            <a:fld id="{EEE7CE51-4FF9-47C7-A52F-02F910E5A6F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i="0">
                <a:latin typeface="Arial" pitchFamily="34" charset="0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0" name="Group 1054"/>
          <p:cNvGrpSpPr>
            <a:grpSpLocks/>
          </p:cNvGrpSpPr>
          <p:nvPr userDrawn="1"/>
        </p:nvGrpSpPr>
        <p:grpSpPr bwMode="auto">
          <a:xfrm>
            <a:off x="-36513" y="0"/>
            <a:ext cx="1476376" cy="6884988"/>
            <a:chOff x="0" y="0"/>
            <a:chExt cx="2016" cy="4320"/>
          </a:xfrm>
        </p:grpSpPr>
        <p:sp>
          <p:nvSpPr>
            <p:cNvPr id="5151" name="Rectangle 1055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Rectangle 1056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53" name="Line 1057"/>
          <p:cNvSpPr>
            <a:spLocks noChangeShapeType="1"/>
          </p:cNvSpPr>
          <p:nvPr userDrawn="1"/>
        </p:nvSpPr>
        <p:spPr bwMode="auto">
          <a:xfrm>
            <a:off x="1477963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54" name="Picture 1058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3675" y="576263"/>
            <a:ext cx="1295400" cy="330200"/>
          </a:xfrm>
          <a:prstGeom prst="rect">
            <a:avLst/>
          </a:prstGeom>
          <a:noFill/>
        </p:spPr>
      </p:pic>
      <p:sp>
        <p:nvSpPr>
          <p:cNvPr id="5155" name="Text Box 1059"/>
          <p:cNvSpPr txBox="1">
            <a:spLocks noChangeArrowheads="1"/>
          </p:cNvSpPr>
          <p:nvPr userDrawn="1"/>
        </p:nvSpPr>
        <p:spPr bwMode="auto">
          <a:xfrm>
            <a:off x="7885113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993366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56" name="AutoShape 1060"/>
          <p:cNvSpPr>
            <a:spLocks noChangeArrowheads="1"/>
          </p:cNvSpPr>
          <p:nvPr userDrawn="1"/>
        </p:nvSpPr>
        <p:spPr bwMode="auto">
          <a:xfrm>
            <a:off x="1117600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 b="0" i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8.xml"/><Relationship Id="rId3" Type="http://schemas.openxmlformats.org/officeDocument/2006/relationships/slide" Target="slide77.xml"/><Relationship Id="rId7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4.xml"/><Relationship Id="rId5" Type="http://schemas.openxmlformats.org/officeDocument/2006/relationships/slide" Target="slide34.xml"/><Relationship Id="rId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1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wmf"/><Relationship Id="rId21" Type="http://schemas.openxmlformats.org/officeDocument/2006/relationships/oleObject" Target="../embeddings/oleObject58.bin"/><Relationship Id="rId34" Type="http://schemas.openxmlformats.org/officeDocument/2006/relationships/oleObject" Target="../embeddings/oleObject65.bin"/><Relationship Id="rId42" Type="http://schemas.openxmlformats.org/officeDocument/2006/relationships/oleObject" Target="../embeddings/oleObject69.bin"/><Relationship Id="rId47" Type="http://schemas.openxmlformats.org/officeDocument/2006/relationships/image" Target="../media/image42.wmf"/><Relationship Id="rId50" Type="http://schemas.openxmlformats.org/officeDocument/2006/relationships/oleObject" Target="../embeddings/oleObject73.bin"/><Relationship Id="rId55" Type="http://schemas.openxmlformats.org/officeDocument/2006/relationships/image" Target="../media/image46.wmf"/><Relationship Id="rId63" Type="http://schemas.openxmlformats.org/officeDocument/2006/relationships/image" Target="../media/image50.wmf"/><Relationship Id="rId7" Type="http://schemas.openxmlformats.org/officeDocument/2006/relationships/oleObject" Target="../embeddings/oleObject51.bin"/><Relationship Id="rId2" Type="http://schemas.openxmlformats.org/officeDocument/2006/relationships/slide" Target="slide2.xml"/><Relationship Id="rId16" Type="http://schemas.openxmlformats.org/officeDocument/2006/relationships/image" Target="../media/image27.wmf"/><Relationship Id="rId29" Type="http://schemas.openxmlformats.org/officeDocument/2006/relationships/oleObject" Target="../embeddings/oleObject62.bin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31.wmf"/><Relationship Id="rId32" Type="http://schemas.openxmlformats.org/officeDocument/2006/relationships/oleObject" Target="../embeddings/oleObject64.bin"/><Relationship Id="rId37" Type="http://schemas.openxmlformats.org/officeDocument/2006/relationships/image" Target="../media/image37.wmf"/><Relationship Id="rId40" Type="http://schemas.openxmlformats.org/officeDocument/2006/relationships/oleObject" Target="../embeddings/oleObject68.bin"/><Relationship Id="rId45" Type="http://schemas.openxmlformats.org/officeDocument/2006/relationships/image" Target="../media/image41.wmf"/><Relationship Id="rId53" Type="http://schemas.openxmlformats.org/officeDocument/2006/relationships/image" Target="../media/image45.wmf"/><Relationship Id="rId58" Type="http://schemas.openxmlformats.org/officeDocument/2006/relationships/oleObject" Target="../embeddings/oleObject77.bin"/><Relationship Id="rId66" Type="http://schemas.openxmlformats.org/officeDocument/2006/relationships/oleObject" Target="../embeddings/oleObject81.bin"/><Relationship Id="rId5" Type="http://schemas.openxmlformats.org/officeDocument/2006/relationships/oleObject" Target="../embeddings/oleObject50.bin"/><Relationship Id="rId61" Type="http://schemas.openxmlformats.org/officeDocument/2006/relationships/image" Target="../media/image49.wmf"/><Relationship Id="rId19" Type="http://schemas.openxmlformats.org/officeDocument/2006/relationships/oleObject" Target="../embeddings/oleObject57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61.bin"/><Relationship Id="rId30" Type="http://schemas.openxmlformats.org/officeDocument/2006/relationships/oleObject" Target="../embeddings/oleObject63.bin"/><Relationship Id="rId35" Type="http://schemas.openxmlformats.org/officeDocument/2006/relationships/image" Target="../media/image36.wmf"/><Relationship Id="rId43" Type="http://schemas.openxmlformats.org/officeDocument/2006/relationships/image" Target="../media/image40.wmf"/><Relationship Id="rId48" Type="http://schemas.openxmlformats.org/officeDocument/2006/relationships/oleObject" Target="../embeddings/oleObject72.bin"/><Relationship Id="rId56" Type="http://schemas.openxmlformats.org/officeDocument/2006/relationships/oleObject" Target="../embeddings/oleObject76.bin"/><Relationship Id="rId64" Type="http://schemas.openxmlformats.org/officeDocument/2006/relationships/oleObject" Target="../embeddings/oleObject80.bin"/><Relationship Id="rId8" Type="http://schemas.openxmlformats.org/officeDocument/2006/relationships/image" Target="../media/image23.wmf"/><Relationship Id="rId51" Type="http://schemas.openxmlformats.org/officeDocument/2006/relationships/image" Target="../media/image44.wmf"/><Relationship Id="rId3" Type="http://schemas.openxmlformats.org/officeDocument/2006/relationships/oleObject" Target="../embeddings/oleObject49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33" Type="http://schemas.openxmlformats.org/officeDocument/2006/relationships/image" Target="../media/image35.wmf"/><Relationship Id="rId38" Type="http://schemas.openxmlformats.org/officeDocument/2006/relationships/oleObject" Target="../embeddings/oleObject67.bin"/><Relationship Id="rId46" Type="http://schemas.openxmlformats.org/officeDocument/2006/relationships/oleObject" Target="../embeddings/oleObject71.bin"/><Relationship Id="rId59" Type="http://schemas.openxmlformats.org/officeDocument/2006/relationships/image" Target="../media/image48.wmf"/><Relationship Id="rId67" Type="http://schemas.openxmlformats.org/officeDocument/2006/relationships/image" Target="../media/image52.emf"/><Relationship Id="rId20" Type="http://schemas.openxmlformats.org/officeDocument/2006/relationships/image" Target="../media/image29.wmf"/><Relationship Id="rId41" Type="http://schemas.openxmlformats.org/officeDocument/2006/relationships/image" Target="../media/image39.wmf"/><Relationship Id="rId54" Type="http://schemas.openxmlformats.org/officeDocument/2006/relationships/oleObject" Target="../embeddings/oleObject75.bin"/><Relationship Id="rId62" Type="http://schemas.openxmlformats.org/officeDocument/2006/relationships/oleObject" Target="../embeddings/oleObject7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33.wmf"/><Relationship Id="rId36" Type="http://schemas.openxmlformats.org/officeDocument/2006/relationships/oleObject" Target="../embeddings/oleObject66.bin"/><Relationship Id="rId49" Type="http://schemas.openxmlformats.org/officeDocument/2006/relationships/image" Target="../media/image43.wmf"/><Relationship Id="rId57" Type="http://schemas.openxmlformats.org/officeDocument/2006/relationships/image" Target="../media/image47.wmf"/><Relationship Id="rId10" Type="http://schemas.openxmlformats.org/officeDocument/2006/relationships/image" Target="../media/image24.wmf"/><Relationship Id="rId31" Type="http://schemas.openxmlformats.org/officeDocument/2006/relationships/image" Target="../media/image34.wmf"/><Relationship Id="rId44" Type="http://schemas.openxmlformats.org/officeDocument/2006/relationships/oleObject" Target="../embeddings/oleObject70.bin"/><Relationship Id="rId52" Type="http://schemas.openxmlformats.org/officeDocument/2006/relationships/oleObject" Target="../embeddings/oleObject74.bin"/><Relationship Id="rId60" Type="http://schemas.openxmlformats.org/officeDocument/2006/relationships/oleObject" Target="../embeddings/oleObject78.bin"/><Relationship Id="rId65" Type="http://schemas.openxmlformats.org/officeDocument/2006/relationships/image" Target="../media/image51.e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2.bin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28.wmf"/><Relationship Id="rId39" Type="http://schemas.openxmlformats.org/officeDocument/2006/relationships/image" Target="../media/image3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5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97.bin"/><Relationship Id="rId3" Type="http://schemas.openxmlformats.org/officeDocument/2006/relationships/image" Target="../media/image53.wmf"/><Relationship Id="rId21" Type="http://schemas.openxmlformats.org/officeDocument/2006/relationships/image" Target="../media/image65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63.wmf"/><Relationship Id="rId25" Type="http://schemas.openxmlformats.org/officeDocument/2006/relationships/image" Target="../media/image67.wmf"/><Relationship Id="rId2" Type="http://schemas.openxmlformats.org/officeDocument/2006/relationships/oleObject" Target="../embeddings/oleObject89.bin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60.wmf"/><Relationship Id="rId24" Type="http://schemas.openxmlformats.org/officeDocument/2006/relationships/oleObject" Target="../embeddings/oleObject100.bin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23" Type="http://schemas.openxmlformats.org/officeDocument/2006/relationships/image" Target="../media/image66.wmf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102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104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77.emf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72.emf"/><Relationship Id="rId21" Type="http://schemas.openxmlformats.org/officeDocument/2006/relationships/image" Target="../media/image81.emf"/><Relationship Id="rId7" Type="http://schemas.openxmlformats.org/officeDocument/2006/relationships/image" Target="../media/image74.e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79.emf"/><Relationship Id="rId2" Type="http://schemas.openxmlformats.org/officeDocument/2006/relationships/oleObject" Target="../embeddings/oleObject105.bin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80.e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111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606550" y="195263"/>
            <a:ext cx="195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  <a:ea typeface="华文行楷" pitchFamily="2" charset="-122"/>
              </a:rPr>
              <a:t>第 四 讲</a:t>
            </a:r>
          </a:p>
        </p:txBody>
      </p:sp>
      <p:sp>
        <p:nvSpPr>
          <p:cNvPr id="2067" name="Text Box 1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0725" y="1635125"/>
            <a:ext cx="8243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6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有限状态自动机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17399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37973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99341" name="Object 13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14714" imgH="2545545" progId="Visio.Drawing.11">
                  <p:embed/>
                </p:oleObj>
              </mc:Choice>
              <mc:Fallback>
                <p:oleObj name="Visio" r:id="rId2" imgW="3214714" imgH="2545545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 flipV="1">
            <a:off x="709295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9346" name="Object 18"/>
          <p:cNvGraphicFramePr>
            <a:graphicFrameLocks noChangeAspect="1"/>
          </p:cNvGraphicFramePr>
          <p:nvPr/>
        </p:nvGraphicFramePr>
        <p:xfrm>
          <a:off x="5507038" y="2636838"/>
          <a:ext cx="2736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099914" imgH="374769" progId="Visio.Drawing.11">
                  <p:embed/>
                </p:oleObj>
              </mc:Choice>
              <mc:Fallback>
                <p:oleObj name="Visio" r:id="rId4" imgW="2099914" imgH="374769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2636838"/>
                        <a:ext cx="27368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5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4CFDE0D8-F0C4-48C3-85E6-8B0BB448C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 flipV="1">
            <a:off x="752475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0367" name="Object 15"/>
          <p:cNvGraphicFramePr>
            <a:graphicFrameLocks noChangeAspect="1"/>
          </p:cNvGraphicFramePr>
          <p:nvPr/>
        </p:nvGraphicFramePr>
        <p:xfrm>
          <a:off x="5507038" y="2636838"/>
          <a:ext cx="2736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99914" imgH="374769" progId="Visio.Drawing.11">
                  <p:embed/>
                </p:oleObj>
              </mc:Choice>
              <mc:Fallback>
                <p:oleObj name="Visio" r:id="rId2" imgW="2099914" imgH="374769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2636838"/>
                        <a:ext cx="27368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17399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37973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100371" name="Object 19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14714" imgH="2545545" progId="Visio.Drawing.11">
                  <p:embed/>
                </p:oleObj>
              </mc:Choice>
              <mc:Fallback>
                <p:oleObj name="Visio" r:id="rId4" imgW="3214714" imgH="2545545" progId="Visio.Drawing.11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100373" name="Rectangle 21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5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84D0909F-0F09-4A4A-8F16-0218C712F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 flipV="1">
            <a:off x="8027988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5507038" y="2636838"/>
          <a:ext cx="2736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99914" imgH="374769" progId="Visio.Drawing.11">
                  <p:embed/>
                </p:oleObj>
              </mc:Choice>
              <mc:Fallback>
                <p:oleObj name="Visio" r:id="rId2" imgW="2099914" imgH="374769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2636838"/>
                        <a:ext cx="27368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37973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101390" name="Object 14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14714" imgH="2545545" progId="Visio.Drawing.11">
                  <p:embed/>
                </p:oleObj>
              </mc:Choice>
              <mc:Fallback>
                <p:oleObj name="Visio" r:id="rId4" imgW="3214714" imgH="2545545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1763713" y="49418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101393" name="Rectangle 17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5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36BB5B2A-7F25-4B1F-81BC-3942B4685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 flipV="1">
            <a:off x="838835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5507038" y="2636838"/>
          <a:ext cx="2736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99914" imgH="374769" progId="Visio.Drawing.11">
                  <p:embed/>
                </p:oleObj>
              </mc:Choice>
              <mc:Fallback>
                <p:oleObj name="Visio" r:id="rId2" imgW="2099914" imgH="374769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2636838"/>
                        <a:ext cx="27368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3797300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graphicFrame>
        <p:nvGraphicFramePr>
          <p:cNvPr id="102413" name="Object 13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14714" imgH="2545545" progId="Visio.Drawing.11">
                  <p:embed/>
                </p:oleObj>
              </mc:Choice>
              <mc:Fallback>
                <p:oleObj name="Visio" r:id="rId4" imgW="3214714" imgH="2545545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738313" y="49418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3797300" y="49418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4211638" y="5229225"/>
            <a:ext cx="484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 i="0">
                <a:sym typeface="Wingdings" pitchFamily="2" charset="2"/>
              </a:rPr>
              <a:t></a:t>
            </a:r>
            <a:endParaRPr lang="en-US" altLang="zh-CN" sz="2800" b="0" i="0"/>
          </a:p>
        </p:txBody>
      </p:sp>
      <p:sp>
        <p:nvSpPr>
          <p:cNvPr id="102418" name="Rectangle 18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6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E6A1FB05-4005-4016-8BF5-CA6170E55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 flipV="1">
            <a:off x="6156325" y="31924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103444" name="Text Box 20"/>
          <p:cNvSpPr txBox="1">
            <a:spLocks noChangeArrowheads="1"/>
          </p:cNvSpPr>
          <p:nvPr/>
        </p:nvSpPr>
        <p:spPr bwMode="auto">
          <a:xfrm>
            <a:off x="17399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37973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103446" name="Object 22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14714" imgH="2545545" progId="Visio.Drawing.11">
                  <p:embed/>
                </p:oleObj>
              </mc:Choice>
              <mc:Fallback>
                <p:oleObj name="Visio" r:id="rId2" imgW="3214714" imgH="2545545" progId="Visio.Drawing.11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7" name="Text Box 23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graphicFrame>
        <p:nvGraphicFramePr>
          <p:cNvPr id="103448" name="Object 24"/>
          <p:cNvGraphicFramePr>
            <a:graphicFrameLocks noChangeAspect="1"/>
          </p:cNvGraphicFramePr>
          <p:nvPr/>
        </p:nvGraphicFramePr>
        <p:xfrm>
          <a:off x="5867400" y="2622550"/>
          <a:ext cx="8651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19960" imgH="374769" progId="Visio.Drawing.11">
                  <p:embed/>
                </p:oleObj>
              </mc:Choice>
              <mc:Fallback>
                <p:oleObj name="Visio" r:id="rId4" imgW="719960" imgH="374769" progId="Visio.Drawing.11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22550"/>
                        <a:ext cx="8651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5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0A84D6ED-19F7-47CE-81E8-52C0FA420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64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5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6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7" name="AutoShape 1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37973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104477" name="Object 29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14714" imgH="2545545" progId="Visio.Drawing.11">
                  <p:embed/>
                </p:oleObj>
              </mc:Choice>
              <mc:Fallback>
                <p:oleObj name="Visio" r:id="rId2" imgW="3214714" imgH="2545545" progId="Visio.Drawing.11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1763713" y="49418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 flipV="1">
            <a:off x="6516688" y="31924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4481" name="Object 33"/>
          <p:cNvGraphicFramePr>
            <a:graphicFrameLocks noChangeAspect="1"/>
          </p:cNvGraphicFramePr>
          <p:nvPr/>
        </p:nvGraphicFramePr>
        <p:xfrm>
          <a:off x="5867400" y="2622550"/>
          <a:ext cx="8651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19960" imgH="374769" progId="Visio.Drawing.11">
                  <p:embed/>
                </p:oleObj>
              </mc:Choice>
              <mc:Fallback>
                <p:oleObj name="Visio" r:id="rId4" imgW="719960" imgH="374769" progId="Visio.Drawing.11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22550"/>
                        <a:ext cx="8651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82" name="Rectangle 34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5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AA776927-3F4C-46E8-B1E5-89BB86871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4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5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6" name="AutoShape 2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7" name="AutoShape 2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 flipV="1">
            <a:off x="6877050" y="31924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105500" name="Text Box 28"/>
          <p:cNvSpPr txBox="1">
            <a:spLocks noChangeArrowheads="1"/>
          </p:cNvSpPr>
          <p:nvPr/>
        </p:nvSpPr>
        <p:spPr bwMode="auto">
          <a:xfrm>
            <a:off x="17399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37973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105502" name="Object 30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14714" imgH="2545545" progId="Visio.Drawing.11">
                  <p:embed/>
                </p:oleObj>
              </mc:Choice>
              <mc:Fallback>
                <p:oleObj name="Visio" r:id="rId2" imgW="3214714" imgH="2545545" progId="Visio.Drawing.11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03" name="Text Box 31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graphicFrame>
        <p:nvGraphicFramePr>
          <p:cNvPr id="105504" name="Object 32"/>
          <p:cNvGraphicFramePr>
            <a:graphicFrameLocks noChangeAspect="1"/>
          </p:cNvGraphicFramePr>
          <p:nvPr/>
        </p:nvGraphicFramePr>
        <p:xfrm>
          <a:off x="5867400" y="2622550"/>
          <a:ext cx="8651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19960" imgH="374769" progId="Visio.Drawing.11">
                  <p:embed/>
                </p:oleObj>
              </mc:Choice>
              <mc:Fallback>
                <p:oleObj name="Visio" r:id="rId4" imgW="719960" imgH="374769" progId="Visio.Drawing.11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22550"/>
                        <a:ext cx="8651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05" name="Text Box 33"/>
          <p:cNvSpPr txBox="1">
            <a:spLocks noChangeArrowheads="1"/>
          </p:cNvSpPr>
          <p:nvPr/>
        </p:nvSpPr>
        <p:spPr bwMode="auto">
          <a:xfrm>
            <a:off x="1423988" y="2438400"/>
            <a:ext cx="484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 i="0">
                <a:sym typeface="Wingdings" pitchFamily="2" charset="2"/>
              </a:rPr>
              <a:t></a:t>
            </a:r>
            <a:endParaRPr lang="en-US" altLang="zh-CN" sz="2800" b="0" i="0"/>
          </a:p>
        </p:txBody>
      </p:sp>
      <p:sp>
        <p:nvSpPr>
          <p:cNvPr id="105506" name="Rectangle 34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6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ABD508AA-ED57-4780-925F-F012F2F68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 flipV="1">
            <a:off x="6156325" y="31924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17399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37973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108557" name="Object 13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14714" imgH="2545545" progId="Visio.Drawing.11">
                  <p:embed/>
                </p:oleObj>
              </mc:Choice>
              <mc:Fallback>
                <p:oleObj name="Visio" r:id="rId2" imgW="3214714" imgH="2545545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graphicFrame>
        <p:nvGraphicFramePr>
          <p:cNvPr id="108560" name="Object 16"/>
          <p:cNvGraphicFramePr>
            <a:graphicFrameLocks noChangeAspect="1"/>
          </p:cNvGraphicFramePr>
          <p:nvPr/>
        </p:nvGraphicFramePr>
        <p:xfrm>
          <a:off x="5867400" y="2619375"/>
          <a:ext cx="21605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764318" imgH="377291" progId="Visio.Drawing.11">
                  <p:embed/>
                </p:oleObj>
              </mc:Choice>
              <mc:Fallback>
                <p:oleObj name="Visio" r:id="rId4" imgW="1764318" imgH="377291" progId="Visio.Drawing.11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19375"/>
                        <a:ext cx="21605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1" name="Rectangle 17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5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6A323F9C-10AE-465F-B55A-CB4991C4C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 flipV="1">
            <a:off x="6516688" y="31924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9583" name="Object 15"/>
          <p:cNvGraphicFramePr>
            <a:graphicFrameLocks noChangeAspect="1"/>
          </p:cNvGraphicFramePr>
          <p:nvPr/>
        </p:nvGraphicFramePr>
        <p:xfrm>
          <a:off x="5867400" y="2619375"/>
          <a:ext cx="21605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64318" imgH="377291" progId="Visio.Drawing.11">
                  <p:embed/>
                </p:oleObj>
              </mc:Choice>
              <mc:Fallback>
                <p:oleObj name="Visio" r:id="rId2" imgW="1764318" imgH="377291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19375"/>
                        <a:ext cx="21605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17399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37973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109586" name="Object 18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14714" imgH="2545545" progId="Visio.Drawing.11">
                  <p:embed/>
                </p:oleObj>
              </mc:Choice>
              <mc:Fallback>
                <p:oleObj name="Visio" r:id="rId4" imgW="3214714" imgH="2545545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7" name="Text Box 19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109589" name="Rectangle 21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5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090F28E6-D945-4A50-BEF1-07E81802F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 flipV="1">
            <a:off x="6948488" y="31924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0607" name="Object 15"/>
          <p:cNvGraphicFramePr>
            <a:graphicFrameLocks noChangeAspect="1"/>
          </p:cNvGraphicFramePr>
          <p:nvPr/>
        </p:nvGraphicFramePr>
        <p:xfrm>
          <a:off x="5867400" y="2619375"/>
          <a:ext cx="21605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64318" imgH="377291" progId="Visio.Drawing.11">
                  <p:embed/>
                </p:oleObj>
              </mc:Choice>
              <mc:Fallback>
                <p:oleObj name="Visio" r:id="rId2" imgW="1764318" imgH="377291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19375"/>
                        <a:ext cx="21605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17399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graphicFrame>
        <p:nvGraphicFramePr>
          <p:cNvPr id="110609" name="Object 17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14714" imgH="2545545" progId="Visio.Drawing.11">
                  <p:embed/>
                </p:oleObj>
              </mc:Choice>
              <mc:Fallback>
                <p:oleObj name="Visio" r:id="rId4" imgW="3214714" imgH="2545545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3797300" y="49418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sp>
        <p:nvSpPr>
          <p:cNvPr id="110613" name="Rectangle 21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5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2C35C46B-83AC-424C-9BAC-D3120AD6A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6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79550"/>
            <a:ext cx="4433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确定有限自动机</a:t>
            </a:r>
            <a:endParaRPr lang="zh-CN" altLang="en-US" sz="3200" i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57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8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9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0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1" name="Text Box 2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200275"/>
            <a:ext cx="5761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非确定有限自动机</a:t>
            </a:r>
            <a:endParaRPr lang="zh-CN" altLang="en-US" sz="3200" i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62" name="Text Box 2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921000"/>
            <a:ext cx="7561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确定与非确定有限自动机的等价性</a:t>
            </a:r>
            <a:endParaRPr lang="zh-CN" altLang="en-US" sz="3200" i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1476375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  <a:ea typeface="华文行楷" pitchFamily="2" charset="-122"/>
              </a:rPr>
              <a:t>有限状态自动机</a:t>
            </a:r>
          </a:p>
        </p:txBody>
      </p:sp>
      <p:sp>
        <p:nvSpPr>
          <p:cNvPr id="87066" name="Text Box 2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4217988"/>
            <a:ext cx="6207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带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转移的非确定有限自动机</a:t>
            </a:r>
          </a:p>
        </p:txBody>
      </p:sp>
      <p:sp>
        <p:nvSpPr>
          <p:cNvPr id="87067" name="Text Box 2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571875"/>
            <a:ext cx="741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有限自动机的一个应用 </a:t>
            </a: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—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文本搜索</a:t>
            </a:r>
          </a:p>
        </p:txBody>
      </p:sp>
      <p:sp>
        <p:nvSpPr>
          <p:cNvPr id="87068" name="Text Box 28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4937125"/>
            <a:ext cx="6043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（确定）有限自动机的最小化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V="1">
            <a:off x="7380288" y="31924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1631" name="Object 15"/>
          <p:cNvGraphicFramePr>
            <a:graphicFrameLocks noChangeAspect="1"/>
          </p:cNvGraphicFramePr>
          <p:nvPr/>
        </p:nvGraphicFramePr>
        <p:xfrm>
          <a:off x="5867400" y="2619375"/>
          <a:ext cx="21605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64318" imgH="377291" progId="Visio.Drawing.11">
                  <p:embed/>
                </p:oleObj>
              </mc:Choice>
              <mc:Fallback>
                <p:oleObj name="Visio" r:id="rId2" imgW="1764318" imgH="377291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19375"/>
                        <a:ext cx="21605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37973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111634" name="Object 18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14714" imgH="2545545" progId="Visio.Drawing.11">
                  <p:embed/>
                </p:oleObj>
              </mc:Choice>
              <mc:Fallback>
                <p:oleObj name="Visio" r:id="rId4" imgW="3214714" imgH="2545545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1763713" y="49418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111637" name="Rectangle 21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5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13BF0353-CC77-46C6-BB7E-4901AE8A2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 flipV="1">
            <a:off x="7740650" y="31924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17399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37973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112653" name="Object 13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14714" imgH="2545545" progId="Visio.Drawing.11">
                  <p:embed/>
                </p:oleObj>
              </mc:Choice>
              <mc:Fallback>
                <p:oleObj name="Visio" r:id="rId2" imgW="3214714" imgH="2545545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graphicFrame>
        <p:nvGraphicFramePr>
          <p:cNvPr id="112655" name="Object 15"/>
          <p:cNvGraphicFramePr>
            <a:graphicFrameLocks noChangeAspect="1"/>
          </p:cNvGraphicFramePr>
          <p:nvPr/>
        </p:nvGraphicFramePr>
        <p:xfrm>
          <a:off x="5867400" y="2619375"/>
          <a:ext cx="21605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764318" imgH="377291" progId="Visio.Drawing.11">
                  <p:embed/>
                </p:oleObj>
              </mc:Choice>
              <mc:Fallback>
                <p:oleObj name="Visio" r:id="rId4" imgW="1764318" imgH="377291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19375"/>
                        <a:ext cx="21605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5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76DEA33A-CBDC-48F0-B75B-A78251FCC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 flipV="1">
            <a:off x="8172450" y="31924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3679" name="Object 15"/>
          <p:cNvGraphicFramePr>
            <a:graphicFrameLocks noChangeAspect="1"/>
          </p:cNvGraphicFramePr>
          <p:nvPr/>
        </p:nvGraphicFramePr>
        <p:xfrm>
          <a:off x="5867400" y="2619375"/>
          <a:ext cx="21605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64318" imgH="377291" progId="Visio.Drawing.11">
                  <p:embed/>
                </p:oleObj>
              </mc:Choice>
              <mc:Fallback>
                <p:oleObj name="Visio" r:id="rId2" imgW="1764318" imgH="377291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19375"/>
                        <a:ext cx="21605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17399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73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113682" name="Object 18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14714" imgH="2545545" progId="Visio.Drawing.11">
                  <p:embed/>
                </p:oleObj>
              </mc:Choice>
              <mc:Fallback>
                <p:oleObj name="Visio" r:id="rId4" imgW="3214714" imgH="2545545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4159250" y="2565400"/>
            <a:ext cx="484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 i="0">
                <a:sym typeface="Wingdings" pitchFamily="2" charset="2"/>
              </a:rPr>
              <a:t></a:t>
            </a:r>
            <a:endParaRPr lang="en-US" altLang="zh-CN" sz="2800" b="0" i="0"/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6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DFC67E95-E3E9-44F9-8337-29FF6F41B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403350" y="2276475"/>
            <a:ext cx="6337300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设一个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A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endParaRPr lang="en-US" altLang="zh-CN" sz="2800" i="0" baseline="-25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 :  Q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 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endParaRPr lang="en-US" altLang="zh-CN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扩充定义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  Q 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 *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en-US" altLang="zh-CN" sz="2800" baseline="30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2800" i="0" dirty="0"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对任何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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定义：</a:t>
            </a:r>
            <a:endParaRPr lang="zh-CN" altLang="en-US" sz="2800" i="0" dirty="0"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 (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) =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w =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xa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其中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x 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*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, a 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则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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w) = (  (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x)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a) </a:t>
            </a:r>
          </a:p>
        </p:txBody>
      </p:sp>
      <p:sp>
        <p:nvSpPr>
          <p:cNvPr id="5837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8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9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80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58391" name="Text Box 2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64817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扩展转移函数适合于输入字符串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1219200" y="3352800"/>
            <a:ext cx="6889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1371600" y="3962400"/>
            <a:ext cx="5365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1371600" y="4572000"/>
            <a:ext cx="5365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1219200" y="5181600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3</a:t>
            </a: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762000" y="3200400"/>
            <a:ext cx="28194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762000" y="3276600"/>
            <a:ext cx="28194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1981200" y="2590800"/>
            <a:ext cx="0" cy="6096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1981200" y="3276600"/>
            <a:ext cx="0" cy="2590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2057400" y="2590800"/>
            <a:ext cx="0" cy="6096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>
            <a:off x="2057400" y="3276600"/>
            <a:ext cx="0" cy="2590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2819400" y="2590800"/>
            <a:ext cx="0" cy="6096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2819400" y="3276600"/>
            <a:ext cx="0" cy="2590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2286000" y="2667000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0</a:t>
            </a:r>
            <a:endParaRPr lang="en-US" altLang="zh-CN" sz="2400" baseline="-2500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3048000" y="2667000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1</a:t>
            </a:r>
            <a:endParaRPr lang="en-US" altLang="zh-CN" sz="2400" baseline="-2500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914400" y="3657600"/>
            <a:ext cx="3048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2209800" y="3352800"/>
            <a:ext cx="5619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3048000" y="3352800"/>
            <a:ext cx="5873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2209800" y="3962400"/>
            <a:ext cx="5619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3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3048000" y="3962400"/>
            <a:ext cx="5873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2209800" y="4562475"/>
            <a:ext cx="5619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3048000" y="4562475"/>
            <a:ext cx="515938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3</a:t>
            </a:r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2209800" y="5172075"/>
            <a:ext cx="5619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3048000" y="5172075"/>
            <a:ext cx="515938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75816" name="Rectangle 40"/>
          <p:cNvSpPr>
            <a:spLocks noChangeArrowheads="1"/>
          </p:cNvSpPr>
          <p:nvPr/>
        </p:nvSpPr>
        <p:spPr bwMode="auto">
          <a:xfrm>
            <a:off x="3851275" y="3195638"/>
            <a:ext cx="45720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Symbol" pitchFamily="18" charset="2"/>
              <a:buChar char="-"/>
            </a:pPr>
            <a:r>
              <a:rPr lang="en-US" altLang="zh-CN" sz="28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举例 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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)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endParaRPr lang="en-US" altLang="zh-CN" sz="24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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0)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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0)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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00)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(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0)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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001)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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1)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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0010)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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0)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</a:t>
            </a:r>
          </a:p>
        </p:txBody>
      </p:sp>
      <p:sp>
        <p:nvSpPr>
          <p:cNvPr id="75818" name="Rectangle 42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75819" name="Text Box 4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64817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扩展转移函数适合于输入字符串</a:t>
            </a:r>
          </a:p>
        </p:txBody>
      </p:sp>
      <p:grpSp>
        <p:nvGrpSpPr>
          <p:cNvPr id="75824" name="Group 48"/>
          <p:cNvGrpSpPr>
            <a:grpSpLocks/>
          </p:cNvGrpSpPr>
          <p:nvPr/>
        </p:nvGrpSpPr>
        <p:grpSpPr bwMode="auto">
          <a:xfrm>
            <a:off x="5940425" y="1989138"/>
            <a:ext cx="2952750" cy="2344737"/>
            <a:chOff x="3742" y="1253"/>
            <a:chExt cx="1860" cy="1477"/>
          </a:xfrm>
        </p:grpSpPr>
        <p:graphicFrame>
          <p:nvGraphicFramePr>
            <p:cNvPr id="75817" name="Object 41"/>
            <p:cNvGraphicFramePr>
              <a:graphicFrameLocks noChangeAspect="1"/>
            </p:cNvGraphicFramePr>
            <p:nvPr/>
          </p:nvGraphicFramePr>
          <p:xfrm>
            <a:off x="3742" y="1253"/>
            <a:ext cx="1860" cy="1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3203640" imgH="2543040" progId="Visio.Drawing.11">
                    <p:embed/>
                  </p:oleObj>
                </mc:Choice>
                <mc:Fallback>
                  <p:oleObj name="VISIO" r:id="rId3" imgW="3203640" imgH="2543040" progId="Visio.Drawing.11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253"/>
                          <a:ext cx="1860" cy="1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20" name="Text Box 44"/>
            <p:cNvSpPr txBox="1">
              <a:spLocks noChangeArrowheads="1"/>
            </p:cNvSpPr>
            <p:nvPr/>
          </p:nvSpPr>
          <p:spPr bwMode="auto">
            <a:xfrm>
              <a:off x="5132" y="13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75821" name="Text Box 45"/>
            <p:cNvSpPr txBox="1">
              <a:spLocks noChangeArrowheads="1"/>
            </p:cNvSpPr>
            <p:nvPr/>
          </p:nvSpPr>
          <p:spPr bwMode="auto">
            <a:xfrm>
              <a:off x="4195" y="13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q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75822" name="Text Box 46"/>
            <p:cNvSpPr txBox="1">
              <a:spLocks noChangeArrowheads="1"/>
            </p:cNvSpPr>
            <p:nvPr/>
          </p:nvSpPr>
          <p:spPr bwMode="auto">
            <a:xfrm>
              <a:off x="5148" y="229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q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75823" name="Text Box 47"/>
            <p:cNvSpPr txBox="1">
              <a:spLocks noChangeArrowheads="1"/>
            </p:cNvSpPr>
            <p:nvPr/>
          </p:nvSpPr>
          <p:spPr bwMode="auto">
            <a:xfrm>
              <a:off x="4195" y="229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5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5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5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58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58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3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4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1331913" y="2757488"/>
            <a:ext cx="7056437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设一个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A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endParaRPr lang="en-US" altLang="zh-CN" sz="2800" i="0" baseline="-25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定义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的语言：</a:t>
            </a:r>
            <a:endParaRPr lang="zh-CN" altLang="en-US" sz="2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) = 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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* 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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 (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800" baseline="-25000"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, w) 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Font typeface="Symbol" pitchFamily="18" charset="2"/>
              <a:buChar char="-"/>
            </a:pP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上的语言，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如果存在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A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，满足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则可以证明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是一个正规语言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59411" name="Text Box 1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700213"/>
            <a:ext cx="64817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b="0">
                <a:latin typeface="+mn-lt"/>
                <a:ea typeface="华文楷体" panose="02010600040101010101" pitchFamily="2" charset="-122"/>
              </a:rPr>
              <a:t>DFA</a:t>
            </a: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的语言</a:t>
            </a:r>
            <a:endParaRPr lang="zh-CN" altLang="en-US" sz="3200" b="0" i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042988" y="1917700"/>
            <a:ext cx="7632700" cy="45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举例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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上的语言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中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、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数目的奇偶性相同 ，则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是一个正规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语言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可证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是如下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的语言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 algn="l">
              <a:spcBef>
                <a:spcPct val="50000"/>
              </a:spcBef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证明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留作思考题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采用互归纳法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参考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Example 2.4 </a:t>
            </a:r>
            <a:endParaRPr lang="en-US" altLang="zh-CN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Example 1.23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042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8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580063" y="35925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7637463" y="3592513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5651500" y="5608638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7637463" y="5608638"/>
            <a:ext cx="534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3</a:t>
            </a:r>
          </a:p>
        </p:txBody>
      </p:sp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4572000" y="325755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14714" imgH="2545545" progId="Visio.Drawing.11">
                  <p:embed/>
                </p:oleObj>
              </mc:Choice>
              <mc:Fallback>
                <p:oleObj name="Visio" r:id="rId2" imgW="3214714" imgH="2545545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5755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60437" name="Text Box 2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1193800"/>
            <a:ext cx="648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的语言</a:t>
            </a:r>
            <a:endParaRPr lang="zh-CN" altLang="en-US" sz="3200" b="0" i="0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2286000" y="2133600"/>
          <a:ext cx="55626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58440" imgH="1077480" progId="Visio.Drawing.11">
                  <p:embed/>
                </p:oleObj>
              </mc:Choice>
              <mc:Fallback>
                <p:oleObj name="VISIO" r:id="rId3" imgW="3358440" imgH="1077480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33600"/>
                        <a:ext cx="5562600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1447800" y="2286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(1)</a:t>
            </a:r>
            <a:endParaRPr lang="en-US" altLang="zh-CN" sz="1000" i="0">
              <a:solidFill>
                <a:srgbClr val="333399"/>
              </a:solidFill>
              <a:ea typeface="楷体_GB2312" pitchFamily="49" charset="-122"/>
            </a:endParaRPr>
          </a:p>
        </p:txBody>
      </p:sp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2286000" y="4332288"/>
          <a:ext cx="57150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587040" imgH="1077480" progId="Visio.Drawing.11">
                  <p:embed/>
                </p:oleObj>
              </mc:Choice>
              <mc:Fallback>
                <p:oleObj name="VISIO" r:id="rId5" imgW="3587040" imgH="107748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32288"/>
                        <a:ext cx="571500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1447800" y="4419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(2)</a:t>
            </a:r>
            <a:endParaRPr lang="en-US" altLang="zh-CN" sz="1000" i="0">
              <a:solidFill>
                <a:srgbClr val="333399"/>
              </a:solidFill>
              <a:ea typeface="楷体_GB2312" pitchFamily="49" charset="-122"/>
            </a:endParaRP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476375" y="195263"/>
            <a:ext cx="424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非确定有限自动机</a:t>
            </a:r>
          </a:p>
        </p:txBody>
      </p:sp>
      <p:sp>
        <p:nvSpPr>
          <p:cNvPr id="61455" name="Text Box 1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265238"/>
            <a:ext cx="4968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非确定有限自动机举例</a:t>
            </a: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246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246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247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990600" y="3200400"/>
            <a:ext cx="2743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有限状态集</a:t>
            </a:r>
            <a:endParaRPr lang="zh-CN" altLang="en-US" sz="2400" baseline="-25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有限输入符号集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转移函数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一个开始状态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一个终态集合</a:t>
            </a: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85800" y="2205038"/>
            <a:ext cx="80629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一个非确定有限状态自动机</a:t>
            </a:r>
            <a:r>
              <a:rPr lang="zh-CN" altLang="en-US" sz="2400" i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4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nondeterministic</a:t>
            </a:r>
          </a:p>
          <a:p>
            <a:pPr algn="l"/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finite automata)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是一个五元组</a:t>
            </a:r>
            <a:r>
              <a:rPr lang="zh-CN" altLang="en-US" sz="2400" i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62479" name="Group 15"/>
          <p:cNvGrpSpPr>
            <a:grpSpLocks/>
          </p:cNvGrpSpPr>
          <p:nvPr/>
        </p:nvGrpSpPr>
        <p:grpSpPr bwMode="auto">
          <a:xfrm>
            <a:off x="3657600" y="3060700"/>
            <a:ext cx="2209800" cy="381000"/>
            <a:chOff x="2448" y="1968"/>
            <a:chExt cx="864" cy="240"/>
          </a:xfrm>
        </p:grpSpPr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62482" name="Group 18"/>
          <p:cNvGrpSpPr>
            <a:grpSpLocks/>
          </p:cNvGrpSpPr>
          <p:nvPr/>
        </p:nvGrpSpPr>
        <p:grpSpPr bwMode="auto">
          <a:xfrm>
            <a:off x="3657600" y="3060700"/>
            <a:ext cx="2514600" cy="914400"/>
            <a:chOff x="2880" y="1968"/>
            <a:chExt cx="1056" cy="576"/>
          </a:xfrm>
        </p:grpSpPr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3657600" y="3060700"/>
            <a:ext cx="2895600" cy="1447800"/>
            <a:chOff x="2880" y="1968"/>
            <a:chExt cx="1056" cy="576"/>
          </a:xfrm>
        </p:grpSpPr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62488" name="Group 24"/>
          <p:cNvGrpSpPr>
            <a:grpSpLocks/>
          </p:cNvGrpSpPr>
          <p:nvPr/>
        </p:nvGrpSpPr>
        <p:grpSpPr bwMode="auto">
          <a:xfrm>
            <a:off x="3657600" y="3060700"/>
            <a:ext cx="3276600" cy="1905000"/>
            <a:chOff x="2880" y="1968"/>
            <a:chExt cx="1056" cy="576"/>
          </a:xfrm>
        </p:grpSpPr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62491" name="Group 27"/>
          <p:cNvGrpSpPr>
            <a:grpSpLocks/>
          </p:cNvGrpSpPr>
          <p:nvPr/>
        </p:nvGrpSpPr>
        <p:grpSpPr bwMode="auto">
          <a:xfrm>
            <a:off x="3657600" y="3060700"/>
            <a:ext cx="3733800" cy="2514600"/>
            <a:chOff x="2880" y="1968"/>
            <a:chExt cx="1056" cy="576"/>
          </a:xfrm>
        </p:grpSpPr>
        <p:sp>
          <p:nvSpPr>
            <p:cNvPr id="62492" name="Line 28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2493" name="Line 29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7772400" y="4752975"/>
            <a:ext cx="1143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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endParaRPr lang="en-US" altLang="zh-CN" sz="2400" i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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</a:p>
        </p:txBody>
      </p:sp>
      <p:sp>
        <p:nvSpPr>
          <p:cNvPr id="62496" name="Rectangle 32"/>
          <p:cNvSpPr>
            <a:spLocks noChangeArrowheads="1"/>
          </p:cNvSpPr>
          <p:nvPr/>
        </p:nvSpPr>
        <p:spPr bwMode="auto">
          <a:xfrm>
            <a:off x="990600" y="5803900"/>
            <a:ext cx="59527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与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唯一不同之处      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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:  Q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 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</a:p>
        </p:txBody>
      </p:sp>
      <p:sp>
        <p:nvSpPr>
          <p:cNvPr id="62497" name="Rectangle 33"/>
          <p:cNvSpPr>
            <a:spLocks noChangeArrowheads="1"/>
          </p:cNvSpPr>
          <p:nvPr/>
        </p:nvSpPr>
        <p:spPr bwMode="auto">
          <a:xfrm>
            <a:off x="1476375" y="195263"/>
            <a:ext cx="424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非确定有限自动机</a:t>
            </a:r>
          </a:p>
        </p:txBody>
      </p:sp>
      <p:sp>
        <p:nvSpPr>
          <p:cNvPr id="62498" name="Text Box 3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265238"/>
            <a:ext cx="612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非确定有限自动机的形式定义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62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62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7" grpId="0" autoUpdateAnimBg="0"/>
      <p:bldP spid="62494" grpId="0" autoUpdateAnimBg="0"/>
      <p:bldP spid="6249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3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25" name="Object 13"/>
          <p:cNvGraphicFramePr>
            <a:graphicFrameLocks noChangeAspect="1"/>
          </p:cNvGraphicFramePr>
          <p:nvPr/>
        </p:nvGraphicFramePr>
        <p:xfrm>
          <a:off x="1295400" y="2286000"/>
          <a:ext cx="41910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58440" imgH="1077480" progId="Visio.Drawing.11">
                  <p:embed/>
                </p:oleObj>
              </mc:Choice>
              <mc:Fallback>
                <p:oleObj name="VISIO" r:id="rId2" imgW="3358440" imgH="1077480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41910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838200" y="243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(1)</a:t>
            </a:r>
            <a:endParaRPr lang="en-US" altLang="zh-CN" sz="1000" i="0">
              <a:solidFill>
                <a:srgbClr val="333399"/>
              </a:solidFill>
              <a:ea typeface="楷体_GB2312" pitchFamily="49" charset="-122"/>
            </a:endParaRPr>
          </a:p>
        </p:txBody>
      </p:sp>
      <p:graphicFrame>
        <p:nvGraphicFramePr>
          <p:cNvPr id="64527" name="Object 15"/>
          <p:cNvGraphicFramePr>
            <a:graphicFrameLocks noChangeAspect="1"/>
          </p:cNvGraphicFramePr>
          <p:nvPr/>
        </p:nvGraphicFramePr>
        <p:xfrm>
          <a:off x="1143000" y="4343400"/>
          <a:ext cx="44958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587040" imgH="1077480" progId="Visio.Drawing.11">
                  <p:embed/>
                </p:oleObj>
              </mc:Choice>
              <mc:Fallback>
                <p:oleObj name="VISIO" r:id="rId4" imgW="3587040" imgH="1077480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44958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838200" y="44767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(2)</a:t>
            </a:r>
            <a:endParaRPr lang="en-US" altLang="zh-CN" sz="1000" i="0">
              <a:solidFill>
                <a:srgbClr val="333399"/>
              </a:solidFill>
              <a:ea typeface="楷体_GB2312" pitchFamily="49" charset="-122"/>
            </a:endParaRP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6324600" y="282892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p</a:t>
            </a:r>
            <a:endParaRPr lang="en-US" altLang="zh-CN" sz="2400" baseline="-25000"/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6324600" y="328612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endParaRPr lang="en-US" altLang="zh-CN" sz="2400" baseline="-25000"/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6096000" y="3743325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ym typeface="Symbol" pitchFamily="18" charset="2"/>
              </a:rPr>
              <a:t> </a:t>
            </a:r>
            <a:r>
              <a:rPr lang="en-US" altLang="zh-CN" sz="2400"/>
              <a:t>r</a:t>
            </a:r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>
            <a:off x="5943600" y="267652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5943600" y="275272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>
            <a:off x="6705600" y="214312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6705600" y="2752725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6781800" y="214312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>
            <a:off x="6781800" y="2752725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9" name="Line 27"/>
          <p:cNvSpPr>
            <a:spLocks noChangeShapeType="1"/>
          </p:cNvSpPr>
          <p:nvPr/>
        </p:nvSpPr>
        <p:spPr bwMode="auto">
          <a:xfrm>
            <a:off x="7620000" y="214312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7620000" y="2752725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7010400" y="214312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0</a:t>
            </a:r>
            <a:endParaRPr lang="en-US" altLang="zh-CN" sz="2400" baseline="-25000"/>
          </a:p>
        </p:txBody>
      </p:sp>
      <p:sp>
        <p:nvSpPr>
          <p:cNvPr id="64543" name="Line 31"/>
          <p:cNvSpPr>
            <a:spLocks noChangeShapeType="1"/>
          </p:cNvSpPr>
          <p:nvPr/>
        </p:nvSpPr>
        <p:spPr bwMode="auto">
          <a:xfrm>
            <a:off x="6019800" y="3133725"/>
            <a:ext cx="3048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6858000" y="2828925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 }</a:t>
            </a:r>
            <a:endParaRPr lang="en-US" altLang="zh-CN" sz="2400" baseline="-25000"/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7924800" y="2828925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6858000" y="3286125"/>
            <a:ext cx="609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 }</a:t>
            </a:r>
          </a:p>
        </p:txBody>
      </p:sp>
      <p:sp>
        <p:nvSpPr>
          <p:cNvPr id="64575" name="Text Box 63"/>
          <p:cNvSpPr txBox="1">
            <a:spLocks noChangeArrowheads="1"/>
          </p:cNvSpPr>
          <p:nvPr/>
        </p:nvSpPr>
        <p:spPr bwMode="auto">
          <a:xfrm>
            <a:off x="6934200" y="3743325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4576" name="Text Box 64"/>
          <p:cNvSpPr txBox="1">
            <a:spLocks noChangeArrowheads="1"/>
          </p:cNvSpPr>
          <p:nvPr/>
        </p:nvSpPr>
        <p:spPr bwMode="auto">
          <a:xfrm>
            <a:off x="7696200" y="3286125"/>
            <a:ext cx="914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</a:t>
            </a:r>
            <a:r>
              <a:rPr lang="en-US" altLang="zh-CN" sz="2400">
                <a:latin typeface="Arial" pitchFamily="34" charset="0"/>
              </a:rPr>
              <a:t>, r</a:t>
            </a:r>
            <a:r>
              <a:rPr lang="en-US" altLang="zh-CN" sz="2400"/>
              <a:t> }</a:t>
            </a:r>
          </a:p>
        </p:txBody>
      </p:sp>
      <p:sp>
        <p:nvSpPr>
          <p:cNvPr id="64577" name="Text Box 65"/>
          <p:cNvSpPr txBox="1">
            <a:spLocks noChangeArrowheads="1"/>
          </p:cNvSpPr>
          <p:nvPr/>
        </p:nvSpPr>
        <p:spPr bwMode="auto">
          <a:xfrm>
            <a:off x="7924800" y="3743325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4578" name="Text Box 66"/>
          <p:cNvSpPr txBox="1">
            <a:spLocks noChangeArrowheads="1"/>
          </p:cNvSpPr>
          <p:nvPr/>
        </p:nvSpPr>
        <p:spPr bwMode="auto">
          <a:xfrm>
            <a:off x="7924800" y="2133600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1</a:t>
            </a:r>
            <a:endParaRPr lang="en-US" altLang="zh-CN" sz="2400" baseline="-25000"/>
          </a:p>
        </p:txBody>
      </p:sp>
      <p:sp>
        <p:nvSpPr>
          <p:cNvPr id="64579" name="Text Box 67"/>
          <p:cNvSpPr txBox="1">
            <a:spLocks noChangeArrowheads="1"/>
          </p:cNvSpPr>
          <p:nvPr/>
        </p:nvSpPr>
        <p:spPr bwMode="auto">
          <a:xfrm>
            <a:off x="6324600" y="501967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p</a:t>
            </a:r>
            <a:endParaRPr lang="en-US" altLang="zh-CN" sz="2400" baseline="-25000"/>
          </a:p>
        </p:txBody>
      </p:sp>
      <p:sp>
        <p:nvSpPr>
          <p:cNvPr id="64580" name="Text Box 68"/>
          <p:cNvSpPr txBox="1">
            <a:spLocks noChangeArrowheads="1"/>
          </p:cNvSpPr>
          <p:nvPr/>
        </p:nvSpPr>
        <p:spPr bwMode="auto">
          <a:xfrm>
            <a:off x="6324600" y="547687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endParaRPr lang="en-US" altLang="zh-CN" sz="2400" baseline="-25000"/>
          </a:p>
        </p:txBody>
      </p:sp>
      <p:sp>
        <p:nvSpPr>
          <p:cNvPr id="64581" name="Text Box 69"/>
          <p:cNvSpPr txBox="1">
            <a:spLocks noChangeArrowheads="1"/>
          </p:cNvSpPr>
          <p:nvPr/>
        </p:nvSpPr>
        <p:spPr bwMode="auto">
          <a:xfrm>
            <a:off x="6096000" y="5934075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ym typeface="Symbol" pitchFamily="18" charset="2"/>
              </a:rPr>
              <a:t> </a:t>
            </a:r>
            <a:r>
              <a:rPr lang="en-US" altLang="zh-CN" sz="2400"/>
              <a:t>r</a:t>
            </a:r>
          </a:p>
        </p:txBody>
      </p:sp>
      <p:sp>
        <p:nvSpPr>
          <p:cNvPr id="64582" name="Line 70"/>
          <p:cNvSpPr>
            <a:spLocks noChangeShapeType="1"/>
          </p:cNvSpPr>
          <p:nvPr/>
        </p:nvSpPr>
        <p:spPr bwMode="auto">
          <a:xfrm>
            <a:off x="5943600" y="486727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83" name="Line 71"/>
          <p:cNvSpPr>
            <a:spLocks noChangeShapeType="1"/>
          </p:cNvSpPr>
          <p:nvPr/>
        </p:nvSpPr>
        <p:spPr bwMode="auto">
          <a:xfrm>
            <a:off x="5943600" y="494347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84" name="Line 72"/>
          <p:cNvSpPr>
            <a:spLocks noChangeShapeType="1"/>
          </p:cNvSpPr>
          <p:nvPr/>
        </p:nvSpPr>
        <p:spPr bwMode="auto">
          <a:xfrm>
            <a:off x="6705600" y="433387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85" name="Line 73"/>
          <p:cNvSpPr>
            <a:spLocks noChangeShapeType="1"/>
          </p:cNvSpPr>
          <p:nvPr/>
        </p:nvSpPr>
        <p:spPr bwMode="auto">
          <a:xfrm>
            <a:off x="6705600" y="4943475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86" name="Line 74"/>
          <p:cNvSpPr>
            <a:spLocks noChangeShapeType="1"/>
          </p:cNvSpPr>
          <p:nvPr/>
        </p:nvSpPr>
        <p:spPr bwMode="auto">
          <a:xfrm>
            <a:off x="6781800" y="433387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87" name="Line 75"/>
          <p:cNvSpPr>
            <a:spLocks noChangeShapeType="1"/>
          </p:cNvSpPr>
          <p:nvPr/>
        </p:nvSpPr>
        <p:spPr bwMode="auto">
          <a:xfrm>
            <a:off x="6781800" y="4943475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88" name="Line 76"/>
          <p:cNvSpPr>
            <a:spLocks noChangeShapeType="1"/>
          </p:cNvSpPr>
          <p:nvPr/>
        </p:nvSpPr>
        <p:spPr bwMode="auto">
          <a:xfrm>
            <a:off x="7620000" y="433387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89" name="Line 77"/>
          <p:cNvSpPr>
            <a:spLocks noChangeShapeType="1"/>
          </p:cNvSpPr>
          <p:nvPr/>
        </p:nvSpPr>
        <p:spPr bwMode="auto">
          <a:xfrm>
            <a:off x="7620000" y="4943475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90" name="Text Box 78"/>
          <p:cNvSpPr txBox="1">
            <a:spLocks noChangeArrowheads="1"/>
          </p:cNvSpPr>
          <p:nvPr/>
        </p:nvSpPr>
        <p:spPr bwMode="auto">
          <a:xfrm>
            <a:off x="7010400" y="433387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0</a:t>
            </a:r>
            <a:endParaRPr lang="en-US" altLang="zh-CN" sz="2400" baseline="-25000"/>
          </a:p>
        </p:txBody>
      </p:sp>
      <p:sp>
        <p:nvSpPr>
          <p:cNvPr id="64591" name="Line 79"/>
          <p:cNvSpPr>
            <a:spLocks noChangeShapeType="1"/>
          </p:cNvSpPr>
          <p:nvPr/>
        </p:nvSpPr>
        <p:spPr bwMode="auto">
          <a:xfrm>
            <a:off x="6019800" y="5324475"/>
            <a:ext cx="3048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92" name="Text Box 80"/>
          <p:cNvSpPr txBox="1">
            <a:spLocks noChangeArrowheads="1"/>
          </p:cNvSpPr>
          <p:nvPr/>
        </p:nvSpPr>
        <p:spPr bwMode="auto">
          <a:xfrm>
            <a:off x="6858000" y="5019675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p }</a:t>
            </a:r>
            <a:endParaRPr lang="en-US" altLang="zh-CN" sz="2400" baseline="-25000"/>
          </a:p>
        </p:txBody>
      </p:sp>
      <p:sp>
        <p:nvSpPr>
          <p:cNvPr id="64594" name="Text Box 82"/>
          <p:cNvSpPr txBox="1">
            <a:spLocks noChangeArrowheads="1"/>
          </p:cNvSpPr>
          <p:nvPr/>
        </p:nvSpPr>
        <p:spPr bwMode="auto">
          <a:xfrm>
            <a:off x="6858000" y="5476875"/>
            <a:ext cx="609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r }</a:t>
            </a:r>
          </a:p>
        </p:txBody>
      </p:sp>
      <p:sp>
        <p:nvSpPr>
          <p:cNvPr id="64595" name="Text Box 83"/>
          <p:cNvSpPr txBox="1">
            <a:spLocks noChangeArrowheads="1"/>
          </p:cNvSpPr>
          <p:nvPr/>
        </p:nvSpPr>
        <p:spPr bwMode="auto">
          <a:xfrm>
            <a:off x="6934200" y="5934075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4596" name="Text Box 84"/>
          <p:cNvSpPr txBox="1">
            <a:spLocks noChangeArrowheads="1"/>
          </p:cNvSpPr>
          <p:nvPr/>
        </p:nvSpPr>
        <p:spPr bwMode="auto">
          <a:xfrm>
            <a:off x="7848600" y="5476875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</a:t>
            </a:r>
            <a:r>
              <a:rPr lang="en-US" altLang="zh-CN" sz="2400">
                <a:latin typeface="Arial" pitchFamily="34" charset="0"/>
              </a:rPr>
              <a:t>r</a:t>
            </a:r>
            <a:r>
              <a:rPr lang="en-US" altLang="zh-CN" sz="2400"/>
              <a:t> }</a:t>
            </a:r>
          </a:p>
        </p:txBody>
      </p:sp>
      <p:sp>
        <p:nvSpPr>
          <p:cNvPr id="64597" name="Text Box 85"/>
          <p:cNvSpPr txBox="1">
            <a:spLocks noChangeArrowheads="1"/>
          </p:cNvSpPr>
          <p:nvPr/>
        </p:nvSpPr>
        <p:spPr bwMode="auto">
          <a:xfrm>
            <a:off x="7924800" y="5934075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4598" name="Text Box 86"/>
          <p:cNvSpPr txBox="1">
            <a:spLocks noChangeArrowheads="1"/>
          </p:cNvSpPr>
          <p:nvPr/>
        </p:nvSpPr>
        <p:spPr bwMode="auto">
          <a:xfrm>
            <a:off x="7924800" y="4324350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1</a:t>
            </a:r>
            <a:endParaRPr lang="en-US" altLang="zh-CN" sz="2400" baseline="-25000"/>
          </a:p>
        </p:txBody>
      </p:sp>
      <p:sp>
        <p:nvSpPr>
          <p:cNvPr id="64599" name="Text Box 87"/>
          <p:cNvSpPr txBox="1">
            <a:spLocks noChangeArrowheads="1"/>
          </p:cNvSpPr>
          <p:nvPr/>
        </p:nvSpPr>
        <p:spPr bwMode="auto">
          <a:xfrm>
            <a:off x="7696200" y="5019675"/>
            <a:ext cx="990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p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q }</a:t>
            </a:r>
          </a:p>
        </p:txBody>
      </p:sp>
      <p:sp>
        <p:nvSpPr>
          <p:cNvPr id="64600" name="Rectangle 88"/>
          <p:cNvSpPr>
            <a:spLocks noChangeArrowheads="1"/>
          </p:cNvSpPr>
          <p:nvPr/>
        </p:nvSpPr>
        <p:spPr bwMode="auto">
          <a:xfrm>
            <a:off x="1476375" y="195263"/>
            <a:ext cx="424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非确定有限自动机</a:t>
            </a:r>
          </a:p>
        </p:txBody>
      </p:sp>
      <p:sp>
        <p:nvSpPr>
          <p:cNvPr id="64601" name="Text Box 89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265238"/>
            <a:ext cx="612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转移图和转移表表示的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NFA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900113" y="2781300"/>
            <a:ext cx="3224212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800" i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latin typeface="华文楷体" panose="02010600040101010101" pitchFamily="2" charset="-122"/>
                <a:ea typeface="华文楷体" panose="02010600040101010101" pitchFamily="2" charset="-122"/>
              </a:rPr>
              <a:t>有限状态集</a:t>
            </a:r>
            <a:endParaRPr lang="zh-CN" altLang="en-US" sz="2800" baseline="-25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Font typeface="Symbol" pitchFamily="18" charset="2"/>
              <a:buChar char="-"/>
            </a:pPr>
            <a:r>
              <a:rPr lang="zh-CN" altLang="en-US" sz="2800" i="0">
                <a:latin typeface="华文楷体" panose="02010600040101010101" pitchFamily="2" charset="-122"/>
                <a:ea typeface="华文楷体" panose="02010600040101010101" pitchFamily="2" charset="-122"/>
              </a:rPr>
              <a:t> 有限输入符号集</a:t>
            </a:r>
          </a:p>
          <a:p>
            <a:pPr algn="l"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Font typeface="Symbol" pitchFamily="18" charset="2"/>
              <a:buChar char="-"/>
            </a:pPr>
            <a:r>
              <a:rPr lang="zh-CN" altLang="en-US" sz="2800" i="0">
                <a:latin typeface="华文楷体" panose="02010600040101010101" pitchFamily="2" charset="-122"/>
                <a:ea typeface="华文楷体" panose="02010600040101010101" pitchFamily="2" charset="-122"/>
              </a:rPr>
              <a:t> 转移函数</a:t>
            </a:r>
          </a:p>
          <a:p>
            <a:pPr algn="l"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Font typeface="Symbol" pitchFamily="18" charset="2"/>
              <a:buChar char="-"/>
            </a:pPr>
            <a:r>
              <a:rPr lang="zh-CN" altLang="en-US" sz="2800" i="0">
                <a:latin typeface="华文楷体" panose="02010600040101010101" pitchFamily="2" charset="-122"/>
                <a:ea typeface="华文楷体" panose="02010600040101010101" pitchFamily="2" charset="-122"/>
              </a:rPr>
              <a:t> 一个开始状态</a:t>
            </a:r>
          </a:p>
          <a:p>
            <a:pPr algn="l"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Font typeface="Symbol" pitchFamily="18" charset="2"/>
              <a:buChar char="-"/>
            </a:pPr>
            <a:r>
              <a:rPr lang="zh-CN" altLang="en-US" sz="2800" i="0">
                <a:latin typeface="华文楷体" panose="02010600040101010101" pitchFamily="2" charset="-122"/>
                <a:ea typeface="华文楷体" panose="02010600040101010101" pitchFamily="2" charset="-122"/>
              </a:rPr>
              <a:t> 一个终态集合</a:t>
            </a:r>
          </a:p>
        </p:txBody>
      </p:sp>
      <p:sp>
        <p:nvSpPr>
          <p:cNvPr id="5632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441950" y="29241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499350" y="29241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5441950" y="49815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7499350" y="49815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4356100" y="260985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03640" imgH="2543040" progId="Visio.Drawing.11">
                  <p:embed/>
                </p:oleObj>
              </mc:Choice>
              <mc:Fallback>
                <p:oleObj name="VISIO" r:id="rId2" imgW="3203640" imgH="2543040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60985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56338" name="Text Box 1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336675"/>
            <a:ext cx="4537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有限自动机的五要素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819150" y="2276475"/>
          <a:ext cx="44958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87040" imgH="1077480" progId="Visio.Drawing.11">
                  <p:embed/>
                </p:oleObj>
              </mc:Choice>
              <mc:Fallback>
                <p:oleObj name="VISIO" r:id="rId2" imgW="3587040" imgH="107748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276475"/>
                        <a:ext cx="44958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8316913" y="2663825"/>
            <a:ext cx="484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 i="0">
                <a:sym typeface="Wingdings" pitchFamily="2" charset="2"/>
              </a:rPr>
              <a:t></a:t>
            </a:r>
            <a:endParaRPr lang="en-US" altLang="zh-CN" sz="2800" b="0" i="0"/>
          </a:p>
        </p:txBody>
      </p:sp>
      <p:graphicFrame>
        <p:nvGraphicFramePr>
          <p:cNvPr id="93212" name="Object 28"/>
          <p:cNvGraphicFramePr>
            <a:graphicFrameLocks noChangeAspect="1"/>
          </p:cNvGraphicFramePr>
          <p:nvPr/>
        </p:nvGraphicFramePr>
        <p:xfrm>
          <a:off x="6076950" y="2709863"/>
          <a:ext cx="2209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766160" imgH="377640" progId="Visio.Drawing.11">
                  <p:embed/>
                </p:oleObj>
              </mc:Choice>
              <mc:Fallback>
                <p:oleObj name="VISIO" r:id="rId4" imgW="1766160" imgH="377640" progId="Visio.Drawing.11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2709863"/>
                        <a:ext cx="2209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2" name="Text Box 38"/>
          <p:cNvSpPr txBox="1">
            <a:spLocks noChangeArrowheads="1"/>
          </p:cNvSpPr>
          <p:nvPr/>
        </p:nvSpPr>
        <p:spPr bwMode="auto">
          <a:xfrm>
            <a:off x="5219700" y="5573713"/>
            <a:ext cx="484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 i="0">
                <a:sym typeface="Wingdings" pitchFamily="2" charset="2"/>
              </a:rPr>
              <a:t></a:t>
            </a:r>
            <a:endParaRPr lang="en-US" altLang="zh-CN" sz="2800" b="0" i="0"/>
          </a:p>
        </p:txBody>
      </p:sp>
      <p:grpSp>
        <p:nvGrpSpPr>
          <p:cNvPr id="93223" name="Group 39"/>
          <p:cNvGrpSpPr>
            <a:grpSpLocks/>
          </p:cNvGrpSpPr>
          <p:nvPr/>
        </p:nvGrpSpPr>
        <p:grpSpPr bwMode="auto">
          <a:xfrm>
            <a:off x="2700338" y="5588000"/>
            <a:ext cx="2159000" cy="431800"/>
            <a:chOff x="3833" y="3430"/>
            <a:chExt cx="1360" cy="272"/>
          </a:xfrm>
        </p:grpSpPr>
        <p:sp>
          <p:nvSpPr>
            <p:cNvPr id="93224" name="Line 40"/>
            <p:cNvSpPr>
              <a:spLocks noChangeShapeType="1"/>
            </p:cNvSpPr>
            <p:nvPr/>
          </p:nvSpPr>
          <p:spPr bwMode="auto">
            <a:xfrm>
              <a:off x="3833" y="3430"/>
              <a:ext cx="0" cy="2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25" name="Line 41"/>
            <p:cNvSpPr>
              <a:spLocks noChangeShapeType="1"/>
            </p:cNvSpPr>
            <p:nvPr/>
          </p:nvSpPr>
          <p:spPr bwMode="auto">
            <a:xfrm>
              <a:off x="4105" y="3430"/>
              <a:ext cx="0" cy="2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26" name="Line 42"/>
            <p:cNvSpPr>
              <a:spLocks noChangeShapeType="1"/>
            </p:cNvSpPr>
            <p:nvPr/>
          </p:nvSpPr>
          <p:spPr bwMode="auto">
            <a:xfrm>
              <a:off x="4377" y="3430"/>
              <a:ext cx="0" cy="2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27" name="Line 43"/>
            <p:cNvSpPr>
              <a:spLocks noChangeShapeType="1"/>
            </p:cNvSpPr>
            <p:nvPr/>
          </p:nvSpPr>
          <p:spPr bwMode="auto">
            <a:xfrm>
              <a:off x="4649" y="3430"/>
              <a:ext cx="0" cy="2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28" name="Line 44"/>
            <p:cNvSpPr>
              <a:spLocks noChangeShapeType="1"/>
            </p:cNvSpPr>
            <p:nvPr/>
          </p:nvSpPr>
          <p:spPr bwMode="auto">
            <a:xfrm>
              <a:off x="4921" y="3430"/>
              <a:ext cx="0" cy="2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29" name="Line 45"/>
            <p:cNvSpPr>
              <a:spLocks noChangeShapeType="1"/>
            </p:cNvSpPr>
            <p:nvPr/>
          </p:nvSpPr>
          <p:spPr bwMode="auto">
            <a:xfrm>
              <a:off x="5193" y="3430"/>
              <a:ext cx="0" cy="2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30" name="Line 46"/>
            <p:cNvSpPr>
              <a:spLocks noChangeShapeType="1"/>
            </p:cNvSpPr>
            <p:nvPr/>
          </p:nvSpPr>
          <p:spPr bwMode="auto">
            <a:xfrm>
              <a:off x="3833" y="3430"/>
              <a:ext cx="136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31" name="Line 47"/>
            <p:cNvSpPr>
              <a:spLocks noChangeShapeType="1"/>
            </p:cNvSpPr>
            <p:nvPr/>
          </p:nvSpPr>
          <p:spPr bwMode="auto">
            <a:xfrm>
              <a:off x="3833" y="3702"/>
              <a:ext cx="136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32" name="Text Box 48"/>
            <p:cNvSpPr txBox="1">
              <a:spLocks noChangeArrowheads="1"/>
            </p:cNvSpPr>
            <p:nvPr/>
          </p:nvSpPr>
          <p:spPr bwMode="auto">
            <a:xfrm>
              <a:off x="3878" y="343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Arial" pitchFamily="34" charset="0"/>
                </a:rPr>
                <a:t>0</a:t>
              </a:r>
            </a:p>
          </p:txBody>
        </p:sp>
        <p:sp>
          <p:nvSpPr>
            <p:cNvPr id="93233" name="Text Box 49"/>
            <p:cNvSpPr txBox="1">
              <a:spLocks noChangeArrowheads="1"/>
            </p:cNvSpPr>
            <p:nvPr/>
          </p:nvSpPr>
          <p:spPr bwMode="auto">
            <a:xfrm>
              <a:off x="4150" y="343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Arial" pitchFamily="34" charset="0"/>
                </a:rPr>
                <a:t>1</a:t>
              </a:r>
            </a:p>
          </p:txBody>
        </p:sp>
        <p:sp>
          <p:nvSpPr>
            <p:cNvPr id="93234" name="Text Box 50"/>
            <p:cNvSpPr txBox="1">
              <a:spLocks noChangeArrowheads="1"/>
            </p:cNvSpPr>
            <p:nvPr/>
          </p:nvSpPr>
          <p:spPr bwMode="auto">
            <a:xfrm>
              <a:off x="4422" y="343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Arial" pitchFamily="34" charset="0"/>
                </a:rPr>
                <a:t>0</a:t>
              </a:r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4671" y="343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Arial" pitchFamily="34" charset="0"/>
                </a:rPr>
                <a:t>0</a:t>
              </a:r>
            </a:p>
          </p:txBody>
        </p:sp>
        <p:sp>
          <p:nvSpPr>
            <p:cNvPr id="93236" name="Text Box 52"/>
            <p:cNvSpPr txBox="1">
              <a:spLocks noChangeArrowheads="1"/>
            </p:cNvSpPr>
            <p:nvPr/>
          </p:nvSpPr>
          <p:spPr bwMode="auto">
            <a:xfrm>
              <a:off x="4943" y="343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Arial" pitchFamily="34" charset="0"/>
                </a:rPr>
                <a:t>1</a:t>
              </a:r>
            </a:p>
          </p:txBody>
        </p:sp>
      </p:grpSp>
      <p:grpSp>
        <p:nvGrpSpPr>
          <p:cNvPr id="93252" name="Group 68"/>
          <p:cNvGrpSpPr>
            <a:grpSpLocks/>
          </p:cNvGrpSpPr>
          <p:nvPr/>
        </p:nvGrpSpPr>
        <p:grpSpPr bwMode="auto">
          <a:xfrm>
            <a:off x="2681288" y="4724400"/>
            <a:ext cx="2159000" cy="431800"/>
            <a:chOff x="1689" y="2886"/>
            <a:chExt cx="1360" cy="272"/>
          </a:xfrm>
        </p:grpSpPr>
        <p:sp>
          <p:nvSpPr>
            <p:cNvPr id="93238" name="Line 54"/>
            <p:cNvSpPr>
              <a:spLocks noChangeShapeType="1"/>
            </p:cNvSpPr>
            <p:nvPr/>
          </p:nvSpPr>
          <p:spPr bwMode="auto">
            <a:xfrm>
              <a:off x="1689" y="2886"/>
              <a:ext cx="0" cy="2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39" name="Line 55"/>
            <p:cNvSpPr>
              <a:spLocks noChangeShapeType="1"/>
            </p:cNvSpPr>
            <p:nvPr/>
          </p:nvSpPr>
          <p:spPr bwMode="auto">
            <a:xfrm>
              <a:off x="1961" y="2886"/>
              <a:ext cx="0" cy="2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0" name="Line 56"/>
            <p:cNvSpPr>
              <a:spLocks noChangeShapeType="1"/>
            </p:cNvSpPr>
            <p:nvPr/>
          </p:nvSpPr>
          <p:spPr bwMode="auto">
            <a:xfrm>
              <a:off x="2233" y="2886"/>
              <a:ext cx="0" cy="2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1" name="Line 57"/>
            <p:cNvSpPr>
              <a:spLocks noChangeShapeType="1"/>
            </p:cNvSpPr>
            <p:nvPr/>
          </p:nvSpPr>
          <p:spPr bwMode="auto">
            <a:xfrm>
              <a:off x="2505" y="2886"/>
              <a:ext cx="0" cy="2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2" name="Line 58"/>
            <p:cNvSpPr>
              <a:spLocks noChangeShapeType="1"/>
            </p:cNvSpPr>
            <p:nvPr/>
          </p:nvSpPr>
          <p:spPr bwMode="auto">
            <a:xfrm>
              <a:off x="2777" y="2886"/>
              <a:ext cx="0" cy="2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3" name="Line 59"/>
            <p:cNvSpPr>
              <a:spLocks noChangeShapeType="1"/>
            </p:cNvSpPr>
            <p:nvPr/>
          </p:nvSpPr>
          <p:spPr bwMode="auto">
            <a:xfrm>
              <a:off x="3049" y="2886"/>
              <a:ext cx="0" cy="2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4" name="Line 60"/>
            <p:cNvSpPr>
              <a:spLocks noChangeShapeType="1"/>
            </p:cNvSpPr>
            <p:nvPr/>
          </p:nvSpPr>
          <p:spPr bwMode="auto">
            <a:xfrm>
              <a:off x="1689" y="2886"/>
              <a:ext cx="136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5" name="Line 61"/>
            <p:cNvSpPr>
              <a:spLocks noChangeShapeType="1"/>
            </p:cNvSpPr>
            <p:nvPr/>
          </p:nvSpPr>
          <p:spPr bwMode="auto">
            <a:xfrm>
              <a:off x="1689" y="3158"/>
              <a:ext cx="136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6" name="Text Box 62"/>
            <p:cNvSpPr txBox="1">
              <a:spLocks noChangeArrowheads="1"/>
            </p:cNvSpPr>
            <p:nvPr/>
          </p:nvSpPr>
          <p:spPr bwMode="auto">
            <a:xfrm>
              <a:off x="1734" y="288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Arial" pitchFamily="34" charset="0"/>
                </a:rPr>
                <a:t>1</a:t>
              </a:r>
            </a:p>
          </p:txBody>
        </p:sp>
        <p:sp>
          <p:nvSpPr>
            <p:cNvPr id="93247" name="Text Box 63"/>
            <p:cNvSpPr txBox="1">
              <a:spLocks noChangeArrowheads="1"/>
            </p:cNvSpPr>
            <p:nvPr/>
          </p:nvSpPr>
          <p:spPr bwMode="auto">
            <a:xfrm>
              <a:off x="2006" y="288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Arial" pitchFamily="34" charset="0"/>
                </a:rPr>
                <a:t>1</a:t>
              </a:r>
            </a:p>
          </p:txBody>
        </p:sp>
        <p:sp>
          <p:nvSpPr>
            <p:cNvPr id="93248" name="Text Box 64"/>
            <p:cNvSpPr txBox="1">
              <a:spLocks noChangeArrowheads="1"/>
            </p:cNvSpPr>
            <p:nvPr/>
          </p:nvSpPr>
          <p:spPr bwMode="auto">
            <a:xfrm>
              <a:off x="2278" y="288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Arial" pitchFamily="34" charset="0"/>
                </a:rPr>
                <a:t>0</a:t>
              </a:r>
            </a:p>
          </p:txBody>
        </p:sp>
        <p:sp>
          <p:nvSpPr>
            <p:cNvPr id="93249" name="Text Box 65"/>
            <p:cNvSpPr txBox="1">
              <a:spLocks noChangeArrowheads="1"/>
            </p:cNvSpPr>
            <p:nvPr/>
          </p:nvSpPr>
          <p:spPr bwMode="auto">
            <a:xfrm>
              <a:off x="2527" y="288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Arial" pitchFamily="34" charset="0"/>
                </a:rPr>
                <a:t>1</a:t>
              </a:r>
            </a:p>
          </p:txBody>
        </p:sp>
        <p:sp>
          <p:nvSpPr>
            <p:cNvPr id="93250" name="Text Box 66"/>
            <p:cNvSpPr txBox="1">
              <a:spLocks noChangeArrowheads="1"/>
            </p:cNvSpPr>
            <p:nvPr/>
          </p:nvSpPr>
          <p:spPr bwMode="auto">
            <a:xfrm>
              <a:off x="2799" y="288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93251" name="Text Box 67"/>
          <p:cNvSpPr txBox="1">
            <a:spLocks noChangeArrowheads="1"/>
          </p:cNvSpPr>
          <p:nvPr/>
        </p:nvSpPr>
        <p:spPr bwMode="auto">
          <a:xfrm>
            <a:off x="5240338" y="4651375"/>
            <a:ext cx="484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 i="0">
                <a:sym typeface="Wingdings" pitchFamily="2" charset="2"/>
              </a:rPr>
              <a:t></a:t>
            </a:r>
            <a:endParaRPr lang="en-US" altLang="zh-CN" sz="2800" b="0" i="0"/>
          </a:p>
        </p:txBody>
      </p:sp>
      <p:sp>
        <p:nvSpPr>
          <p:cNvPr id="93253" name="Rectangle 69"/>
          <p:cNvSpPr>
            <a:spLocks noChangeArrowheads="1"/>
          </p:cNvSpPr>
          <p:nvPr/>
        </p:nvSpPr>
        <p:spPr bwMode="auto">
          <a:xfrm>
            <a:off x="1476375" y="195263"/>
            <a:ext cx="424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非确定有限自动机</a:t>
            </a:r>
          </a:p>
        </p:txBody>
      </p:sp>
      <p:sp>
        <p:nvSpPr>
          <p:cNvPr id="93254" name="Text Box 70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525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NFA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  <p:grpSp>
        <p:nvGrpSpPr>
          <p:cNvPr id="93278" name="Group 94"/>
          <p:cNvGrpSpPr>
            <a:grpSpLocks/>
          </p:cNvGrpSpPr>
          <p:nvPr/>
        </p:nvGrpSpPr>
        <p:grpSpPr bwMode="auto">
          <a:xfrm>
            <a:off x="1908175" y="3284538"/>
            <a:ext cx="4397375" cy="879475"/>
            <a:chOff x="1202" y="2069"/>
            <a:chExt cx="2770" cy="554"/>
          </a:xfrm>
        </p:grpSpPr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 flipV="1">
              <a:off x="3972" y="20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5" name="Text Box 71"/>
            <p:cNvSpPr txBox="1">
              <a:spLocks noChangeArrowheads="1"/>
            </p:cNvSpPr>
            <p:nvPr/>
          </p:nvSpPr>
          <p:spPr bwMode="auto">
            <a:xfrm>
              <a:off x="1202" y="2296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</a:t>
              </a:r>
            </a:p>
          </p:txBody>
        </p:sp>
      </p:grpSp>
      <p:grpSp>
        <p:nvGrpSpPr>
          <p:cNvPr id="93280" name="Group 96"/>
          <p:cNvGrpSpPr>
            <a:grpSpLocks/>
          </p:cNvGrpSpPr>
          <p:nvPr/>
        </p:nvGrpSpPr>
        <p:grpSpPr bwMode="auto">
          <a:xfrm>
            <a:off x="3348038" y="3284538"/>
            <a:ext cx="3871912" cy="879475"/>
            <a:chOff x="2109" y="2069"/>
            <a:chExt cx="2439" cy="554"/>
          </a:xfrm>
        </p:grpSpPr>
        <p:sp>
          <p:nvSpPr>
            <p:cNvPr id="93205" name="Line 21"/>
            <p:cNvSpPr>
              <a:spLocks noChangeShapeType="1"/>
            </p:cNvSpPr>
            <p:nvPr/>
          </p:nvSpPr>
          <p:spPr bwMode="auto">
            <a:xfrm flipV="1">
              <a:off x="4548" y="20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2109" y="2296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</a:t>
              </a:r>
            </a:p>
          </p:txBody>
        </p:sp>
      </p:grpSp>
      <p:grpSp>
        <p:nvGrpSpPr>
          <p:cNvPr id="93281" name="Group 97"/>
          <p:cNvGrpSpPr>
            <a:grpSpLocks/>
          </p:cNvGrpSpPr>
          <p:nvPr/>
        </p:nvGrpSpPr>
        <p:grpSpPr bwMode="auto">
          <a:xfrm>
            <a:off x="4787900" y="3284538"/>
            <a:ext cx="3144838" cy="879475"/>
            <a:chOff x="3016" y="2069"/>
            <a:chExt cx="1981" cy="554"/>
          </a:xfrm>
        </p:grpSpPr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 flipV="1">
              <a:off x="4836" y="20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3" name="Text Box 29"/>
            <p:cNvSpPr txBox="1">
              <a:spLocks noChangeArrowheads="1"/>
            </p:cNvSpPr>
            <p:nvPr/>
          </p:nvSpPr>
          <p:spPr bwMode="auto">
            <a:xfrm>
              <a:off x="4692" y="2254"/>
              <a:ext cx="3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</a:t>
              </a:r>
              <a:endParaRPr lang="en-US" altLang="zh-CN" sz="2800" b="0" i="0"/>
            </a:p>
          </p:txBody>
        </p:sp>
        <p:sp>
          <p:nvSpPr>
            <p:cNvPr id="93257" name="Text Box 73"/>
            <p:cNvSpPr txBox="1">
              <a:spLocks noChangeArrowheads="1"/>
            </p:cNvSpPr>
            <p:nvPr/>
          </p:nvSpPr>
          <p:spPr bwMode="auto">
            <a:xfrm>
              <a:off x="3016" y="2296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</a:t>
              </a:r>
            </a:p>
          </p:txBody>
        </p:sp>
      </p:grpSp>
      <p:grpSp>
        <p:nvGrpSpPr>
          <p:cNvPr id="93298" name="Group 114"/>
          <p:cNvGrpSpPr>
            <a:grpSpLocks/>
          </p:cNvGrpSpPr>
          <p:nvPr/>
        </p:nvGrpSpPr>
        <p:grpSpPr bwMode="auto">
          <a:xfrm>
            <a:off x="3348038" y="3284538"/>
            <a:ext cx="4710112" cy="884237"/>
            <a:chOff x="2109" y="2283"/>
            <a:chExt cx="2967" cy="557"/>
          </a:xfrm>
        </p:grpSpPr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V="1">
              <a:off x="5076" y="228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60" name="Text Box 76"/>
            <p:cNvSpPr txBox="1">
              <a:spLocks noChangeArrowheads="1"/>
            </p:cNvSpPr>
            <p:nvPr/>
          </p:nvSpPr>
          <p:spPr bwMode="auto">
            <a:xfrm>
              <a:off x="2109" y="2513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</a:t>
              </a:r>
            </a:p>
          </p:txBody>
        </p:sp>
      </p:grpSp>
      <p:grpSp>
        <p:nvGrpSpPr>
          <p:cNvPr id="93289" name="Group 105"/>
          <p:cNvGrpSpPr>
            <a:grpSpLocks/>
          </p:cNvGrpSpPr>
          <p:nvPr/>
        </p:nvGrpSpPr>
        <p:grpSpPr bwMode="auto">
          <a:xfrm>
            <a:off x="1908175" y="3270250"/>
            <a:ext cx="4824413" cy="879475"/>
            <a:chOff x="1202" y="2069"/>
            <a:chExt cx="3039" cy="554"/>
          </a:xfrm>
        </p:grpSpPr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 flipV="1">
              <a:off x="4241" y="20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1202" y="2296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</a:t>
              </a:r>
            </a:p>
          </p:txBody>
        </p:sp>
      </p:grpSp>
      <p:grpSp>
        <p:nvGrpSpPr>
          <p:cNvPr id="93291" name="Group 107"/>
          <p:cNvGrpSpPr>
            <a:grpSpLocks/>
          </p:cNvGrpSpPr>
          <p:nvPr/>
        </p:nvGrpSpPr>
        <p:grpSpPr bwMode="auto">
          <a:xfrm>
            <a:off x="1908175" y="3284538"/>
            <a:ext cx="5311775" cy="884237"/>
            <a:chOff x="1202" y="2510"/>
            <a:chExt cx="3346" cy="557"/>
          </a:xfrm>
        </p:grpSpPr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548" y="251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9" name="Text Box 75"/>
            <p:cNvSpPr txBox="1">
              <a:spLocks noChangeArrowheads="1"/>
            </p:cNvSpPr>
            <p:nvPr/>
          </p:nvSpPr>
          <p:spPr bwMode="auto">
            <a:xfrm>
              <a:off x="1202" y="2740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</a:t>
              </a:r>
            </a:p>
          </p:txBody>
        </p:sp>
        <p:sp>
          <p:nvSpPr>
            <p:cNvPr id="93264" name="Text Box 80"/>
            <p:cNvSpPr txBox="1">
              <a:spLocks noChangeArrowheads="1"/>
            </p:cNvSpPr>
            <p:nvPr/>
          </p:nvSpPr>
          <p:spPr bwMode="auto">
            <a:xfrm>
              <a:off x="1202" y="2740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</a:t>
              </a:r>
            </a:p>
          </p:txBody>
        </p:sp>
      </p:grpSp>
      <p:grpSp>
        <p:nvGrpSpPr>
          <p:cNvPr id="93292" name="Group 108"/>
          <p:cNvGrpSpPr>
            <a:grpSpLocks/>
          </p:cNvGrpSpPr>
          <p:nvPr/>
        </p:nvGrpSpPr>
        <p:grpSpPr bwMode="auto">
          <a:xfrm>
            <a:off x="1908175" y="3284538"/>
            <a:ext cx="6149975" cy="865187"/>
            <a:chOff x="1202" y="2069"/>
            <a:chExt cx="3874" cy="545"/>
          </a:xfrm>
        </p:grpSpPr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 flipV="1">
              <a:off x="5076" y="20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75" name="Text Box 91"/>
            <p:cNvSpPr txBox="1">
              <a:spLocks noChangeArrowheads="1"/>
            </p:cNvSpPr>
            <p:nvPr/>
          </p:nvSpPr>
          <p:spPr bwMode="auto">
            <a:xfrm>
              <a:off x="1202" y="2287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</a:t>
              </a:r>
            </a:p>
          </p:txBody>
        </p:sp>
      </p:grpSp>
      <p:grpSp>
        <p:nvGrpSpPr>
          <p:cNvPr id="93297" name="Group 113"/>
          <p:cNvGrpSpPr>
            <a:grpSpLocks/>
          </p:cNvGrpSpPr>
          <p:nvPr/>
        </p:nvGrpSpPr>
        <p:grpSpPr bwMode="auto">
          <a:xfrm>
            <a:off x="1908175" y="3284538"/>
            <a:ext cx="5768975" cy="884237"/>
            <a:chOff x="1202" y="2510"/>
            <a:chExt cx="3634" cy="557"/>
          </a:xfrm>
        </p:grpSpPr>
        <p:sp>
          <p:nvSpPr>
            <p:cNvPr id="93217" name="Line 33"/>
            <p:cNvSpPr>
              <a:spLocks noChangeShapeType="1"/>
            </p:cNvSpPr>
            <p:nvPr/>
          </p:nvSpPr>
          <p:spPr bwMode="auto">
            <a:xfrm flipV="1">
              <a:off x="4836" y="251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76" name="Text Box 92"/>
            <p:cNvSpPr txBox="1">
              <a:spLocks noChangeArrowheads="1"/>
            </p:cNvSpPr>
            <p:nvPr/>
          </p:nvSpPr>
          <p:spPr bwMode="auto">
            <a:xfrm>
              <a:off x="1202" y="2740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</a:t>
              </a:r>
            </a:p>
          </p:txBody>
        </p:sp>
      </p:grpSp>
      <p:grpSp>
        <p:nvGrpSpPr>
          <p:cNvPr id="93283" name="Group 99"/>
          <p:cNvGrpSpPr>
            <a:grpSpLocks/>
          </p:cNvGrpSpPr>
          <p:nvPr/>
        </p:nvGrpSpPr>
        <p:grpSpPr bwMode="auto">
          <a:xfrm>
            <a:off x="3348038" y="3270250"/>
            <a:ext cx="3871912" cy="879475"/>
            <a:chOff x="2109" y="2069"/>
            <a:chExt cx="2439" cy="554"/>
          </a:xfrm>
        </p:grpSpPr>
        <p:sp>
          <p:nvSpPr>
            <p:cNvPr id="93216" name="Line 32"/>
            <p:cNvSpPr>
              <a:spLocks noChangeShapeType="1"/>
            </p:cNvSpPr>
            <p:nvPr/>
          </p:nvSpPr>
          <p:spPr bwMode="auto">
            <a:xfrm flipV="1">
              <a:off x="4548" y="20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82" name="Text Box 98"/>
            <p:cNvSpPr txBox="1">
              <a:spLocks noChangeArrowheads="1"/>
            </p:cNvSpPr>
            <p:nvPr/>
          </p:nvSpPr>
          <p:spPr bwMode="auto">
            <a:xfrm>
              <a:off x="2109" y="2296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</a:t>
              </a:r>
            </a:p>
          </p:txBody>
        </p:sp>
      </p:grpSp>
      <p:grpSp>
        <p:nvGrpSpPr>
          <p:cNvPr id="93290" name="Group 106"/>
          <p:cNvGrpSpPr>
            <a:grpSpLocks/>
          </p:cNvGrpSpPr>
          <p:nvPr/>
        </p:nvGrpSpPr>
        <p:grpSpPr bwMode="auto">
          <a:xfrm>
            <a:off x="1908175" y="3284538"/>
            <a:ext cx="4824413" cy="879475"/>
            <a:chOff x="1202" y="2069"/>
            <a:chExt cx="3039" cy="554"/>
          </a:xfrm>
        </p:grpSpPr>
        <p:sp>
          <p:nvSpPr>
            <p:cNvPr id="93263" name="Text Box 79"/>
            <p:cNvSpPr txBox="1">
              <a:spLocks noChangeArrowheads="1"/>
            </p:cNvSpPr>
            <p:nvPr/>
          </p:nvSpPr>
          <p:spPr bwMode="auto">
            <a:xfrm>
              <a:off x="1202" y="2296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</a:t>
              </a:r>
            </a:p>
          </p:txBody>
        </p:sp>
        <p:sp>
          <p:nvSpPr>
            <p:cNvPr id="93286" name="Line 102"/>
            <p:cNvSpPr>
              <a:spLocks noChangeShapeType="1"/>
            </p:cNvSpPr>
            <p:nvPr/>
          </p:nvSpPr>
          <p:spPr bwMode="auto">
            <a:xfrm flipV="1">
              <a:off x="4241" y="20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3294" name="Group 110"/>
          <p:cNvGrpSpPr>
            <a:grpSpLocks/>
          </p:cNvGrpSpPr>
          <p:nvPr/>
        </p:nvGrpSpPr>
        <p:grpSpPr bwMode="auto">
          <a:xfrm>
            <a:off x="1908175" y="3182938"/>
            <a:ext cx="6911975" cy="981075"/>
            <a:chOff x="1202" y="2005"/>
            <a:chExt cx="4354" cy="618"/>
          </a:xfrm>
        </p:grpSpPr>
        <p:sp>
          <p:nvSpPr>
            <p:cNvPr id="93210" name="Text Box 26"/>
            <p:cNvSpPr txBox="1">
              <a:spLocks noChangeArrowheads="1"/>
            </p:cNvSpPr>
            <p:nvPr/>
          </p:nvSpPr>
          <p:spPr bwMode="auto">
            <a:xfrm>
              <a:off x="5251" y="2005"/>
              <a:ext cx="3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</a:t>
              </a:r>
              <a:endParaRPr lang="en-US" altLang="zh-CN" sz="2800" b="0" i="0"/>
            </a:p>
          </p:txBody>
        </p:sp>
        <p:sp>
          <p:nvSpPr>
            <p:cNvPr id="93293" name="Text Box 109"/>
            <p:cNvSpPr txBox="1">
              <a:spLocks noChangeArrowheads="1"/>
            </p:cNvSpPr>
            <p:nvPr/>
          </p:nvSpPr>
          <p:spPr bwMode="auto">
            <a:xfrm>
              <a:off x="1202" y="2296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</a:t>
              </a:r>
            </a:p>
          </p:txBody>
        </p:sp>
      </p:grpSp>
      <p:grpSp>
        <p:nvGrpSpPr>
          <p:cNvPr id="93296" name="Group 112"/>
          <p:cNvGrpSpPr>
            <a:grpSpLocks/>
          </p:cNvGrpSpPr>
          <p:nvPr/>
        </p:nvGrpSpPr>
        <p:grpSpPr bwMode="auto">
          <a:xfrm>
            <a:off x="1908175" y="3284538"/>
            <a:ext cx="6149975" cy="879475"/>
            <a:chOff x="1202" y="2069"/>
            <a:chExt cx="3874" cy="554"/>
          </a:xfrm>
        </p:grpSpPr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 flipV="1">
              <a:off x="5076" y="20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95" name="Text Box 111"/>
            <p:cNvSpPr txBox="1">
              <a:spLocks noChangeArrowheads="1"/>
            </p:cNvSpPr>
            <p:nvPr/>
          </p:nvSpPr>
          <p:spPr bwMode="auto">
            <a:xfrm>
              <a:off x="1202" y="2296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</a:t>
              </a:r>
            </a:p>
          </p:txBody>
        </p:sp>
      </p:grpSp>
      <p:grpSp>
        <p:nvGrpSpPr>
          <p:cNvPr id="93300" name="Group 116"/>
          <p:cNvGrpSpPr>
            <a:grpSpLocks/>
          </p:cNvGrpSpPr>
          <p:nvPr/>
        </p:nvGrpSpPr>
        <p:grpSpPr bwMode="auto">
          <a:xfrm>
            <a:off x="4787900" y="3284538"/>
            <a:ext cx="3671888" cy="879475"/>
            <a:chOff x="3016" y="2069"/>
            <a:chExt cx="2313" cy="554"/>
          </a:xfrm>
        </p:grpSpPr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 flipV="1">
              <a:off x="5329" y="20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99" name="Text Box 115"/>
            <p:cNvSpPr txBox="1">
              <a:spLocks noChangeArrowheads="1"/>
            </p:cNvSpPr>
            <p:nvPr/>
          </p:nvSpPr>
          <p:spPr bwMode="auto">
            <a:xfrm>
              <a:off x="3016" y="2296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 i="0">
                  <a:sym typeface="Wingdings" pitchFamily="2" charset="2"/>
                </a:rPr>
                <a:t>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2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3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3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3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3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3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3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3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3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9" grpId="0"/>
      <p:bldP spid="93222" grpId="0"/>
      <p:bldP spid="932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545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546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547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1295400" y="1973263"/>
            <a:ext cx="7239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设一个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 A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endParaRPr lang="en-US" altLang="zh-CN" sz="2800" i="0" baseline="-25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 :  Q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 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endParaRPr lang="en-US" altLang="zh-CN" sz="2800" baseline="30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扩充定义  </a:t>
            </a:r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:  Q 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 *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baseline="30000">
                <a:latin typeface="+mn-lt"/>
                <a:ea typeface="华文楷体" panose="02010600040101010101" pitchFamily="2" charset="-122"/>
                <a:sym typeface="Symbol" pitchFamily="18" charset="2"/>
              </a:rPr>
              <a:t>Q </a:t>
            </a:r>
            <a:endParaRPr lang="en-US" altLang="zh-CN" sz="2800" i="0"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对任何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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定义：</a:t>
            </a:r>
            <a:endParaRPr lang="zh-CN" altLang="en-US" sz="2800" i="0"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 (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, ) = {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q }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w = xa,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其中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 </a:t>
            </a:r>
            <a:r>
              <a:rPr lang="en-US" altLang="zh-CN" i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*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a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并且假设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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(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, x) = { p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, p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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, p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}, 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则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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(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, w) = 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 (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, a ) 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984625" y="6332538"/>
            <a:ext cx="587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latin typeface="+mn-lt"/>
                <a:ea typeface="华文楷体" panose="02010600040101010101" pitchFamily="2" charset="-122"/>
              </a:rPr>
              <a:t>i = 1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4122738" y="590708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latin typeface="+mn-lt"/>
                <a:ea typeface="华文楷体" panose="02010600040101010101" pitchFamily="2" charset="-122"/>
              </a:rPr>
              <a:t>k</a:t>
            </a:r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1476375" y="195263"/>
            <a:ext cx="424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非确定有限自动机</a:t>
            </a:r>
          </a:p>
        </p:txBody>
      </p:sp>
      <p:sp>
        <p:nvSpPr>
          <p:cNvPr id="65553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193800"/>
            <a:ext cx="6624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扩展转移函数适合于输入字符串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5073650" y="2287588"/>
            <a:ext cx="39624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Symbol" pitchFamily="18" charset="2"/>
              <a:buChar char="-"/>
            </a:pPr>
            <a:r>
              <a:rPr lang="en-US" altLang="zh-CN" sz="2800" i="0" dirty="0">
                <a:ea typeface="华文行楷" pitchFamily="2" charset="-122"/>
              </a:rPr>
              <a:t> </a:t>
            </a:r>
            <a:r>
              <a:rPr lang="zh-CN" altLang="en-US" sz="28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  <a:r>
              <a:rPr lang="zh-CN" altLang="en-US" sz="2800" i="0" dirty="0">
                <a:latin typeface="Arial" pitchFamily="34" charset="0"/>
                <a:ea typeface="华文行楷" pitchFamily="2" charset="-122"/>
              </a:rPr>
              <a:t> 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    </a:t>
            </a:r>
            <a:r>
              <a:rPr lang="zh-CN" altLang="en-US" sz="2400" dirty="0">
                <a:latin typeface="Arial" pitchFamily="34" charset="0"/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(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= { p }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endParaRPr lang="en-US" altLang="zh-CN" sz="2400" dirty="0">
              <a:solidFill>
                <a:srgbClr val="333399"/>
              </a:solidFill>
              <a:latin typeface="Arial" pitchFamily="34" charset="0"/>
              <a:ea typeface="华文行楷" pitchFamily="2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     (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 0 )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= { q }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     (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 01 )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= { q , r }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    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 010 )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= { q }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    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 0100 )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= { q }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    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 01001 ) = { q , r }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1857375" y="2984500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p</a:t>
            </a:r>
            <a:endParaRPr lang="en-US" altLang="zh-CN" sz="2400" baseline="-25000"/>
          </a:p>
        </p:txBody>
      </p: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1857375" y="3441700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endParaRPr lang="en-US" altLang="zh-CN" sz="2400" baseline="-25000"/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1628775" y="3898900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ym typeface="Symbol" pitchFamily="18" charset="2"/>
              </a:rPr>
              <a:t> </a:t>
            </a:r>
            <a:r>
              <a:rPr lang="en-US" altLang="zh-CN" sz="2400"/>
              <a:t>r</a:t>
            </a:r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>
            <a:off x="1476375" y="28321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59" name="Line 35"/>
          <p:cNvSpPr>
            <a:spLocks noChangeShapeType="1"/>
          </p:cNvSpPr>
          <p:nvPr/>
        </p:nvSpPr>
        <p:spPr bwMode="auto">
          <a:xfrm>
            <a:off x="1476375" y="29083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>
            <a:off x="2238375" y="2298700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1" name="Line 37"/>
          <p:cNvSpPr>
            <a:spLocks noChangeShapeType="1"/>
          </p:cNvSpPr>
          <p:nvPr/>
        </p:nvSpPr>
        <p:spPr bwMode="auto">
          <a:xfrm>
            <a:off x="2238375" y="2908300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2" name="Line 38"/>
          <p:cNvSpPr>
            <a:spLocks noChangeShapeType="1"/>
          </p:cNvSpPr>
          <p:nvPr/>
        </p:nvSpPr>
        <p:spPr bwMode="auto">
          <a:xfrm>
            <a:off x="2314575" y="2298700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3" name="Line 39"/>
          <p:cNvSpPr>
            <a:spLocks noChangeShapeType="1"/>
          </p:cNvSpPr>
          <p:nvPr/>
        </p:nvSpPr>
        <p:spPr bwMode="auto">
          <a:xfrm>
            <a:off x="2314575" y="2908300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4" name="Line 40"/>
          <p:cNvSpPr>
            <a:spLocks noChangeShapeType="1"/>
          </p:cNvSpPr>
          <p:nvPr/>
        </p:nvSpPr>
        <p:spPr bwMode="auto">
          <a:xfrm>
            <a:off x="3152775" y="2298700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3152775" y="2908300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6" name="Text Box 42"/>
          <p:cNvSpPr txBox="1">
            <a:spLocks noChangeArrowheads="1"/>
          </p:cNvSpPr>
          <p:nvPr/>
        </p:nvSpPr>
        <p:spPr bwMode="auto">
          <a:xfrm>
            <a:off x="2543175" y="2298700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0</a:t>
            </a:r>
            <a:endParaRPr lang="en-US" altLang="zh-CN" sz="2400" baseline="-25000"/>
          </a:p>
        </p:txBody>
      </p:sp>
      <p:sp>
        <p:nvSpPr>
          <p:cNvPr id="77867" name="Line 43"/>
          <p:cNvSpPr>
            <a:spLocks noChangeShapeType="1"/>
          </p:cNvSpPr>
          <p:nvPr/>
        </p:nvSpPr>
        <p:spPr bwMode="auto">
          <a:xfrm>
            <a:off x="1552575" y="3289300"/>
            <a:ext cx="3048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8" name="Text Box 44"/>
          <p:cNvSpPr txBox="1">
            <a:spLocks noChangeArrowheads="1"/>
          </p:cNvSpPr>
          <p:nvPr/>
        </p:nvSpPr>
        <p:spPr bwMode="auto">
          <a:xfrm>
            <a:off x="2390775" y="2984500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 }</a:t>
            </a:r>
            <a:endParaRPr lang="en-US" altLang="zh-CN" sz="2400" baseline="-25000"/>
          </a:p>
        </p:txBody>
      </p:sp>
      <p:sp>
        <p:nvSpPr>
          <p:cNvPr id="77869" name="Text Box 45"/>
          <p:cNvSpPr txBox="1">
            <a:spLocks noChangeArrowheads="1"/>
          </p:cNvSpPr>
          <p:nvPr/>
        </p:nvSpPr>
        <p:spPr bwMode="auto">
          <a:xfrm>
            <a:off x="3457575" y="2984500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77870" name="Text Box 46"/>
          <p:cNvSpPr txBox="1">
            <a:spLocks noChangeArrowheads="1"/>
          </p:cNvSpPr>
          <p:nvPr/>
        </p:nvSpPr>
        <p:spPr bwMode="auto">
          <a:xfrm>
            <a:off x="2390775" y="3441700"/>
            <a:ext cx="609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 }</a:t>
            </a:r>
          </a:p>
        </p:txBody>
      </p:sp>
      <p:sp>
        <p:nvSpPr>
          <p:cNvPr id="77871" name="Text Box 47"/>
          <p:cNvSpPr txBox="1">
            <a:spLocks noChangeArrowheads="1"/>
          </p:cNvSpPr>
          <p:nvPr/>
        </p:nvSpPr>
        <p:spPr bwMode="auto">
          <a:xfrm>
            <a:off x="2466975" y="3898900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77872" name="Text Box 48"/>
          <p:cNvSpPr txBox="1">
            <a:spLocks noChangeArrowheads="1"/>
          </p:cNvSpPr>
          <p:nvPr/>
        </p:nvSpPr>
        <p:spPr bwMode="auto">
          <a:xfrm>
            <a:off x="3228975" y="3441700"/>
            <a:ext cx="914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</a:t>
            </a:r>
            <a:r>
              <a:rPr lang="en-US" altLang="zh-CN" sz="2400">
                <a:latin typeface="Arial" pitchFamily="34" charset="0"/>
              </a:rPr>
              <a:t>, r</a:t>
            </a:r>
            <a:r>
              <a:rPr lang="en-US" altLang="zh-CN" sz="2400"/>
              <a:t> }</a:t>
            </a:r>
          </a:p>
        </p:txBody>
      </p:sp>
      <p:sp>
        <p:nvSpPr>
          <p:cNvPr id="77873" name="Text Box 49"/>
          <p:cNvSpPr txBox="1">
            <a:spLocks noChangeArrowheads="1"/>
          </p:cNvSpPr>
          <p:nvPr/>
        </p:nvSpPr>
        <p:spPr bwMode="auto">
          <a:xfrm>
            <a:off x="3457575" y="3898900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77874" name="Text Box 50"/>
          <p:cNvSpPr txBox="1">
            <a:spLocks noChangeArrowheads="1"/>
          </p:cNvSpPr>
          <p:nvPr/>
        </p:nvSpPr>
        <p:spPr bwMode="auto">
          <a:xfrm>
            <a:off x="3457575" y="228917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1</a:t>
            </a:r>
            <a:endParaRPr lang="en-US" altLang="zh-CN" sz="2400" baseline="-25000"/>
          </a:p>
        </p:txBody>
      </p:sp>
      <p:graphicFrame>
        <p:nvGraphicFramePr>
          <p:cNvPr id="77875" name="Object 51"/>
          <p:cNvGraphicFramePr>
            <a:graphicFrameLocks noChangeAspect="1"/>
          </p:cNvGraphicFramePr>
          <p:nvPr/>
        </p:nvGraphicFramePr>
        <p:xfrm>
          <a:off x="812800" y="4892675"/>
          <a:ext cx="41910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58440" imgH="1077480" progId="Visio.Drawing.11">
                  <p:embed/>
                </p:oleObj>
              </mc:Choice>
              <mc:Fallback>
                <p:oleObj name="VISIO" r:id="rId2" imgW="3358440" imgH="1077480" progId="Visio.Drawing.11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4892675"/>
                        <a:ext cx="41910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6" name="Rectangle 52"/>
          <p:cNvSpPr>
            <a:spLocks noChangeArrowheads="1"/>
          </p:cNvSpPr>
          <p:nvPr/>
        </p:nvSpPr>
        <p:spPr bwMode="auto">
          <a:xfrm>
            <a:off x="1476375" y="195263"/>
            <a:ext cx="424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非确定有限自动机</a:t>
            </a:r>
          </a:p>
        </p:txBody>
      </p:sp>
      <p:sp>
        <p:nvSpPr>
          <p:cNvPr id="77877" name="Text Box 5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193800"/>
            <a:ext cx="6624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扩展转移函数适合于输入字符串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5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1201738" y="2708275"/>
            <a:ext cx="6970712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800" b="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设一个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 A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endParaRPr lang="en-US" altLang="zh-CN" sz="2800" i="0" baseline="-25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定义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的语言：</a:t>
            </a:r>
            <a:endParaRPr lang="zh-CN" altLang="en-US" sz="2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) =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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*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 (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, w)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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  </a:t>
            </a: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Font typeface="Symbol" pitchFamily="18" charset="2"/>
              <a:buChar char="-"/>
            </a:pP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上的语言，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如果存在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A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，满足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可以证明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是一个正规语言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endParaRPr lang="en-US" altLang="zh-CN" sz="28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1476375" y="195263"/>
            <a:ext cx="424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非确定有限自动机</a:t>
            </a:r>
          </a:p>
        </p:txBody>
      </p:sp>
      <p:sp>
        <p:nvSpPr>
          <p:cNvPr id="67600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1700213"/>
            <a:ext cx="5256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0">
                <a:latin typeface="+mn-lt"/>
                <a:ea typeface="华文楷体" panose="02010600040101010101" pitchFamily="2" charset="-122"/>
              </a:rPr>
              <a:t>  NFA</a:t>
            </a: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的语言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830263" y="1916113"/>
            <a:ext cx="7845425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定理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当且仅当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也是某</a:t>
            </a:r>
          </a:p>
          <a:p>
            <a:pPr algn="just"/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个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证明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分两步证明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则存在一个</a:t>
            </a:r>
          </a:p>
          <a:p>
            <a:pPr algn="just"/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 N 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满足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L(N) = L(D) = L;</a:t>
            </a:r>
            <a:endParaRPr lang="en-US" altLang="zh-CN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(2)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 N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则存在一个</a:t>
            </a:r>
          </a:p>
          <a:p>
            <a:pPr algn="just"/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满足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L(D) = L(N) = L</a:t>
            </a:r>
          </a:p>
          <a:p>
            <a:pPr algn="l"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</a:t>
            </a: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476375" y="195263"/>
            <a:ext cx="51831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DFA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和 </a:t>
            </a: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NFA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的等价性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903288" y="2089050"/>
            <a:ext cx="798988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=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</a:t>
            </a: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言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则存在一个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 N 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满足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L(N) = L(D) = L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证明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=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</a:t>
            </a:r>
            <a:endParaRPr lang="en-US" altLang="zh-CN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定义为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对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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</a:p>
          <a:p>
            <a:pPr lvl="3" algn="just">
              <a:buClr>
                <a:srgbClr val="800080"/>
              </a:buClr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= p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= {p}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需要证明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对任何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*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,w) =  p 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iff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,w) = {p}.</a:t>
            </a: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归纳于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易证上述命题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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1476375" y="195263"/>
            <a:ext cx="51831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DFA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和 </a:t>
            </a: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NFA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的等价性</a:t>
            </a:r>
          </a:p>
        </p:txBody>
      </p:sp>
      <p:sp>
        <p:nvSpPr>
          <p:cNvPr id="78858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1337394"/>
            <a:ext cx="5256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从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构造等价的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NFA</a:t>
            </a: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883" name="Group 11"/>
          <p:cNvGrpSpPr>
            <a:grpSpLocks/>
          </p:cNvGrpSpPr>
          <p:nvPr/>
        </p:nvGrpSpPr>
        <p:grpSpPr bwMode="auto">
          <a:xfrm>
            <a:off x="1039813" y="2312988"/>
            <a:ext cx="7924800" cy="4032250"/>
            <a:chOff x="528" y="1457"/>
            <a:chExt cx="4992" cy="2540"/>
          </a:xfrm>
        </p:grpSpPr>
        <p:sp>
          <p:nvSpPr>
            <p:cNvPr id="79879" name="Text Box 7"/>
            <p:cNvSpPr txBox="1">
              <a:spLocks noChangeArrowheads="1"/>
            </p:cNvSpPr>
            <p:nvPr/>
          </p:nvSpPr>
          <p:spPr bwMode="auto">
            <a:xfrm>
              <a:off x="528" y="1457"/>
              <a:ext cx="4992" cy="2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buClr>
                  <a:srgbClr val="800080"/>
                </a:buClr>
                <a:buFont typeface="Symbol" pitchFamily="18" charset="2"/>
                <a:buChar char="-"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设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是某个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NFA  N =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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F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的语言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则存</a:t>
              </a:r>
            </a:p>
            <a:p>
              <a:pPr algn="just">
                <a:buClr>
                  <a:srgbClr val="800080"/>
                </a:buCl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在一个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DFA  D ,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满足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L(D) = L(N) = L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  <a:p>
              <a:pPr algn="l">
                <a:buClr>
                  <a:srgbClr val="800080"/>
                </a:buClr>
                <a:buFont typeface="Wingdings" pitchFamily="2" charset="2"/>
                <a:buNone/>
              </a:pPr>
              <a:r>
                <a:rPr lang="en-US" altLang="zh-CN" sz="10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just">
                <a:buClr>
                  <a:srgbClr val="800080"/>
                </a:buClr>
                <a:buFont typeface="Symbol" pitchFamily="18" charset="2"/>
                <a:buChar char="-"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证明</a:t>
              </a:r>
              <a:r>
                <a:rPr lang="en-US" altLang="zh-CN" sz="2400" i="0" dirty="0">
                  <a:latin typeface="+mn-lt"/>
                  <a:ea typeface="华文楷体" panose="02010600040101010101" pitchFamily="2" charset="-122"/>
                </a:rPr>
                <a:t>: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定义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 =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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{q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}, F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其中</a:t>
              </a:r>
            </a:p>
            <a:p>
              <a:pPr algn="l">
                <a:buClr>
                  <a:srgbClr val="800080"/>
                </a:buClr>
                <a:buFont typeface="Wingdings" pitchFamily="2" charset="2"/>
                <a:buChar char=" "/>
              </a:pPr>
              <a:r>
                <a:rPr lang="zh-CN" altLang="en-US" sz="10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lvl="3" algn="just">
                <a:buClr>
                  <a:srgbClr val="800080"/>
                </a:buClr>
                <a:buFontTx/>
                <a:buChar char="•"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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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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</a:t>
              </a:r>
              <a:endPara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lvl="3" algn="just">
                <a:buClr>
                  <a:srgbClr val="800080"/>
                </a:buClr>
                <a:buFontTx/>
                <a:buChar char="•"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对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和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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 S , a ) =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q,a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endPara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lvl="3" algn="just">
                <a:buClr>
                  <a:srgbClr val="800080"/>
                </a:buClr>
                <a:buFontTx/>
                <a:buChar char="•"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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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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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 </a:t>
              </a:r>
              <a:r>
                <a:rPr lang="en-US" altLang="zh-CN" sz="240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</a:t>
              </a:r>
              <a:endPara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algn="l">
                <a:buClr>
                  <a:srgbClr val="800080"/>
                </a:buClr>
                <a:buFont typeface="Wingdings" pitchFamily="2" charset="2"/>
                <a:buChar char=" "/>
              </a:pPr>
              <a:r>
                <a:rPr lang="en-US" altLang="zh-CN" sz="10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just">
                <a:buClr>
                  <a:srgbClr val="800080"/>
                </a:buClr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需要证明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: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对任何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*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just">
                <a:buClr>
                  <a:srgbClr val="800080"/>
                </a:buClr>
              </a:pP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           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 {q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}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w ) =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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,w).</a:t>
              </a:r>
              <a:r>
                <a:rPr lang="en-US" altLang="zh-CN" sz="10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l">
                <a:buClr>
                  <a:srgbClr val="800080"/>
                </a:buClr>
                <a:buFont typeface="Wingdings" pitchFamily="2" charset="2"/>
                <a:buChar char=" "/>
              </a:pPr>
              <a:r>
                <a:rPr lang="en-US" altLang="zh-CN" sz="10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just">
                <a:buClr>
                  <a:srgbClr val="800080"/>
                </a:buClr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归纳于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|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|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可证上述命题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  <a:endPara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4288" y="2778"/>
              <a:ext cx="36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 </a:t>
              </a:r>
              <a:r>
                <a:rPr lang="en-US" altLang="zh-CN" sz="12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1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S</a:t>
              </a:r>
            </a:p>
          </p:txBody>
        </p:sp>
      </p:grp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1476375" y="195263"/>
            <a:ext cx="51831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DFA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和 </a:t>
            </a: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NFA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的等价性</a:t>
            </a:r>
          </a:p>
        </p:txBody>
      </p:sp>
      <p:sp>
        <p:nvSpPr>
          <p:cNvPr id="79882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188" y="1412875"/>
            <a:ext cx="8137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从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构造等价的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（子集构造法）</a:t>
            </a: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447800" y="280987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p</a:t>
            </a:r>
            <a:endParaRPr lang="en-US" altLang="zh-CN" sz="2400" baseline="-25000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447800" y="326707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endParaRPr lang="en-US" altLang="zh-CN" sz="2400" baseline="-25000"/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219200" y="3724275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ym typeface="Symbol" pitchFamily="18" charset="2"/>
              </a:rPr>
              <a:t> </a:t>
            </a:r>
            <a:r>
              <a:rPr lang="en-US" altLang="zh-CN" sz="2400"/>
              <a:t>r</a:t>
            </a:r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1066800" y="265747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1066800" y="273367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1828800" y="212407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1828800" y="2733675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1905000" y="212407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1905000" y="2733675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>
            <a:off x="2743200" y="212407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2743200" y="2733675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2133600" y="212407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0</a:t>
            </a:r>
            <a:endParaRPr lang="en-US" altLang="zh-CN" sz="2400" baseline="-25000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1143000" y="3114675"/>
            <a:ext cx="3048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1981200" y="2809875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 }</a:t>
            </a:r>
            <a:endParaRPr lang="en-US" altLang="zh-CN" sz="2400" baseline="-25000"/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3048000" y="2809875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1981200" y="3267075"/>
            <a:ext cx="609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 }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2057400" y="3724275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2819400" y="3257550"/>
            <a:ext cx="914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</a:t>
            </a:r>
            <a:r>
              <a:rPr lang="en-US" altLang="zh-CN" sz="2400">
                <a:latin typeface="Arial" pitchFamily="34" charset="0"/>
              </a:rPr>
              <a:t>, r</a:t>
            </a:r>
            <a:r>
              <a:rPr lang="en-US" altLang="zh-CN" sz="2400"/>
              <a:t> }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3048000" y="3724275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3048000" y="2114550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1</a:t>
            </a:r>
            <a:endParaRPr lang="en-US" altLang="zh-CN" sz="2400" baseline="-25000"/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>
            <a:off x="4876800" y="2667000"/>
            <a:ext cx="3581400" cy="9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4876800" y="2743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70" name="Line 38"/>
          <p:cNvSpPr>
            <a:spLocks noChangeShapeType="1"/>
          </p:cNvSpPr>
          <p:nvPr/>
        </p:nvSpPr>
        <p:spPr bwMode="auto">
          <a:xfrm>
            <a:off x="6400800" y="214312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71" name="Line 39"/>
          <p:cNvSpPr>
            <a:spLocks noChangeShapeType="1"/>
          </p:cNvSpPr>
          <p:nvPr/>
        </p:nvSpPr>
        <p:spPr bwMode="auto">
          <a:xfrm>
            <a:off x="6400800" y="2752725"/>
            <a:ext cx="0" cy="343852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72" name="Line 40"/>
          <p:cNvSpPr>
            <a:spLocks noChangeShapeType="1"/>
          </p:cNvSpPr>
          <p:nvPr/>
        </p:nvSpPr>
        <p:spPr bwMode="auto">
          <a:xfrm>
            <a:off x="6477000" y="214312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73" name="Line 41"/>
          <p:cNvSpPr>
            <a:spLocks noChangeShapeType="1"/>
          </p:cNvSpPr>
          <p:nvPr/>
        </p:nvSpPr>
        <p:spPr bwMode="auto">
          <a:xfrm>
            <a:off x="6477000" y="2752725"/>
            <a:ext cx="0" cy="343852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>
            <a:off x="7391400" y="214312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>
            <a:off x="7391400" y="2752725"/>
            <a:ext cx="0" cy="343852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76" name="Text Box 44"/>
          <p:cNvSpPr txBox="1">
            <a:spLocks noChangeArrowheads="1"/>
          </p:cNvSpPr>
          <p:nvPr/>
        </p:nvSpPr>
        <p:spPr bwMode="auto">
          <a:xfrm>
            <a:off x="6705600" y="214312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0</a:t>
            </a:r>
            <a:endParaRPr lang="en-US" altLang="zh-CN" sz="2400" baseline="-25000"/>
          </a:p>
        </p:txBody>
      </p:sp>
      <p:sp>
        <p:nvSpPr>
          <p:cNvPr id="69677" name="Line 45"/>
          <p:cNvSpPr>
            <a:spLocks noChangeShapeType="1"/>
          </p:cNvSpPr>
          <p:nvPr/>
        </p:nvSpPr>
        <p:spPr bwMode="auto">
          <a:xfrm>
            <a:off x="5257800" y="3524250"/>
            <a:ext cx="3048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679" name="Text Box 47"/>
          <p:cNvSpPr txBox="1">
            <a:spLocks noChangeArrowheads="1"/>
          </p:cNvSpPr>
          <p:nvPr/>
        </p:nvSpPr>
        <p:spPr bwMode="auto">
          <a:xfrm>
            <a:off x="7772400" y="2819400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9680" name="Text Box 48"/>
          <p:cNvSpPr txBox="1">
            <a:spLocks noChangeArrowheads="1"/>
          </p:cNvSpPr>
          <p:nvPr/>
        </p:nvSpPr>
        <p:spPr bwMode="auto">
          <a:xfrm>
            <a:off x="6553200" y="3286125"/>
            <a:ext cx="609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 }</a:t>
            </a:r>
          </a:p>
        </p:txBody>
      </p:sp>
      <p:sp>
        <p:nvSpPr>
          <p:cNvPr id="69684" name="Text Box 52"/>
          <p:cNvSpPr txBox="1">
            <a:spLocks noChangeArrowheads="1"/>
          </p:cNvSpPr>
          <p:nvPr/>
        </p:nvSpPr>
        <p:spPr bwMode="auto">
          <a:xfrm>
            <a:off x="7772400" y="2133600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1</a:t>
            </a:r>
            <a:endParaRPr lang="en-US" altLang="zh-CN" sz="2400" baseline="-25000"/>
          </a:p>
        </p:txBody>
      </p:sp>
      <p:sp>
        <p:nvSpPr>
          <p:cNvPr id="69685" name="Text Box 53"/>
          <p:cNvSpPr txBox="1">
            <a:spLocks noChangeArrowheads="1"/>
          </p:cNvSpPr>
          <p:nvPr/>
        </p:nvSpPr>
        <p:spPr bwMode="auto">
          <a:xfrm>
            <a:off x="5867400" y="2838450"/>
            <a:ext cx="457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9686" name="Text Box 54"/>
          <p:cNvSpPr txBox="1">
            <a:spLocks noChangeArrowheads="1"/>
          </p:cNvSpPr>
          <p:nvPr/>
        </p:nvSpPr>
        <p:spPr bwMode="auto">
          <a:xfrm>
            <a:off x="5562600" y="3295650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p }</a:t>
            </a:r>
            <a:endParaRPr lang="en-US" altLang="zh-CN" sz="2400" baseline="-25000"/>
          </a:p>
        </p:txBody>
      </p:sp>
      <p:sp>
        <p:nvSpPr>
          <p:cNvPr id="69687" name="Text Box 55"/>
          <p:cNvSpPr txBox="1">
            <a:spLocks noChangeArrowheads="1"/>
          </p:cNvSpPr>
          <p:nvPr/>
        </p:nvSpPr>
        <p:spPr bwMode="auto">
          <a:xfrm>
            <a:off x="5562600" y="3743325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 }</a:t>
            </a:r>
            <a:endParaRPr lang="en-US" altLang="zh-CN" sz="2400" baseline="-25000"/>
          </a:p>
        </p:txBody>
      </p:sp>
      <p:sp>
        <p:nvSpPr>
          <p:cNvPr id="69688" name="Text Box 56"/>
          <p:cNvSpPr txBox="1">
            <a:spLocks noChangeArrowheads="1"/>
          </p:cNvSpPr>
          <p:nvPr/>
        </p:nvSpPr>
        <p:spPr bwMode="auto">
          <a:xfrm>
            <a:off x="5410200" y="4133850"/>
            <a:ext cx="838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ym typeface="Symbol" pitchFamily="18" charset="2"/>
              </a:rPr>
              <a:t> </a:t>
            </a:r>
            <a:r>
              <a:rPr lang="en-US" altLang="zh-CN" sz="2400"/>
              <a:t>{ r }</a:t>
            </a:r>
          </a:p>
        </p:txBody>
      </p:sp>
      <p:sp>
        <p:nvSpPr>
          <p:cNvPr id="69689" name="Text Box 57"/>
          <p:cNvSpPr txBox="1">
            <a:spLocks noChangeArrowheads="1"/>
          </p:cNvSpPr>
          <p:nvPr/>
        </p:nvSpPr>
        <p:spPr bwMode="auto">
          <a:xfrm>
            <a:off x="5257800" y="4514850"/>
            <a:ext cx="990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p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q }</a:t>
            </a:r>
          </a:p>
        </p:txBody>
      </p:sp>
      <p:sp>
        <p:nvSpPr>
          <p:cNvPr id="69690" name="Text Box 58"/>
          <p:cNvSpPr txBox="1">
            <a:spLocks noChangeArrowheads="1"/>
          </p:cNvSpPr>
          <p:nvPr/>
        </p:nvSpPr>
        <p:spPr bwMode="auto">
          <a:xfrm>
            <a:off x="5105400" y="4895850"/>
            <a:ext cx="1066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ym typeface="Symbol" pitchFamily="18" charset="2"/>
              </a:rPr>
              <a:t></a:t>
            </a:r>
            <a:r>
              <a:rPr lang="en-US" altLang="zh-CN" sz="2400"/>
              <a:t>{ p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r</a:t>
            </a:r>
            <a:r>
              <a:rPr lang="en-US" altLang="zh-CN" sz="2400">
                <a:latin typeface="Arial" pitchFamily="34" charset="0"/>
              </a:rPr>
              <a:t> </a:t>
            </a:r>
            <a:r>
              <a:rPr lang="en-US" altLang="zh-CN" sz="2400"/>
              <a:t>}</a:t>
            </a:r>
          </a:p>
        </p:txBody>
      </p:sp>
      <p:sp>
        <p:nvSpPr>
          <p:cNvPr id="69691" name="Text Box 59"/>
          <p:cNvSpPr txBox="1">
            <a:spLocks noChangeArrowheads="1"/>
          </p:cNvSpPr>
          <p:nvPr/>
        </p:nvSpPr>
        <p:spPr bwMode="auto">
          <a:xfrm>
            <a:off x="5105400" y="5276850"/>
            <a:ext cx="1066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ym typeface="Symbol" pitchFamily="18" charset="2"/>
              </a:rPr>
              <a:t></a:t>
            </a:r>
            <a:r>
              <a:rPr lang="en-US" altLang="zh-CN" sz="2400"/>
              <a:t>{ q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r</a:t>
            </a:r>
            <a:r>
              <a:rPr lang="en-US" altLang="zh-CN" sz="2400">
                <a:latin typeface="Arial" pitchFamily="34" charset="0"/>
              </a:rPr>
              <a:t> </a:t>
            </a:r>
            <a:r>
              <a:rPr lang="en-US" altLang="zh-CN" sz="2400"/>
              <a:t>}</a:t>
            </a:r>
          </a:p>
        </p:txBody>
      </p:sp>
      <p:sp>
        <p:nvSpPr>
          <p:cNvPr id="69692" name="Text Box 60"/>
          <p:cNvSpPr txBox="1">
            <a:spLocks noChangeArrowheads="1"/>
          </p:cNvSpPr>
          <p:nvPr/>
        </p:nvSpPr>
        <p:spPr bwMode="auto">
          <a:xfrm>
            <a:off x="4800600" y="5648325"/>
            <a:ext cx="1447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ym typeface="Symbol" pitchFamily="18" charset="2"/>
              </a:rPr>
              <a:t></a:t>
            </a:r>
            <a:r>
              <a:rPr lang="en-US" altLang="zh-CN" sz="2400"/>
              <a:t>{ p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q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r</a:t>
            </a:r>
            <a:r>
              <a:rPr lang="en-US" altLang="zh-CN" sz="2400">
                <a:latin typeface="Arial" pitchFamily="34" charset="0"/>
              </a:rPr>
              <a:t> </a:t>
            </a:r>
            <a:r>
              <a:rPr lang="en-US" altLang="zh-CN" sz="2400"/>
              <a:t>}</a:t>
            </a:r>
          </a:p>
        </p:txBody>
      </p:sp>
      <p:sp>
        <p:nvSpPr>
          <p:cNvPr id="69693" name="Text Box 61"/>
          <p:cNvSpPr txBox="1">
            <a:spLocks noChangeArrowheads="1"/>
          </p:cNvSpPr>
          <p:nvPr/>
        </p:nvSpPr>
        <p:spPr bwMode="auto">
          <a:xfrm>
            <a:off x="6705600" y="2828925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9694" name="Text Box 62"/>
          <p:cNvSpPr txBox="1">
            <a:spLocks noChangeArrowheads="1"/>
          </p:cNvSpPr>
          <p:nvPr/>
        </p:nvSpPr>
        <p:spPr bwMode="auto">
          <a:xfrm>
            <a:off x="7772400" y="3286125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9695" name="Text Box 63"/>
          <p:cNvSpPr txBox="1">
            <a:spLocks noChangeArrowheads="1"/>
          </p:cNvSpPr>
          <p:nvPr/>
        </p:nvSpPr>
        <p:spPr bwMode="auto">
          <a:xfrm>
            <a:off x="6553200" y="3743325"/>
            <a:ext cx="609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 }</a:t>
            </a:r>
          </a:p>
        </p:txBody>
      </p:sp>
      <p:sp>
        <p:nvSpPr>
          <p:cNvPr id="69696" name="Text Box 64"/>
          <p:cNvSpPr txBox="1">
            <a:spLocks noChangeArrowheads="1"/>
          </p:cNvSpPr>
          <p:nvPr/>
        </p:nvSpPr>
        <p:spPr bwMode="auto">
          <a:xfrm>
            <a:off x="7543800" y="3743325"/>
            <a:ext cx="914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r }</a:t>
            </a:r>
          </a:p>
        </p:txBody>
      </p:sp>
      <p:sp>
        <p:nvSpPr>
          <p:cNvPr id="69697" name="Text Box 65"/>
          <p:cNvSpPr txBox="1">
            <a:spLocks noChangeArrowheads="1"/>
          </p:cNvSpPr>
          <p:nvPr/>
        </p:nvSpPr>
        <p:spPr bwMode="auto">
          <a:xfrm>
            <a:off x="6705600" y="4124325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9698" name="Text Box 66"/>
          <p:cNvSpPr txBox="1">
            <a:spLocks noChangeArrowheads="1"/>
          </p:cNvSpPr>
          <p:nvPr/>
        </p:nvSpPr>
        <p:spPr bwMode="auto">
          <a:xfrm>
            <a:off x="7772400" y="4133850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9699" name="Text Box 67"/>
          <p:cNvSpPr txBox="1">
            <a:spLocks noChangeArrowheads="1"/>
          </p:cNvSpPr>
          <p:nvPr/>
        </p:nvSpPr>
        <p:spPr bwMode="auto">
          <a:xfrm>
            <a:off x="6553200" y="4514850"/>
            <a:ext cx="609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 }</a:t>
            </a:r>
          </a:p>
        </p:txBody>
      </p:sp>
      <p:sp>
        <p:nvSpPr>
          <p:cNvPr id="69700" name="Text Box 68"/>
          <p:cNvSpPr txBox="1">
            <a:spLocks noChangeArrowheads="1"/>
          </p:cNvSpPr>
          <p:nvPr/>
        </p:nvSpPr>
        <p:spPr bwMode="auto">
          <a:xfrm>
            <a:off x="7543800" y="4514850"/>
            <a:ext cx="914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r }</a:t>
            </a:r>
          </a:p>
        </p:txBody>
      </p:sp>
      <p:sp>
        <p:nvSpPr>
          <p:cNvPr id="69701" name="Text Box 69"/>
          <p:cNvSpPr txBox="1">
            <a:spLocks noChangeArrowheads="1"/>
          </p:cNvSpPr>
          <p:nvPr/>
        </p:nvSpPr>
        <p:spPr bwMode="auto">
          <a:xfrm>
            <a:off x="6553200" y="4895850"/>
            <a:ext cx="609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 }</a:t>
            </a:r>
          </a:p>
        </p:txBody>
      </p:sp>
      <p:sp>
        <p:nvSpPr>
          <p:cNvPr id="69702" name="Text Box 70"/>
          <p:cNvSpPr txBox="1">
            <a:spLocks noChangeArrowheads="1"/>
          </p:cNvSpPr>
          <p:nvPr/>
        </p:nvSpPr>
        <p:spPr bwMode="auto">
          <a:xfrm>
            <a:off x="7772400" y="4895850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69703" name="Text Box 71"/>
          <p:cNvSpPr txBox="1">
            <a:spLocks noChangeArrowheads="1"/>
          </p:cNvSpPr>
          <p:nvPr/>
        </p:nvSpPr>
        <p:spPr bwMode="auto">
          <a:xfrm>
            <a:off x="6553200" y="5276850"/>
            <a:ext cx="609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 }</a:t>
            </a:r>
          </a:p>
        </p:txBody>
      </p:sp>
      <p:sp>
        <p:nvSpPr>
          <p:cNvPr id="69704" name="Text Box 72"/>
          <p:cNvSpPr txBox="1">
            <a:spLocks noChangeArrowheads="1"/>
          </p:cNvSpPr>
          <p:nvPr/>
        </p:nvSpPr>
        <p:spPr bwMode="auto">
          <a:xfrm>
            <a:off x="7543800" y="5276850"/>
            <a:ext cx="914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r }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6553200" y="5657850"/>
            <a:ext cx="609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 }</a:t>
            </a:r>
          </a:p>
        </p:txBody>
      </p:sp>
      <p:sp>
        <p:nvSpPr>
          <p:cNvPr id="69706" name="Text Box 74"/>
          <p:cNvSpPr txBox="1">
            <a:spLocks noChangeArrowheads="1"/>
          </p:cNvSpPr>
          <p:nvPr/>
        </p:nvSpPr>
        <p:spPr bwMode="auto">
          <a:xfrm>
            <a:off x="7543800" y="5657850"/>
            <a:ext cx="914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q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r }</a:t>
            </a:r>
          </a:p>
        </p:txBody>
      </p:sp>
      <p:graphicFrame>
        <p:nvGraphicFramePr>
          <p:cNvPr id="69708" name="Object 76"/>
          <p:cNvGraphicFramePr>
            <a:graphicFrameLocks noChangeAspect="1"/>
          </p:cNvGraphicFramePr>
          <p:nvPr/>
        </p:nvGraphicFramePr>
        <p:xfrm>
          <a:off x="609600" y="4357688"/>
          <a:ext cx="4187825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06640" imgH="1857240" progId="Visio.Drawing.11">
                  <p:embed/>
                </p:oleObj>
              </mc:Choice>
              <mc:Fallback>
                <p:oleObj name="VISIO" r:id="rId2" imgW="3806640" imgH="1857240" progId="Visio.Drawing.11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57688"/>
                        <a:ext cx="4187825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09" name="Text Box 77"/>
          <p:cNvSpPr txBox="1">
            <a:spLocks noChangeArrowheads="1"/>
          </p:cNvSpPr>
          <p:nvPr/>
        </p:nvSpPr>
        <p:spPr bwMode="auto">
          <a:xfrm>
            <a:off x="1600200" y="4572000"/>
            <a:ext cx="2286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1476375" y="195263"/>
            <a:ext cx="51831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DFA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和 </a:t>
            </a: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NFA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的等价性</a:t>
            </a:r>
          </a:p>
        </p:txBody>
      </p:sp>
      <p:sp>
        <p:nvSpPr>
          <p:cNvPr id="69711" name="Text Box 7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1193800"/>
            <a:ext cx="3744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子集构造法举例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79" grpId="0" animBg="1" autoUpdateAnimBg="0"/>
      <p:bldP spid="69680" grpId="0" animBg="1" autoUpdateAnimBg="0"/>
      <p:bldP spid="69693" grpId="0" animBg="1" autoUpdateAnimBg="0"/>
      <p:bldP spid="69694" grpId="0" animBg="1" autoUpdateAnimBg="0"/>
      <p:bldP spid="69695" grpId="0" animBg="1" autoUpdateAnimBg="0"/>
      <p:bldP spid="69696" grpId="0" animBg="1" autoUpdateAnimBg="0"/>
      <p:bldP spid="69697" grpId="0" animBg="1" autoUpdateAnimBg="0"/>
      <p:bldP spid="69698" grpId="0" animBg="1" autoUpdateAnimBg="0"/>
      <p:bldP spid="69699" grpId="0" animBg="1" autoUpdateAnimBg="0"/>
      <p:bldP spid="69700" grpId="0" animBg="1" autoUpdateAnimBg="0"/>
      <p:bldP spid="69701" grpId="0" animBg="1" autoUpdateAnimBg="0"/>
      <p:bldP spid="69702" grpId="0" animBg="1" autoUpdateAnimBg="0"/>
      <p:bldP spid="69703" grpId="0" animBg="1" autoUpdateAnimBg="0"/>
      <p:bldP spid="69704" grpId="0" animBg="1" autoUpdateAnimBg="0"/>
      <p:bldP spid="69705" grpId="0" animBg="1" autoUpdateAnimBg="0"/>
      <p:bldP spid="69706" grpId="0" animBg="1" autoUpdateAnimBg="0"/>
      <p:bldP spid="6970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89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>
            <a:off x="4572000" y="26670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4" name="Line 28"/>
          <p:cNvSpPr>
            <a:spLocks noChangeShapeType="1"/>
          </p:cNvSpPr>
          <p:nvPr/>
        </p:nvSpPr>
        <p:spPr bwMode="auto">
          <a:xfrm>
            <a:off x="4572000" y="2743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>
            <a:off x="6096000" y="214312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6096000" y="2752725"/>
            <a:ext cx="0" cy="197167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6172200" y="214312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6172200" y="2752725"/>
            <a:ext cx="0" cy="197167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7239000" y="214312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7239000" y="2752725"/>
            <a:ext cx="0" cy="197167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1" name="Text Box 35"/>
          <p:cNvSpPr txBox="1">
            <a:spLocks noChangeArrowheads="1"/>
          </p:cNvSpPr>
          <p:nvPr/>
        </p:nvSpPr>
        <p:spPr bwMode="auto">
          <a:xfrm>
            <a:off x="6553200" y="214312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0</a:t>
            </a:r>
            <a:endParaRPr lang="en-US" altLang="zh-CN" sz="2400" baseline="-25000"/>
          </a:p>
        </p:txBody>
      </p:sp>
      <p:sp>
        <p:nvSpPr>
          <p:cNvPr id="80932" name="Line 36"/>
          <p:cNvSpPr>
            <a:spLocks noChangeShapeType="1"/>
          </p:cNvSpPr>
          <p:nvPr/>
        </p:nvSpPr>
        <p:spPr bwMode="auto">
          <a:xfrm>
            <a:off x="4953000" y="3048000"/>
            <a:ext cx="3048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5" name="Text Box 39"/>
          <p:cNvSpPr txBox="1">
            <a:spLocks noChangeArrowheads="1"/>
          </p:cNvSpPr>
          <p:nvPr/>
        </p:nvSpPr>
        <p:spPr bwMode="auto">
          <a:xfrm>
            <a:off x="7620000" y="2133600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1</a:t>
            </a:r>
            <a:endParaRPr lang="en-US" altLang="zh-CN" sz="2400" baseline="-25000"/>
          </a:p>
        </p:txBody>
      </p:sp>
      <p:sp>
        <p:nvSpPr>
          <p:cNvPr id="80937" name="Text Box 41"/>
          <p:cNvSpPr txBox="1">
            <a:spLocks noChangeArrowheads="1"/>
          </p:cNvSpPr>
          <p:nvPr/>
        </p:nvSpPr>
        <p:spPr bwMode="auto">
          <a:xfrm>
            <a:off x="5257800" y="2819400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p }</a:t>
            </a:r>
            <a:endParaRPr lang="en-US" altLang="zh-CN" sz="2400" baseline="-25000"/>
          </a:p>
        </p:txBody>
      </p:sp>
      <p:sp>
        <p:nvSpPr>
          <p:cNvPr id="80943" name="Text Box 47"/>
          <p:cNvSpPr txBox="1">
            <a:spLocks noChangeArrowheads="1"/>
          </p:cNvSpPr>
          <p:nvPr/>
        </p:nvSpPr>
        <p:spPr bwMode="auto">
          <a:xfrm>
            <a:off x="4495800" y="4114800"/>
            <a:ext cx="15240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ym typeface="Symbol" pitchFamily="18" charset="2"/>
              </a:rPr>
              <a:t></a:t>
            </a:r>
            <a:r>
              <a:rPr lang="en-US" altLang="zh-CN" sz="2400"/>
              <a:t>{ p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q</a:t>
            </a:r>
            <a:r>
              <a:rPr lang="en-US" altLang="zh-CN" sz="2400">
                <a:latin typeface="Arial" pitchFamily="34" charset="0"/>
              </a:rPr>
              <a:t>, r </a:t>
            </a:r>
            <a:r>
              <a:rPr lang="en-US" altLang="zh-CN" sz="2400"/>
              <a:t>}</a:t>
            </a:r>
          </a:p>
        </p:txBody>
      </p:sp>
      <p:sp>
        <p:nvSpPr>
          <p:cNvPr id="80946" name="Text Box 50"/>
          <p:cNvSpPr txBox="1">
            <a:spLocks noChangeArrowheads="1"/>
          </p:cNvSpPr>
          <p:nvPr/>
        </p:nvSpPr>
        <p:spPr bwMode="auto">
          <a:xfrm>
            <a:off x="6400800" y="3743325"/>
            <a:ext cx="609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p }</a:t>
            </a:r>
          </a:p>
        </p:txBody>
      </p:sp>
      <p:sp>
        <p:nvSpPr>
          <p:cNvPr id="80947" name="Text Box 51"/>
          <p:cNvSpPr txBox="1">
            <a:spLocks noChangeArrowheads="1"/>
          </p:cNvSpPr>
          <p:nvPr/>
        </p:nvSpPr>
        <p:spPr bwMode="auto">
          <a:xfrm>
            <a:off x="7315200" y="3743325"/>
            <a:ext cx="1066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p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q }</a:t>
            </a:r>
          </a:p>
        </p:txBody>
      </p:sp>
      <p:sp>
        <p:nvSpPr>
          <p:cNvPr id="80960" name="Text Box 64"/>
          <p:cNvSpPr txBox="1">
            <a:spLocks noChangeArrowheads="1"/>
          </p:cNvSpPr>
          <p:nvPr/>
        </p:nvSpPr>
        <p:spPr bwMode="auto">
          <a:xfrm>
            <a:off x="1447800" y="280987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p</a:t>
            </a:r>
            <a:endParaRPr lang="en-US" altLang="zh-CN" sz="2400" baseline="-25000"/>
          </a:p>
        </p:txBody>
      </p:sp>
      <p:sp>
        <p:nvSpPr>
          <p:cNvPr id="80961" name="Text Box 65"/>
          <p:cNvSpPr txBox="1">
            <a:spLocks noChangeArrowheads="1"/>
          </p:cNvSpPr>
          <p:nvPr/>
        </p:nvSpPr>
        <p:spPr bwMode="auto">
          <a:xfrm>
            <a:off x="1447800" y="326707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endParaRPr lang="en-US" altLang="zh-CN" sz="2400" baseline="-25000"/>
          </a:p>
        </p:txBody>
      </p:sp>
      <p:sp>
        <p:nvSpPr>
          <p:cNvPr id="80962" name="Text Box 66"/>
          <p:cNvSpPr txBox="1">
            <a:spLocks noChangeArrowheads="1"/>
          </p:cNvSpPr>
          <p:nvPr/>
        </p:nvSpPr>
        <p:spPr bwMode="auto">
          <a:xfrm>
            <a:off x="1219200" y="3724275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ym typeface="Symbol" pitchFamily="18" charset="2"/>
              </a:rPr>
              <a:t> </a:t>
            </a:r>
            <a:r>
              <a:rPr lang="en-US" altLang="zh-CN" sz="2400"/>
              <a:t>r</a:t>
            </a:r>
          </a:p>
        </p:txBody>
      </p:sp>
      <p:sp>
        <p:nvSpPr>
          <p:cNvPr id="80963" name="Line 67"/>
          <p:cNvSpPr>
            <a:spLocks noChangeShapeType="1"/>
          </p:cNvSpPr>
          <p:nvPr/>
        </p:nvSpPr>
        <p:spPr bwMode="auto">
          <a:xfrm>
            <a:off x="1066800" y="265747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4" name="Line 68"/>
          <p:cNvSpPr>
            <a:spLocks noChangeShapeType="1"/>
          </p:cNvSpPr>
          <p:nvPr/>
        </p:nvSpPr>
        <p:spPr bwMode="auto">
          <a:xfrm>
            <a:off x="1066800" y="273367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5" name="Line 69"/>
          <p:cNvSpPr>
            <a:spLocks noChangeShapeType="1"/>
          </p:cNvSpPr>
          <p:nvPr/>
        </p:nvSpPr>
        <p:spPr bwMode="auto">
          <a:xfrm>
            <a:off x="1828800" y="212407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6" name="Line 70"/>
          <p:cNvSpPr>
            <a:spLocks noChangeShapeType="1"/>
          </p:cNvSpPr>
          <p:nvPr/>
        </p:nvSpPr>
        <p:spPr bwMode="auto">
          <a:xfrm>
            <a:off x="1828800" y="2733675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7" name="Line 71"/>
          <p:cNvSpPr>
            <a:spLocks noChangeShapeType="1"/>
          </p:cNvSpPr>
          <p:nvPr/>
        </p:nvSpPr>
        <p:spPr bwMode="auto">
          <a:xfrm>
            <a:off x="1905000" y="212407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8" name="Line 72"/>
          <p:cNvSpPr>
            <a:spLocks noChangeShapeType="1"/>
          </p:cNvSpPr>
          <p:nvPr/>
        </p:nvSpPr>
        <p:spPr bwMode="auto">
          <a:xfrm>
            <a:off x="1905000" y="2733675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9" name="Line 73"/>
          <p:cNvSpPr>
            <a:spLocks noChangeShapeType="1"/>
          </p:cNvSpPr>
          <p:nvPr/>
        </p:nvSpPr>
        <p:spPr bwMode="auto">
          <a:xfrm>
            <a:off x="2743200" y="2124075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70" name="Line 74"/>
          <p:cNvSpPr>
            <a:spLocks noChangeShapeType="1"/>
          </p:cNvSpPr>
          <p:nvPr/>
        </p:nvSpPr>
        <p:spPr bwMode="auto">
          <a:xfrm>
            <a:off x="2743200" y="2733675"/>
            <a:ext cx="0" cy="1447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71" name="Text Box 75"/>
          <p:cNvSpPr txBox="1">
            <a:spLocks noChangeArrowheads="1"/>
          </p:cNvSpPr>
          <p:nvPr/>
        </p:nvSpPr>
        <p:spPr bwMode="auto">
          <a:xfrm>
            <a:off x="2133600" y="2124075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0</a:t>
            </a:r>
            <a:endParaRPr lang="en-US" altLang="zh-CN" sz="2400" baseline="-25000"/>
          </a:p>
        </p:txBody>
      </p:sp>
      <p:sp>
        <p:nvSpPr>
          <p:cNvPr id="80972" name="Line 76"/>
          <p:cNvSpPr>
            <a:spLocks noChangeShapeType="1"/>
          </p:cNvSpPr>
          <p:nvPr/>
        </p:nvSpPr>
        <p:spPr bwMode="auto">
          <a:xfrm>
            <a:off x="1143000" y="3114675"/>
            <a:ext cx="3048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73" name="Text Box 77"/>
          <p:cNvSpPr txBox="1">
            <a:spLocks noChangeArrowheads="1"/>
          </p:cNvSpPr>
          <p:nvPr/>
        </p:nvSpPr>
        <p:spPr bwMode="auto">
          <a:xfrm>
            <a:off x="1981200" y="2809875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p }</a:t>
            </a:r>
            <a:endParaRPr lang="en-US" altLang="zh-CN" sz="2400" baseline="-25000"/>
          </a:p>
        </p:txBody>
      </p:sp>
      <p:sp>
        <p:nvSpPr>
          <p:cNvPr id="80974" name="Text Box 78"/>
          <p:cNvSpPr txBox="1">
            <a:spLocks noChangeArrowheads="1"/>
          </p:cNvSpPr>
          <p:nvPr/>
        </p:nvSpPr>
        <p:spPr bwMode="auto">
          <a:xfrm>
            <a:off x="1981200" y="3267075"/>
            <a:ext cx="609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r }</a:t>
            </a:r>
          </a:p>
        </p:txBody>
      </p:sp>
      <p:sp>
        <p:nvSpPr>
          <p:cNvPr id="80975" name="Text Box 79"/>
          <p:cNvSpPr txBox="1">
            <a:spLocks noChangeArrowheads="1"/>
          </p:cNvSpPr>
          <p:nvPr/>
        </p:nvSpPr>
        <p:spPr bwMode="auto">
          <a:xfrm>
            <a:off x="2057400" y="3724275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80976" name="Text Box 80"/>
          <p:cNvSpPr txBox="1">
            <a:spLocks noChangeArrowheads="1"/>
          </p:cNvSpPr>
          <p:nvPr/>
        </p:nvSpPr>
        <p:spPr bwMode="auto">
          <a:xfrm>
            <a:off x="2971800" y="3267075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</a:t>
            </a:r>
            <a:r>
              <a:rPr lang="en-US" altLang="zh-CN" sz="2400">
                <a:latin typeface="Arial" pitchFamily="34" charset="0"/>
              </a:rPr>
              <a:t>r</a:t>
            </a:r>
            <a:r>
              <a:rPr lang="en-US" altLang="zh-CN" sz="2400"/>
              <a:t> }</a:t>
            </a:r>
          </a:p>
        </p:txBody>
      </p:sp>
      <p:sp>
        <p:nvSpPr>
          <p:cNvPr id="80977" name="Text Box 81"/>
          <p:cNvSpPr txBox="1">
            <a:spLocks noChangeArrowheads="1"/>
          </p:cNvSpPr>
          <p:nvPr/>
        </p:nvSpPr>
        <p:spPr bwMode="auto">
          <a:xfrm>
            <a:off x="3048000" y="3724275"/>
            <a:ext cx="533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ym typeface="Symbol" pitchFamily="18" charset="2"/>
              </a:rPr>
              <a:t></a:t>
            </a:r>
            <a:endParaRPr lang="en-US" altLang="zh-CN" sz="2400" baseline="-25000"/>
          </a:p>
        </p:txBody>
      </p:sp>
      <p:sp>
        <p:nvSpPr>
          <p:cNvPr id="80978" name="Text Box 82"/>
          <p:cNvSpPr txBox="1">
            <a:spLocks noChangeArrowheads="1"/>
          </p:cNvSpPr>
          <p:nvPr/>
        </p:nvSpPr>
        <p:spPr bwMode="auto">
          <a:xfrm>
            <a:off x="3048000" y="2114550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1</a:t>
            </a:r>
            <a:endParaRPr lang="en-US" altLang="zh-CN" sz="2400" baseline="-25000"/>
          </a:p>
        </p:txBody>
      </p:sp>
      <p:sp>
        <p:nvSpPr>
          <p:cNvPr id="80979" name="Text Box 83"/>
          <p:cNvSpPr txBox="1">
            <a:spLocks noChangeArrowheads="1"/>
          </p:cNvSpPr>
          <p:nvPr/>
        </p:nvSpPr>
        <p:spPr bwMode="auto">
          <a:xfrm>
            <a:off x="2819400" y="2809875"/>
            <a:ext cx="990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p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q }</a:t>
            </a:r>
          </a:p>
        </p:txBody>
      </p:sp>
      <p:sp>
        <p:nvSpPr>
          <p:cNvPr id="80980" name="Text Box 84"/>
          <p:cNvSpPr txBox="1">
            <a:spLocks noChangeArrowheads="1"/>
          </p:cNvSpPr>
          <p:nvPr/>
        </p:nvSpPr>
        <p:spPr bwMode="auto">
          <a:xfrm>
            <a:off x="6400800" y="2819400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p }</a:t>
            </a:r>
            <a:endParaRPr lang="en-US" altLang="zh-CN" sz="2400" baseline="-25000"/>
          </a:p>
        </p:txBody>
      </p:sp>
      <p:sp>
        <p:nvSpPr>
          <p:cNvPr id="80981" name="Text Box 85"/>
          <p:cNvSpPr txBox="1">
            <a:spLocks noChangeArrowheads="1"/>
          </p:cNvSpPr>
          <p:nvPr/>
        </p:nvSpPr>
        <p:spPr bwMode="auto">
          <a:xfrm>
            <a:off x="7315200" y="2819400"/>
            <a:ext cx="990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p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q }</a:t>
            </a:r>
          </a:p>
        </p:txBody>
      </p:sp>
      <p:sp>
        <p:nvSpPr>
          <p:cNvPr id="80982" name="Text Box 86"/>
          <p:cNvSpPr txBox="1">
            <a:spLocks noChangeArrowheads="1"/>
          </p:cNvSpPr>
          <p:nvPr/>
        </p:nvSpPr>
        <p:spPr bwMode="auto">
          <a:xfrm>
            <a:off x="4953000" y="3267075"/>
            <a:ext cx="990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p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q }</a:t>
            </a:r>
          </a:p>
        </p:txBody>
      </p:sp>
      <p:sp>
        <p:nvSpPr>
          <p:cNvPr id="80983" name="Text Box 87"/>
          <p:cNvSpPr txBox="1">
            <a:spLocks noChangeArrowheads="1"/>
          </p:cNvSpPr>
          <p:nvPr/>
        </p:nvSpPr>
        <p:spPr bwMode="auto">
          <a:xfrm>
            <a:off x="6248400" y="3276600"/>
            <a:ext cx="914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p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r }</a:t>
            </a:r>
          </a:p>
        </p:txBody>
      </p:sp>
      <p:sp>
        <p:nvSpPr>
          <p:cNvPr id="80984" name="Rectangle 88"/>
          <p:cNvSpPr>
            <a:spLocks noChangeArrowheads="1"/>
          </p:cNvSpPr>
          <p:nvPr/>
        </p:nvSpPr>
        <p:spPr bwMode="auto">
          <a:xfrm>
            <a:off x="7292975" y="3276600"/>
            <a:ext cx="1309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/>
              <a:t>{ p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q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r }</a:t>
            </a:r>
          </a:p>
        </p:txBody>
      </p:sp>
      <p:sp>
        <p:nvSpPr>
          <p:cNvPr id="80985" name="Text Box 89"/>
          <p:cNvSpPr txBox="1">
            <a:spLocks noChangeArrowheads="1"/>
          </p:cNvSpPr>
          <p:nvPr/>
        </p:nvSpPr>
        <p:spPr bwMode="auto">
          <a:xfrm>
            <a:off x="4800600" y="3724275"/>
            <a:ext cx="1066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ym typeface="Symbol" pitchFamily="18" charset="2"/>
              </a:rPr>
              <a:t></a:t>
            </a:r>
            <a:r>
              <a:rPr lang="en-US" altLang="zh-CN" sz="2400"/>
              <a:t>{ p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r }</a:t>
            </a:r>
          </a:p>
        </p:txBody>
      </p:sp>
      <p:sp>
        <p:nvSpPr>
          <p:cNvPr id="80986" name="Text Box 90"/>
          <p:cNvSpPr txBox="1">
            <a:spLocks noChangeArrowheads="1"/>
          </p:cNvSpPr>
          <p:nvPr/>
        </p:nvSpPr>
        <p:spPr bwMode="auto">
          <a:xfrm>
            <a:off x="6248400" y="4181475"/>
            <a:ext cx="914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{ p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r }</a:t>
            </a:r>
          </a:p>
        </p:txBody>
      </p:sp>
      <p:sp>
        <p:nvSpPr>
          <p:cNvPr id="80987" name="Rectangle 91"/>
          <p:cNvSpPr>
            <a:spLocks noChangeArrowheads="1"/>
          </p:cNvSpPr>
          <p:nvPr/>
        </p:nvSpPr>
        <p:spPr bwMode="auto">
          <a:xfrm>
            <a:off x="7315200" y="4191000"/>
            <a:ext cx="1309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/>
              <a:t>{ p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q</a:t>
            </a:r>
            <a:r>
              <a:rPr lang="en-US" altLang="zh-CN" sz="2400">
                <a:latin typeface="Arial" pitchFamily="34" charset="0"/>
              </a:rPr>
              <a:t>, </a:t>
            </a:r>
            <a:r>
              <a:rPr lang="en-US" altLang="zh-CN" sz="2400"/>
              <a:t>r }</a:t>
            </a:r>
          </a:p>
        </p:txBody>
      </p:sp>
      <p:graphicFrame>
        <p:nvGraphicFramePr>
          <p:cNvPr id="80988" name="Object 92"/>
          <p:cNvGraphicFramePr>
            <a:graphicFrameLocks noChangeAspect="1"/>
          </p:cNvGraphicFramePr>
          <p:nvPr/>
        </p:nvGraphicFramePr>
        <p:xfrm>
          <a:off x="993775" y="4495800"/>
          <a:ext cx="434022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06640" imgH="1887840" progId="Visio.Drawing.11">
                  <p:embed/>
                </p:oleObj>
              </mc:Choice>
              <mc:Fallback>
                <p:oleObj name="VISIO" r:id="rId2" imgW="3806640" imgH="1887840" progId="Visio.Drawing.11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495800"/>
                        <a:ext cx="4340225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89" name="Rectangle 93"/>
          <p:cNvSpPr>
            <a:spLocks noChangeArrowheads="1"/>
          </p:cNvSpPr>
          <p:nvPr/>
        </p:nvSpPr>
        <p:spPr bwMode="auto">
          <a:xfrm>
            <a:off x="1476375" y="195263"/>
            <a:ext cx="51831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DFA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和 </a:t>
            </a: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NFA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的等价性</a:t>
            </a:r>
          </a:p>
        </p:txBody>
      </p:sp>
      <p:sp>
        <p:nvSpPr>
          <p:cNvPr id="80990" name="Text Box 9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1193800"/>
            <a:ext cx="3744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子集构造法举例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32" grpId="0" animBg="1"/>
      <p:bldP spid="80937" grpId="0" animBg="1" autoUpdateAnimBg="0"/>
      <p:bldP spid="80943" grpId="0" animBg="1" autoUpdateAnimBg="0"/>
      <p:bldP spid="80946" grpId="0" animBg="1" autoUpdateAnimBg="0"/>
      <p:bldP spid="80947" grpId="0" animBg="1" autoUpdateAnimBg="0"/>
      <p:bldP spid="80980" grpId="0" animBg="1" autoUpdateAnimBg="0"/>
      <p:bldP spid="80981" grpId="0" animBg="1" autoUpdateAnimBg="0"/>
      <p:bldP spid="80982" grpId="0" animBg="1" autoUpdateAnimBg="0"/>
      <p:bldP spid="80983" grpId="0" animBg="1" autoUpdateAnimBg="0"/>
      <p:bldP spid="80984" grpId="0" autoUpdateAnimBg="0"/>
      <p:bldP spid="80985" grpId="0" animBg="1" autoUpdateAnimBg="0"/>
      <p:bldP spid="80986" grpId="0" animBg="1" autoUpdateAnimBg="0"/>
      <p:bldP spid="8098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85800" y="1752600"/>
            <a:ext cx="8062913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定理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</a:t>
            </a:r>
            <a:r>
              <a:rPr lang="en-US" altLang="zh-CN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=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是一个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通过子集构</a:t>
            </a: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造法得到相应的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D =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{q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}, F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</a:t>
            </a: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对任何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*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 {q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w )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,w).</a:t>
            </a: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证明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归纳于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143000" y="34290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1219200" y="632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</a:t>
            </a: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1116013" y="3789363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由定义知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 {q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)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1143000" y="42672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n+1,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并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a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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注意到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n. 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1143000" y="47244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假设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 {q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x )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x)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{ 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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}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1143000" y="51816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 {q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w )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 {q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x ) , a )</a:t>
            </a: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3200400" y="56388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 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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}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a ) =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a). </a:t>
            </a: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3200400" y="60960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w) 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080250" y="5911850"/>
            <a:ext cx="587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 = 1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7232650" y="55308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1476375" y="195263"/>
            <a:ext cx="51831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DFA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和 </a:t>
            </a: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NFA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的等价性</a:t>
            </a:r>
          </a:p>
        </p:txBody>
      </p:sp>
      <p:sp>
        <p:nvSpPr>
          <p:cNvPr id="81941" name="Text Box 2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188" y="1125538"/>
            <a:ext cx="8137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从 </a:t>
            </a:r>
            <a:r>
              <a:rPr lang="en-US" altLang="zh-CN" sz="3200" b="0"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构造等价的 </a:t>
            </a:r>
            <a:r>
              <a:rPr lang="en-US" altLang="zh-CN" sz="3200" b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（子集构造法）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autoUpdateAnimBg="0"/>
      <p:bldP spid="81930" grpId="0" autoUpdateAnimBg="0"/>
      <p:bldP spid="81931" grpId="0" autoUpdateAnimBg="0"/>
      <p:bldP spid="81932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 autoUpdateAnimBg="0"/>
      <p:bldP spid="8193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990600" y="3349625"/>
            <a:ext cx="2819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有限状态集</a:t>
            </a:r>
            <a:endParaRPr lang="zh-CN" altLang="en-US" sz="2400" baseline="-2500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Font typeface="Symbol" pitchFamily="18" charset="2"/>
              <a:buChar char="-"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有限输入符号集</a:t>
            </a:r>
          </a:p>
          <a:p>
            <a:pPr algn="l"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Font typeface="Symbol" pitchFamily="18" charset="2"/>
              <a:buChar char="-"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转移函数</a:t>
            </a:r>
          </a:p>
          <a:p>
            <a:pPr algn="l"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Font typeface="Symbol" pitchFamily="18" charset="2"/>
              <a:buChar char="-"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一个开始状态</a:t>
            </a:r>
          </a:p>
          <a:p>
            <a:pPr algn="l"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Font typeface="Symbol" pitchFamily="18" charset="2"/>
              <a:buChar char="-"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一个终态集合</a:t>
            </a:r>
          </a:p>
        </p:txBody>
      </p:sp>
      <p:sp>
        <p:nvSpPr>
          <p:cNvPr id="6349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349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349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349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85800" y="2354263"/>
            <a:ext cx="8134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一个确定有限状态自动机</a:t>
            </a:r>
            <a:r>
              <a:rPr lang="zh-CN" altLang="en-US" sz="2400" i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DFA</a:t>
            </a:r>
            <a:r>
              <a:rPr lang="en-US" altLang="zh-CN" sz="24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(deterministic finite </a:t>
            </a:r>
          </a:p>
          <a:p>
            <a:pPr algn="l"/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automata)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是一个五元组</a:t>
            </a:r>
            <a:r>
              <a:rPr lang="zh-CN" altLang="en-US" sz="2400" i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3657600" y="3209925"/>
            <a:ext cx="1371600" cy="381000"/>
            <a:chOff x="2448" y="1968"/>
            <a:chExt cx="864" cy="240"/>
          </a:xfrm>
        </p:grpSpPr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3508" name="Line 20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63511" name="Group 23"/>
          <p:cNvGrpSpPr>
            <a:grpSpLocks/>
          </p:cNvGrpSpPr>
          <p:nvPr/>
        </p:nvGrpSpPr>
        <p:grpSpPr bwMode="auto">
          <a:xfrm>
            <a:off x="3657600" y="3209925"/>
            <a:ext cx="1752600" cy="914400"/>
            <a:chOff x="2880" y="1968"/>
            <a:chExt cx="1056" cy="576"/>
          </a:xfrm>
        </p:grpSpPr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63512" name="Group 24"/>
          <p:cNvGrpSpPr>
            <a:grpSpLocks/>
          </p:cNvGrpSpPr>
          <p:nvPr/>
        </p:nvGrpSpPr>
        <p:grpSpPr bwMode="auto">
          <a:xfrm>
            <a:off x="3657600" y="3209925"/>
            <a:ext cx="2057400" cy="1447800"/>
            <a:chOff x="2880" y="1968"/>
            <a:chExt cx="1056" cy="576"/>
          </a:xfrm>
        </p:grpSpPr>
        <p:sp>
          <p:nvSpPr>
            <p:cNvPr id="63513" name="Line 25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3514" name="Line 26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63515" name="Group 27"/>
          <p:cNvGrpSpPr>
            <a:grpSpLocks/>
          </p:cNvGrpSpPr>
          <p:nvPr/>
        </p:nvGrpSpPr>
        <p:grpSpPr bwMode="auto">
          <a:xfrm>
            <a:off x="3657600" y="3209925"/>
            <a:ext cx="2438400" cy="1905000"/>
            <a:chOff x="2880" y="1968"/>
            <a:chExt cx="1056" cy="576"/>
          </a:xfrm>
        </p:grpSpPr>
        <p:sp>
          <p:nvSpPr>
            <p:cNvPr id="63516" name="Line 28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3517" name="Line 29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63518" name="Group 30"/>
          <p:cNvGrpSpPr>
            <a:grpSpLocks/>
          </p:cNvGrpSpPr>
          <p:nvPr/>
        </p:nvGrpSpPr>
        <p:grpSpPr bwMode="auto">
          <a:xfrm>
            <a:off x="3657600" y="3209925"/>
            <a:ext cx="2895600" cy="2514600"/>
            <a:chOff x="2880" y="1968"/>
            <a:chExt cx="1056" cy="576"/>
          </a:xfrm>
        </p:grpSpPr>
        <p:sp>
          <p:nvSpPr>
            <p:cNvPr id="63519" name="Line 31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3520" name="Line 32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6781800" y="4384675"/>
            <a:ext cx="22098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 :  Q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 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endParaRPr lang="en-US" altLang="zh-CN" sz="2400" i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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endParaRPr lang="en-US" altLang="zh-CN" sz="2400" i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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63523" name="Text Box 3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336675"/>
            <a:ext cx="568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确定有限自动机的形式定义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52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042988" y="2133600"/>
            <a:ext cx="78486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实践中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通过子集构造法得到的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的状态</a:t>
            </a:r>
          </a:p>
          <a:p>
            <a:pPr algn="l">
              <a:buFont typeface="Symbol" pitchFamily="18" charset="2"/>
              <a:buNone/>
            </a:pP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     数目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与原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NFA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的状态数目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大体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相当</a:t>
            </a:r>
            <a:endParaRPr lang="zh-CN" altLang="en-US" sz="2800" baseline="-250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在较坏的情况下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上述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的状态数目接近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于所有子集的数目</a:t>
            </a:r>
            <a:endParaRPr lang="zh-CN" altLang="en-US" sz="2400" i="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Font typeface="Symbol" pitchFamily="18" charset="2"/>
              <a:buChar char="-"/>
            </a:pP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   举例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由如下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构造的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的状态数目至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少为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endParaRPr lang="en-US" altLang="zh-CN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971550" y="5157788"/>
          <a:ext cx="7226300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72989" imgH="964692" progId="Visio.Drawing.11">
                  <p:embed/>
                </p:oleObj>
              </mc:Choice>
              <mc:Fallback>
                <p:oleObj name="Visio" r:id="rId2" imgW="5472989" imgH="964692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57788"/>
                        <a:ext cx="7226300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2195513" y="58054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3567113" y="58054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4938713" y="58054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7681913" y="58054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n</a:t>
            </a:r>
          </a:p>
        </p:txBody>
      </p:sp>
      <p:sp>
        <p:nvSpPr>
          <p:cNvPr id="70674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5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6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7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1476375" y="195263"/>
            <a:ext cx="51831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DFA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和 </a:t>
            </a: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NFA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的等价性</a:t>
            </a:r>
          </a:p>
        </p:txBody>
      </p:sp>
      <p:sp>
        <p:nvSpPr>
          <p:cNvPr id="70679" name="Text Box 2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1409700"/>
            <a:ext cx="5472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子集构造法得到的状态数</a:t>
            </a: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838200" y="1724025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上页例子的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证明要点，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采用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反证法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假设由此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构造的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的状态数目少于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990600" y="5202238"/>
          <a:ext cx="7226300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473080" imgH="964440" progId="Visio.Drawing.11">
                  <p:embed/>
                </p:oleObj>
              </mc:Choice>
              <mc:Fallback>
                <p:oleObj name="VISIO" r:id="rId3" imgW="5473080" imgH="96444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02238"/>
                        <a:ext cx="7226300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2209800" y="58626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3581400" y="58626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4953000" y="58626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7696200" y="58626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n</a:t>
            </a:r>
          </a:p>
        </p:txBody>
      </p:sp>
      <p:sp>
        <p:nvSpPr>
          <p:cNvPr id="90125" name="AutoShape 1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838200" y="247015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考虑长度为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0,1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串共有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个，所以存在两个不同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的串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…a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…b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作为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的输入，可以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到达同一状态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by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Pigeonhole Principle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400" baseline="30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838200" y="36131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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既是终态又是非终态，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矛盾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838200" y="407035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一般情况，若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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，设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…a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00…0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k-1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或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…b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00…0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k-1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）作为输入串时该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到达状态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既是终态又是非终态，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矛盾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1476375" y="195263"/>
            <a:ext cx="51831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DFA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和 </a:t>
            </a:r>
            <a:r>
              <a:rPr lang="en-US" altLang="zh-CN" sz="4000" b="0" i="0">
                <a:latin typeface="Arial" pitchFamily="34" charset="0"/>
                <a:ea typeface="华文行楷" pitchFamily="2" charset="-122"/>
              </a:rPr>
              <a:t>NFA </a:t>
            </a: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的等价性</a:t>
            </a:r>
          </a:p>
        </p:txBody>
      </p:sp>
      <p:sp>
        <p:nvSpPr>
          <p:cNvPr id="90133" name="Text Box 21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12775" y="1125538"/>
            <a:ext cx="5472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子集构造法得到的状态数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9" grpId="0" autoUpdateAnimBg="0"/>
      <p:bldP spid="90130" grpId="0" autoUpdateAnimBg="0"/>
      <p:bldP spid="9013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5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827088" y="1557338"/>
            <a:ext cx="78486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举例  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设计一个 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用来在文本中搜索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字符串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web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ebb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buFont typeface="Wingdings" pitchFamily="2" charset="2"/>
              <a:buChar char=" "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解   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下图为一个满足条件的 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代表所有 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ASCII</a:t>
            </a:r>
            <a:r>
              <a:rPr lang="en-US" altLang="zh-CN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字符的集合</a:t>
            </a:r>
            <a:r>
              <a:rPr lang="en-US" altLang="zh-CN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400" dirty="0">
              <a:latin typeface="+mn-lt"/>
              <a:ea typeface="华文楷体" panose="02010600040101010101" pitchFamily="2" charset="-122"/>
              <a:cs typeface="Arial" pitchFamily="34" charset="0"/>
              <a:sym typeface="Symbol" pitchFamily="18" charset="2"/>
            </a:endParaRPr>
          </a:p>
        </p:txBody>
      </p:sp>
      <p:grpSp>
        <p:nvGrpSpPr>
          <p:cNvPr id="115719" name="Group 7"/>
          <p:cNvGrpSpPr>
            <a:grpSpLocks/>
          </p:cNvGrpSpPr>
          <p:nvPr/>
        </p:nvGrpSpPr>
        <p:grpSpPr bwMode="auto">
          <a:xfrm>
            <a:off x="1763713" y="4306888"/>
            <a:ext cx="5688012" cy="1858962"/>
            <a:chOff x="884" y="2976"/>
            <a:chExt cx="3583" cy="1171"/>
          </a:xfrm>
        </p:grpSpPr>
        <p:graphicFrame>
          <p:nvGraphicFramePr>
            <p:cNvPr id="115720" name="Object 8"/>
            <p:cNvGraphicFramePr>
              <a:graphicFrameLocks noChangeAspect="1"/>
            </p:cNvGraphicFramePr>
            <p:nvPr/>
          </p:nvGraphicFramePr>
          <p:xfrm>
            <a:off x="884" y="2976"/>
            <a:ext cx="3583" cy="1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4501591" imgH="1472489" progId="Visio.Drawing.11">
                    <p:embed/>
                  </p:oleObj>
                </mc:Choice>
                <mc:Fallback>
                  <p:oleObj name="Visio" r:id="rId3" imgW="4501591" imgH="1472489" progId="Visio.Drawing.11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976"/>
                          <a:ext cx="3583" cy="1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21" name="Rectangle 9"/>
            <p:cNvSpPr>
              <a:spLocks noChangeArrowheads="1"/>
            </p:cNvSpPr>
            <p:nvPr/>
          </p:nvSpPr>
          <p:spPr bwMode="auto">
            <a:xfrm>
              <a:off x="1440" y="3120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</a:t>
              </a:r>
              <a:endParaRPr lang="en-US" altLang="zh-CN" sz="1600">
                <a:latin typeface="Arial" pitchFamily="34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1476375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文本搜索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19125" y="1412875"/>
            <a:ext cx="510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举例  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构造与前面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等价的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3656013" y="3705225"/>
          <a:ext cx="5159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16240" imgH="516240" progId="Visio.Drawing.11">
                  <p:embed/>
                </p:oleObj>
              </mc:Choice>
              <mc:Fallback>
                <p:oleObj name="VISIO" r:id="rId3" imgW="516240" imgH="51624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3705225"/>
                        <a:ext cx="51593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5027613" y="3857625"/>
          <a:ext cx="5159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16240" imgH="516240" progId="Visio.Drawing.11">
                  <p:embed/>
                </p:oleObj>
              </mc:Choice>
              <mc:Fallback>
                <p:oleObj name="VISIO" r:id="rId5" imgW="516240" imgH="51624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3857625"/>
                        <a:ext cx="51593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3656013" y="4865688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16240" imgH="516240" progId="Visio.Drawing.11">
                  <p:embed/>
                </p:oleObj>
              </mc:Choice>
              <mc:Fallback>
                <p:oleObj name="VISIO" r:id="rId7" imgW="516240" imgH="516240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4865688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0"/>
          <p:cNvGraphicFramePr>
            <a:graphicFrameLocks noChangeAspect="1"/>
          </p:cNvGraphicFramePr>
          <p:nvPr/>
        </p:nvGraphicFramePr>
        <p:xfrm>
          <a:off x="5027613" y="4865688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516240" imgH="516240" progId="Visio.Drawing.11">
                  <p:embed/>
                </p:oleObj>
              </mc:Choice>
              <mc:Fallback>
                <p:oleObj name="VISIO" r:id="rId9" imgW="516240" imgH="516240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4865688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/>
          <p:cNvGraphicFramePr>
            <a:graphicFrameLocks noChangeAspect="1"/>
          </p:cNvGraphicFramePr>
          <p:nvPr/>
        </p:nvGraphicFramePr>
        <p:xfrm>
          <a:off x="2644775" y="4017963"/>
          <a:ext cx="12223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222920" imgH="601560" progId="Visio.Drawing.11">
                  <p:embed/>
                </p:oleObj>
              </mc:Choice>
              <mc:Fallback>
                <p:oleObj name="VISIO" r:id="rId11" imgW="1222920" imgH="60156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017963"/>
                        <a:ext cx="12223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/>
          <p:cNvGraphicFramePr>
            <a:graphicFrameLocks noChangeAspect="1"/>
          </p:cNvGraphicFramePr>
          <p:nvPr/>
        </p:nvGraphicFramePr>
        <p:xfrm>
          <a:off x="2647950" y="4543425"/>
          <a:ext cx="12334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1235520" imgH="577440" progId="Visio.Drawing.11">
                  <p:embed/>
                </p:oleObj>
              </mc:Choice>
              <mc:Fallback>
                <p:oleObj name="VISIO" r:id="rId13" imgW="1235520" imgH="57744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543425"/>
                        <a:ext cx="12334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/>
          <p:cNvGraphicFramePr>
            <a:graphicFrameLocks noChangeAspect="1"/>
          </p:cNvGraphicFramePr>
          <p:nvPr/>
        </p:nvGraphicFramePr>
        <p:xfrm>
          <a:off x="3562350" y="3132138"/>
          <a:ext cx="7080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707400" imgH="801720" progId="Visio.Drawing.11">
                  <p:embed/>
                </p:oleObj>
              </mc:Choice>
              <mc:Fallback>
                <p:oleObj name="VISIO" r:id="rId15" imgW="707400" imgH="801720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3132138"/>
                        <a:ext cx="7080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0" name="Object 14"/>
          <p:cNvGraphicFramePr>
            <a:graphicFrameLocks noChangeAspect="1"/>
          </p:cNvGraphicFramePr>
          <p:nvPr/>
        </p:nvGraphicFramePr>
        <p:xfrm>
          <a:off x="4019550" y="3813175"/>
          <a:ext cx="11652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7" imgW="1164600" imgH="425160" progId="Visio.Drawing.11">
                  <p:embed/>
                </p:oleObj>
              </mc:Choice>
              <mc:Fallback>
                <p:oleObj name="VISIO" r:id="rId17" imgW="1164600" imgH="425160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3813175"/>
                        <a:ext cx="11652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1" name="Object 15"/>
          <p:cNvGraphicFramePr>
            <a:graphicFrameLocks noChangeAspect="1"/>
          </p:cNvGraphicFramePr>
          <p:nvPr/>
        </p:nvGraphicFramePr>
        <p:xfrm>
          <a:off x="5391150" y="4010025"/>
          <a:ext cx="1165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9" imgW="1164600" imgH="482400" progId="Visio.Drawing.11">
                  <p:embed/>
                </p:oleObj>
              </mc:Choice>
              <mc:Fallback>
                <p:oleObj name="VISIO" r:id="rId19" imgW="1164600" imgH="482400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010025"/>
                        <a:ext cx="1165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2" name="Object 16"/>
          <p:cNvGraphicFramePr>
            <a:graphicFrameLocks noChangeAspect="1"/>
          </p:cNvGraphicFramePr>
          <p:nvPr/>
        </p:nvGraphicFramePr>
        <p:xfrm>
          <a:off x="5391150" y="5000625"/>
          <a:ext cx="11652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1" imgW="1164600" imgH="396720" progId="Visio.Drawing.11">
                  <p:embed/>
                </p:oleObj>
              </mc:Choice>
              <mc:Fallback>
                <p:oleObj name="VISIO" r:id="rId21" imgW="1164600" imgH="396720" progId="Visio.Drawing.11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5000625"/>
                        <a:ext cx="11652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3" name="Object 17"/>
          <p:cNvGraphicFramePr>
            <a:graphicFrameLocks noChangeAspect="1"/>
          </p:cNvGraphicFramePr>
          <p:nvPr/>
        </p:nvGraphicFramePr>
        <p:xfrm>
          <a:off x="6399213" y="4103688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3" imgW="516240" imgH="516240" progId="Visio.Drawing.11">
                  <p:embed/>
                </p:oleObj>
              </mc:Choice>
              <mc:Fallback>
                <p:oleObj name="VISIO" r:id="rId23" imgW="516240" imgH="516240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4103688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4" name="Object 18"/>
          <p:cNvGraphicFramePr>
            <a:graphicFrameLocks noChangeAspect="1"/>
          </p:cNvGraphicFramePr>
          <p:nvPr/>
        </p:nvGraphicFramePr>
        <p:xfrm>
          <a:off x="6399213" y="4865688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5" imgW="516240" imgH="516240" progId="Visio.Drawing.11">
                  <p:embed/>
                </p:oleObj>
              </mc:Choice>
              <mc:Fallback>
                <p:oleObj name="VISIO" r:id="rId25" imgW="516240" imgH="516240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4865688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953374"/>
              </p:ext>
            </p:extLst>
          </p:nvPr>
        </p:nvGraphicFramePr>
        <p:xfrm>
          <a:off x="6608539" y="4437112"/>
          <a:ext cx="3397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7" imgW="339480" imgH="593280" progId="Visio.Drawing.11">
                  <p:embed/>
                </p:oleObj>
              </mc:Choice>
              <mc:Fallback>
                <p:oleObj name="VISIO" r:id="rId27" imgW="339480" imgH="593280" progId="Visio.Drawing.11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539" y="4437112"/>
                        <a:ext cx="3397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6" name="Object 20"/>
          <p:cNvGraphicFramePr>
            <a:graphicFrameLocks noChangeAspect="1"/>
          </p:cNvGraphicFramePr>
          <p:nvPr/>
        </p:nvGraphicFramePr>
        <p:xfrm>
          <a:off x="4019550" y="5000625"/>
          <a:ext cx="11652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9" imgW="1164600" imgH="396720" progId="Visio.Drawing.11">
                  <p:embed/>
                </p:oleObj>
              </mc:Choice>
              <mc:Fallback>
                <p:oleObj name="VISIO" r:id="rId29" imgW="1164600" imgH="396720" progId="Visio.Drawing.1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5000625"/>
                        <a:ext cx="11652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7" name="Object 21"/>
          <p:cNvGraphicFramePr>
            <a:graphicFrameLocks noChangeAspect="1"/>
          </p:cNvGraphicFramePr>
          <p:nvPr/>
        </p:nvGraphicFramePr>
        <p:xfrm>
          <a:off x="4019550" y="3603625"/>
          <a:ext cx="12525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0" imgW="1253160" imgH="482400" progId="Visio.Drawing.11">
                  <p:embed/>
                </p:oleObj>
              </mc:Choice>
              <mc:Fallback>
                <p:oleObj name="VISIO" r:id="rId30" imgW="1253160" imgH="482400" progId="Visio.Drawing.1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3603625"/>
                        <a:ext cx="12525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8" name="Object 22"/>
          <p:cNvGraphicFramePr>
            <a:graphicFrameLocks noChangeAspect="1"/>
          </p:cNvGraphicFramePr>
          <p:nvPr/>
        </p:nvGraphicFramePr>
        <p:xfrm>
          <a:off x="4006850" y="4206875"/>
          <a:ext cx="13081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2" imgW="1308600" imgH="946080" progId="Visio.Drawing.11">
                  <p:embed/>
                </p:oleObj>
              </mc:Choice>
              <mc:Fallback>
                <p:oleObj name="VISIO" r:id="rId32" imgW="1308600" imgH="946080" progId="Visio.Drawing.11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4206875"/>
                        <a:ext cx="13081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9" name="Object 23"/>
          <p:cNvGraphicFramePr>
            <a:graphicFrameLocks noChangeAspect="1"/>
          </p:cNvGraphicFramePr>
          <p:nvPr/>
        </p:nvGraphicFramePr>
        <p:xfrm>
          <a:off x="3998913" y="3394075"/>
          <a:ext cx="26114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4" imgW="2611080" imgH="921240" progId="Visio.Drawing.11">
                  <p:embed/>
                </p:oleObj>
              </mc:Choice>
              <mc:Fallback>
                <p:oleObj name="VISIO" r:id="rId34" imgW="2611080" imgH="921240" progId="Visio.Drawing.11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3394075"/>
                        <a:ext cx="261143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0" name="Object 24"/>
          <p:cNvGraphicFramePr>
            <a:graphicFrameLocks noChangeAspect="1"/>
          </p:cNvGraphicFramePr>
          <p:nvPr/>
        </p:nvGraphicFramePr>
        <p:xfrm>
          <a:off x="4013200" y="4391025"/>
          <a:ext cx="25971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6" imgW="2597760" imgH="821520" progId="Visio.Drawing.11">
                  <p:embed/>
                </p:oleObj>
              </mc:Choice>
              <mc:Fallback>
                <p:oleObj name="VISIO" r:id="rId36" imgW="2597760" imgH="821520" progId="Visio.Drawing.11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4391025"/>
                        <a:ext cx="259715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1" name="Object 25"/>
          <p:cNvGraphicFramePr>
            <a:graphicFrameLocks noChangeAspect="1"/>
          </p:cNvGraphicFramePr>
          <p:nvPr/>
        </p:nvGraphicFramePr>
        <p:xfrm>
          <a:off x="3651250" y="4064000"/>
          <a:ext cx="3683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8" imgW="367920" imgH="936000" progId="Visio.Drawing.11">
                  <p:embed/>
                </p:oleObj>
              </mc:Choice>
              <mc:Fallback>
                <p:oleObj name="VISIO" r:id="rId38" imgW="367920" imgH="936000" progId="Visio.Drawing.11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4064000"/>
                        <a:ext cx="3683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2" name="Object 26"/>
          <p:cNvGraphicFramePr>
            <a:graphicFrameLocks noChangeAspect="1"/>
          </p:cNvGraphicFramePr>
          <p:nvPr/>
        </p:nvGraphicFramePr>
        <p:xfrm>
          <a:off x="3562350" y="5153025"/>
          <a:ext cx="708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0" imgW="707400" imgH="768240" progId="Visio.Drawing.11">
                  <p:embed/>
                </p:oleObj>
              </mc:Choice>
              <mc:Fallback>
                <p:oleObj name="VISIO" r:id="rId40" imgW="707400" imgH="768240" progId="Visio.Drawing.11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5153025"/>
                        <a:ext cx="7080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3" name="Object 27"/>
          <p:cNvGraphicFramePr>
            <a:graphicFrameLocks noChangeAspect="1"/>
          </p:cNvGraphicFramePr>
          <p:nvPr/>
        </p:nvGraphicFramePr>
        <p:xfrm>
          <a:off x="3867150" y="4068763"/>
          <a:ext cx="130175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2" imgW="1302480" imgH="1083960" progId="Visio.Drawing.11">
                  <p:embed/>
                </p:oleObj>
              </mc:Choice>
              <mc:Fallback>
                <p:oleObj name="VISIO" r:id="rId42" imgW="1302480" imgH="1083960" progId="Visio.Drawing.11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4068763"/>
                        <a:ext cx="130175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4" name="Object 28"/>
          <p:cNvGraphicFramePr>
            <a:graphicFrameLocks noChangeAspect="1"/>
          </p:cNvGraphicFramePr>
          <p:nvPr/>
        </p:nvGraphicFramePr>
        <p:xfrm>
          <a:off x="4019550" y="5076825"/>
          <a:ext cx="12366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4" imgW="1236240" imgH="538200" progId="Visio.Drawing.11">
                  <p:embed/>
                </p:oleObj>
              </mc:Choice>
              <mc:Fallback>
                <p:oleObj name="VISIO" r:id="rId44" imgW="1236240" imgH="538200" progId="Visio.Drawing.11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5076825"/>
                        <a:ext cx="12366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5" name="Object 29"/>
          <p:cNvGraphicFramePr>
            <a:graphicFrameLocks noChangeAspect="1"/>
          </p:cNvGraphicFramePr>
          <p:nvPr/>
        </p:nvGraphicFramePr>
        <p:xfrm>
          <a:off x="3943350" y="4010025"/>
          <a:ext cx="259238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6" imgW="2592720" imgH="1173960" progId="Visio.Drawing.11">
                  <p:embed/>
                </p:oleObj>
              </mc:Choice>
              <mc:Fallback>
                <p:oleObj name="VISIO" r:id="rId46" imgW="2592720" imgH="1173960" progId="Visio.Drawing.11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4010025"/>
                        <a:ext cx="2592388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6" name="Object 30"/>
          <p:cNvGraphicFramePr>
            <a:graphicFrameLocks noChangeAspect="1"/>
          </p:cNvGraphicFramePr>
          <p:nvPr/>
        </p:nvGraphicFramePr>
        <p:xfrm>
          <a:off x="3960813" y="5129213"/>
          <a:ext cx="26495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8" imgW="2650320" imgH="708840" progId="Visio.Drawing.11">
                  <p:embed/>
                </p:oleObj>
              </mc:Choice>
              <mc:Fallback>
                <p:oleObj name="VISIO" r:id="rId48" imgW="2650320" imgH="708840" progId="Visio.Drawing.11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5129213"/>
                        <a:ext cx="26495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7" name="Object 31"/>
          <p:cNvGraphicFramePr>
            <a:graphicFrameLocks noChangeAspect="1"/>
          </p:cNvGraphicFramePr>
          <p:nvPr/>
        </p:nvGraphicFramePr>
        <p:xfrm>
          <a:off x="1557338" y="4308475"/>
          <a:ext cx="12430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0" imgW="1243800" imgH="1072440" progId="Visio.Drawing.11">
                  <p:embed/>
                </p:oleObj>
              </mc:Choice>
              <mc:Fallback>
                <p:oleObj name="VISIO" r:id="rId50" imgW="1243800" imgH="1072440" progId="Visio.Drawing.11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308475"/>
                        <a:ext cx="124301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8" name="Object 32"/>
          <p:cNvGraphicFramePr>
            <a:graphicFrameLocks noChangeAspect="1"/>
          </p:cNvGraphicFramePr>
          <p:nvPr/>
        </p:nvGraphicFramePr>
        <p:xfrm>
          <a:off x="1835150" y="4216400"/>
          <a:ext cx="660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2" imgW="660240" imgH="707400" progId="Visio.Drawing.11">
                  <p:embed/>
                </p:oleObj>
              </mc:Choice>
              <mc:Fallback>
                <p:oleObj name="VISIO" r:id="rId52" imgW="660240" imgH="707400" progId="Visio.Drawing.11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16400"/>
                        <a:ext cx="660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69" name="Rectangle 33"/>
          <p:cNvSpPr>
            <a:spLocks noChangeArrowheads="1"/>
          </p:cNvSpPr>
          <p:nvPr/>
        </p:nvSpPr>
        <p:spPr bwMode="auto">
          <a:xfrm>
            <a:off x="971550" y="43910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i="0">
                <a:latin typeface="Arial" pitchFamily="34" charset="0"/>
                <a:ea typeface="华文行楷" pitchFamily="2" charset="-122"/>
                <a:sym typeface="Symbol" pitchFamily="18" charset="2"/>
              </a:rPr>
              <a:t>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w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e</a:t>
            </a:r>
          </a:p>
        </p:txBody>
      </p:sp>
      <p:graphicFrame>
        <p:nvGraphicFramePr>
          <p:cNvPr id="116770" name="Object 34"/>
          <p:cNvGraphicFramePr>
            <a:graphicFrameLocks noChangeAspect="1"/>
          </p:cNvGraphicFramePr>
          <p:nvPr/>
        </p:nvGraphicFramePr>
        <p:xfrm>
          <a:off x="2563813" y="3765550"/>
          <a:ext cx="12271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4" imgW="1226880" imgH="700920" progId="Visio.Drawing.11">
                  <p:embed/>
                </p:oleObj>
              </mc:Choice>
              <mc:Fallback>
                <p:oleObj name="VISIO" r:id="rId54" imgW="1226880" imgH="700920" progId="Visio.Drawing.11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3765550"/>
                        <a:ext cx="12271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71" name="Rectangle 35"/>
          <p:cNvSpPr>
            <a:spLocks noChangeArrowheads="1"/>
          </p:cNvSpPr>
          <p:nvPr/>
        </p:nvSpPr>
        <p:spPr bwMode="auto">
          <a:xfrm>
            <a:off x="2724150" y="36290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i="0">
                <a:latin typeface="Arial" pitchFamily="34" charset="0"/>
                <a:ea typeface="华文行楷" pitchFamily="2" charset="-122"/>
                <a:sym typeface="Symbol" pitchFamily="18" charset="2"/>
              </a:rPr>
              <a:t>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w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e</a:t>
            </a:r>
          </a:p>
        </p:txBody>
      </p:sp>
      <p:graphicFrame>
        <p:nvGraphicFramePr>
          <p:cNvPr id="116772" name="Object 36"/>
          <p:cNvGraphicFramePr>
            <a:graphicFrameLocks noChangeAspect="1"/>
          </p:cNvGraphicFramePr>
          <p:nvPr/>
        </p:nvGraphicFramePr>
        <p:xfrm>
          <a:off x="2393950" y="3019425"/>
          <a:ext cx="29972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6" imgW="2997720" imgH="1428840" progId="Visio.Drawing.11">
                  <p:embed/>
                </p:oleObj>
              </mc:Choice>
              <mc:Fallback>
                <p:oleObj name="VISIO" r:id="rId56" imgW="2997720" imgH="1428840" progId="Visio.Drawing.11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019425"/>
                        <a:ext cx="29972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73" name="Rectangle 37"/>
          <p:cNvSpPr>
            <a:spLocks noChangeArrowheads="1"/>
          </p:cNvSpPr>
          <p:nvPr/>
        </p:nvSpPr>
        <p:spPr bwMode="auto">
          <a:xfrm>
            <a:off x="4019550" y="3216275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i="0">
                <a:latin typeface="Arial" pitchFamily="34" charset="0"/>
                <a:ea typeface="华文行楷" pitchFamily="2" charset="-122"/>
                <a:sym typeface="Symbol" pitchFamily="18" charset="2"/>
              </a:rPr>
              <a:t>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w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e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b </a:t>
            </a:r>
          </a:p>
        </p:txBody>
      </p:sp>
      <p:graphicFrame>
        <p:nvGraphicFramePr>
          <p:cNvPr id="116774" name="Object 38"/>
          <p:cNvGraphicFramePr>
            <a:graphicFrameLocks noChangeAspect="1"/>
          </p:cNvGraphicFramePr>
          <p:nvPr/>
        </p:nvGraphicFramePr>
        <p:xfrm>
          <a:off x="2343150" y="2798763"/>
          <a:ext cx="4365625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8" imgW="4365000" imgH="1667880" progId="Visio.Drawing.11">
                  <p:embed/>
                </p:oleObj>
              </mc:Choice>
              <mc:Fallback>
                <p:oleObj name="VISIO" r:id="rId58" imgW="4365000" imgH="1667880" progId="Visio.Drawing.1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798763"/>
                        <a:ext cx="4365625" cy="166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5" name="Object 39"/>
          <p:cNvGraphicFramePr>
            <a:graphicFrameLocks noChangeAspect="1"/>
          </p:cNvGraphicFramePr>
          <p:nvPr/>
        </p:nvGraphicFramePr>
        <p:xfrm>
          <a:off x="2554288" y="4619625"/>
          <a:ext cx="123666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0" imgW="1236240" imgH="655560" progId="Visio.Drawing.11">
                  <p:embed/>
                </p:oleObj>
              </mc:Choice>
              <mc:Fallback>
                <p:oleObj name="VISIO" r:id="rId60" imgW="1236240" imgH="655560" progId="Visio.Drawing.1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4619625"/>
                        <a:ext cx="1236662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76" name="Rectangle 40"/>
          <p:cNvSpPr>
            <a:spLocks noChangeArrowheads="1"/>
          </p:cNvSpPr>
          <p:nvPr/>
        </p:nvSpPr>
        <p:spPr bwMode="auto">
          <a:xfrm>
            <a:off x="5619750" y="3248025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i="0">
                <a:latin typeface="Arial" pitchFamily="34" charset="0"/>
                <a:ea typeface="华文行楷" pitchFamily="2" charset="-122"/>
                <a:sym typeface="Symbol" pitchFamily="18" charset="2"/>
              </a:rPr>
              <a:t>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w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e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b </a:t>
            </a:r>
          </a:p>
        </p:txBody>
      </p:sp>
      <p:sp>
        <p:nvSpPr>
          <p:cNvPr id="116777" name="Rectangle 41"/>
          <p:cNvSpPr>
            <a:spLocks noChangeArrowheads="1"/>
          </p:cNvSpPr>
          <p:nvPr/>
        </p:nvSpPr>
        <p:spPr bwMode="auto">
          <a:xfrm>
            <a:off x="2339752" y="5108674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i="0">
                <a:latin typeface="Arial" pitchFamily="34" charset="0"/>
                <a:ea typeface="华文行楷" pitchFamily="2" charset="-122"/>
                <a:sym typeface="Symbol" pitchFamily="18" charset="2"/>
              </a:rPr>
              <a:t>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w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e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b </a:t>
            </a:r>
          </a:p>
        </p:txBody>
      </p:sp>
      <p:sp>
        <p:nvSpPr>
          <p:cNvPr id="116778" name="Rectangle 42"/>
          <p:cNvSpPr>
            <a:spLocks noChangeArrowheads="1"/>
          </p:cNvSpPr>
          <p:nvPr/>
        </p:nvSpPr>
        <p:spPr bwMode="auto">
          <a:xfrm>
            <a:off x="3790950" y="5883275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i="0">
                <a:latin typeface="Arial" pitchFamily="34" charset="0"/>
                <a:ea typeface="华文行楷" pitchFamily="2" charset="-122"/>
                <a:sym typeface="Symbol" pitchFamily="18" charset="2"/>
              </a:rPr>
              <a:t>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w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e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b </a:t>
            </a:r>
          </a:p>
        </p:txBody>
      </p:sp>
      <p:graphicFrame>
        <p:nvGraphicFramePr>
          <p:cNvPr id="116779" name="Object 43"/>
          <p:cNvGraphicFramePr>
            <a:graphicFrameLocks noChangeAspect="1"/>
          </p:cNvGraphicFramePr>
          <p:nvPr/>
        </p:nvGraphicFramePr>
        <p:xfrm>
          <a:off x="2419350" y="4667250"/>
          <a:ext cx="29083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2" imgW="2907720" imgH="1399680" progId="Visio.Drawing.11">
                  <p:embed/>
                </p:oleObj>
              </mc:Choice>
              <mc:Fallback>
                <p:oleObj name="VISIO" r:id="rId62" imgW="2907720" imgH="1399680" progId="Visio.Drawing.11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667250"/>
                        <a:ext cx="29083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0" name="Object 44"/>
          <p:cNvGraphicFramePr>
            <a:graphicFrameLocks noChangeAspect="1"/>
          </p:cNvGraphicFramePr>
          <p:nvPr/>
        </p:nvGraphicFramePr>
        <p:xfrm>
          <a:off x="2343150" y="4668838"/>
          <a:ext cx="4365625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4" imgW="4365041" imgH="1855013" progId="Visio.Drawing.11">
                  <p:embed/>
                </p:oleObj>
              </mc:Choice>
              <mc:Fallback>
                <p:oleObj name="Visio" r:id="rId64" imgW="4365041" imgH="1855013" progId="Visio.Drawing.11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4668838"/>
                        <a:ext cx="4365625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81" name="Rectangle 45"/>
          <p:cNvSpPr>
            <a:spLocks noChangeArrowheads="1"/>
          </p:cNvSpPr>
          <p:nvPr/>
        </p:nvSpPr>
        <p:spPr bwMode="auto">
          <a:xfrm>
            <a:off x="5391150" y="595947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i="0">
                <a:latin typeface="Arial" pitchFamily="34" charset="0"/>
                <a:ea typeface="华文行楷" pitchFamily="2" charset="-122"/>
                <a:sym typeface="Symbol" pitchFamily="18" charset="2"/>
              </a:rPr>
              <a:t>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w </a:t>
            </a:r>
            <a:r>
              <a:rPr lang="en-US" altLang="zh-CN" sz="1600" i="0">
                <a:latin typeface="Arial" pitchFamily="34" charset="0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1600">
                <a:latin typeface="Arial" pitchFamily="34" charset="0"/>
                <a:cs typeface="Arial" pitchFamily="34" charset="0"/>
                <a:sym typeface="Symbol" pitchFamily="18" charset="2"/>
              </a:rPr>
              <a:t>e</a:t>
            </a:r>
          </a:p>
        </p:txBody>
      </p:sp>
      <p:grpSp>
        <p:nvGrpSpPr>
          <p:cNvPr id="116782" name="Group 46"/>
          <p:cNvGrpSpPr>
            <a:grpSpLocks/>
          </p:cNvGrpSpPr>
          <p:nvPr/>
        </p:nvGrpSpPr>
        <p:grpSpPr bwMode="auto">
          <a:xfrm>
            <a:off x="5540375" y="1778000"/>
            <a:ext cx="3505200" cy="1146175"/>
            <a:chOff x="3490" y="1243"/>
            <a:chExt cx="2208" cy="722"/>
          </a:xfrm>
        </p:grpSpPr>
        <p:graphicFrame>
          <p:nvGraphicFramePr>
            <p:cNvPr id="116783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4613716"/>
                </p:ext>
              </p:extLst>
            </p:nvPr>
          </p:nvGraphicFramePr>
          <p:xfrm>
            <a:off x="3490" y="1243"/>
            <a:ext cx="2208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6" imgW="4501599" imgH="1472660" progId="Visio.Drawing.11">
                    <p:embed/>
                  </p:oleObj>
                </mc:Choice>
                <mc:Fallback>
                  <p:oleObj name="Visio" r:id="rId66" imgW="4501599" imgH="1472660" progId="Visio.Drawing.11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" y="1243"/>
                          <a:ext cx="2208" cy="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84" name="Rectangle 48"/>
            <p:cNvSpPr>
              <a:spLocks noChangeArrowheads="1"/>
            </p:cNvSpPr>
            <p:nvPr/>
          </p:nvSpPr>
          <p:spPr bwMode="auto">
            <a:xfrm>
              <a:off x="3600" y="144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400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</a:t>
              </a:r>
              <a:endParaRPr lang="en-US" altLang="zh-CN" sz="1400">
                <a:latin typeface="Arial" pitchFamily="34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16785" name="Rectangle 49"/>
          <p:cNvSpPr>
            <a:spLocks noChangeArrowheads="1"/>
          </p:cNvSpPr>
          <p:nvPr/>
        </p:nvSpPr>
        <p:spPr bwMode="auto">
          <a:xfrm>
            <a:off x="1476375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文本搜索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9" grpId="0" autoUpdateAnimBg="0"/>
      <p:bldP spid="116771" grpId="0" autoUpdateAnimBg="0"/>
      <p:bldP spid="116773" grpId="0" autoUpdateAnimBg="0"/>
      <p:bldP spid="116776" grpId="0" autoUpdateAnimBg="0"/>
      <p:bldP spid="116777" grpId="0" autoUpdateAnimBg="0"/>
      <p:bldP spid="116778" grpId="0" autoUpdateAnimBg="0"/>
      <p:bldP spid="11678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7766" name="Group 6"/>
          <p:cNvGrpSpPr>
            <a:grpSpLocks/>
          </p:cNvGrpSpPr>
          <p:nvPr/>
        </p:nvGrpSpPr>
        <p:grpSpPr bwMode="auto">
          <a:xfrm>
            <a:off x="1635125" y="1873250"/>
            <a:ext cx="5873750" cy="1987550"/>
            <a:chOff x="1030" y="1296"/>
            <a:chExt cx="3700" cy="1252"/>
          </a:xfrm>
        </p:grpSpPr>
        <p:graphicFrame>
          <p:nvGraphicFramePr>
            <p:cNvPr id="117767" name="Object 7"/>
            <p:cNvGraphicFramePr>
              <a:graphicFrameLocks noChangeAspect="1"/>
            </p:cNvGraphicFramePr>
            <p:nvPr/>
          </p:nvGraphicFramePr>
          <p:xfrm>
            <a:off x="1030" y="1296"/>
            <a:ext cx="3700" cy="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5873040" imgH="1986840" progId="Visio.Drawing.11">
                    <p:embed/>
                  </p:oleObj>
                </mc:Choice>
                <mc:Fallback>
                  <p:oleObj name="VISIO" r:id="rId3" imgW="5873040" imgH="1986840" progId="Visio.Drawing.11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296"/>
                          <a:ext cx="3700" cy="1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68" name="Text Box 8"/>
            <p:cNvSpPr txBox="1">
              <a:spLocks noChangeArrowheads="1"/>
            </p:cNvSpPr>
            <p:nvPr/>
          </p:nvSpPr>
          <p:spPr bwMode="auto">
            <a:xfrm>
              <a:off x="2304" y="168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17769" name="Text Box 9"/>
            <p:cNvSpPr txBox="1">
              <a:spLocks noChangeArrowheads="1"/>
            </p:cNvSpPr>
            <p:nvPr/>
          </p:nvSpPr>
          <p:spPr bwMode="auto">
            <a:xfrm>
              <a:off x="1584" y="168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17770" name="Text Box 10"/>
            <p:cNvSpPr txBox="1">
              <a:spLocks noChangeArrowheads="1"/>
            </p:cNvSpPr>
            <p:nvPr/>
          </p:nvSpPr>
          <p:spPr bwMode="auto">
            <a:xfrm>
              <a:off x="3024" y="1689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17771" name="Text Box 11"/>
            <p:cNvSpPr txBox="1">
              <a:spLocks noChangeArrowheads="1"/>
            </p:cNvSpPr>
            <p:nvPr/>
          </p:nvSpPr>
          <p:spPr bwMode="auto">
            <a:xfrm>
              <a:off x="3744" y="168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3</a:t>
              </a:r>
            </a:p>
          </p:txBody>
        </p:sp>
        <p:sp>
          <p:nvSpPr>
            <p:cNvPr id="117772" name="Text Box 12"/>
            <p:cNvSpPr txBox="1">
              <a:spLocks noChangeArrowheads="1"/>
            </p:cNvSpPr>
            <p:nvPr/>
          </p:nvSpPr>
          <p:spPr bwMode="auto">
            <a:xfrm>
              <a:off x="4464" y="168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5</a:t>
              </a:r>
            </a:p>
          </p:txBody>
        </p:sp>
        <p:sp>
          <p:nvSpPr>
            <p:cNvPr id="117773" name="Text Box 13"/>
            <p:cNvSpPr txBox="1">
              <a:spLocks noChangeArrowheads="1"/>
            </p:cNvSpPr>
            <p:nvPr/>
          </p:nvSpPr>
          <p:spPr bwMode="auto">
            <a:xfrm>
              <a:off x="4128" y="1593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ym typeface="Symbol" pitchFamily="18" charset="2"/>
                </a:rPr>
                <a:t></a:t>
              </a:r>
              <a:endParaRPr lang="en-US" altLang="zh-CN" sz="1800" baseline="-25000"/>
            </a:p>
          </p:txBody>
        </p:sp>
        <p:sp>
          <p:nvSpPr>
            <p:cNvPr id="117774" name="Text Box 14"/>
            <p:cNvSpPr txBox="1">
              <a:spLocks noChangeArrowheads="1"/>
            </p:cNvSpPr>
            <p:nvPr/>
          </p:nvSpPr>
          <p:spPr bwMode="auto">
            <a:xfrm>
              <a:off x="1824" y="1593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ym typeface="Symbol" pitchFamily="18" charset="2"/>
                </a:rPr>
                <a:t> </a:t>
              </a:r>
              <a:r>
                <a:rPr lang="en-US" altLang="zh-CN" sz="1800">
                  <a:ea typeface="华文行楷" pitchFamily="2" charset="-122"/>
                  <a:sym typeface="Symbol" pitchFamily="18" charset="2"/>
                </a:rPr>
                <a:t>,</a:t>
              </a:r>
              <a:r>
                <a:rPr lang="en-US" altLang="zh-CN" sz="1800">
                  <a:sym typeface="Symbol" pitchFamily="18" charset="2"/>
                </a:rPr>
                <a:t>+,</a:t>
              </a:r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</a:t>
              </a:r>
              <a:endParaRPr lang="en-US" altLang="zh-CN" sz="1800" baseline="-25000"/>
            </a:p>
          </p:txBody>
        </p:sp>
        <p:sp>
          <p:nvSpPr>
            <p:cNvPr id="117775" name="Text Box 15"/>
            <p:cNvSpPr txBox="1">
              <a:spLocks noChangeArrowheads="1"/>
            </p:cNvSpPr>
            <p:nvPr/>
          </p:nvSpPr>
          <p:spPr bwMode="auto">
            <a:xfrm>
              <a:off x="3024" y="225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4</a:t>
              </a:r>
            </a:p>
          </p:txBody>
        </p:sp>
      </p:grpSp>
      <p:grpSp>
        <p:nvGrpSpPr>
          <p:cNvPr id="117776" name="Group 16"/>
          <p:cNvGrpSpPr>
            <a:grpSpLocks/>
          </p:cNvGrpSpPr>
          <p:nvPr/>
        </p:nvGrpSpPr>
        <p:grpSpPr bwMode="auto">
          <a:xfrm>
            <a:off x="903288" y="3778250"/>
            <a:ext cx="6477000" cy="2819400"/>
            <a:chOff x="480" y="2448"/>
            <a:chExt cx="4080" cy="1776"/>
          </a:xfrm>
        </p:grpSpPr>
        <p:sp>
          <p:nvSpPr>
            <p:cNvPr id="117777" name="Text Box 17"/>
            <p:cNvSpPr txBox="1">
              <a:spLocks noChangeArrowheads="1"/>
            </p:cNvSpPr>
            <p:nvPr/>
          </p:nvSpPr>
          <p:spPr bwMode="auto">
            <a:xfrm>
              <a:off x="480" y="2448"/>
              <a:ext cx="29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</a:pPr>
              <a:r>
                <a:rPr lang="zh-CN" altLang="en-US" sz="3200" i="0" dirty="0">
                  <a:solidFill>
                    <a:srgbClr val="333399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比较</a:t>
              </a:r>
              <a:r>
                <a:rPr lang="zh-CN" altLang="en-US" sz="32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：</a:t>
              </a:r>
              <a:r>
                <a:rPr lang="en-US" altLang="zh-CN" sz="32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NFA without</a:t>
              </a:r>
              <a:r>
                <a:rPr lang="en-US" altLang="zh-CN" sz="32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 </a:t>
              </a:r>
              <a:r>
                <a:rPr lang="en-US" altLang="zh-CN" sz="32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graphicFrame>
          <p:nvGraphicFramePr>
            <p:cNvPr id="117778" name="Object 18"/>
            <p:cNvGraphicFramePr>
              <a:graphicFrameLocks noChangeAspect="1"/>
            </p:cNvGraphicFramePr>
            <p:nvPr/>
          </p:nvGraphicFramePr>
          <p:xfrm>
            <a:off x="1455" y="2829"/>
            <a:ext cx="3105" cy="1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4929226" imgH="2213762" progId="Visio.Drawing.11">
                    <p:embed/>
                  </p:oleObj>
                </mc:Choice>
                <mc:Fallback>
                  <p:oleObj name="Visio" r:id="rId5" imgW="4929226" imgH="2213762" progId="Visio.Drawing.11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2829"/>
                          <a:ext cx="3105" cy="1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79" name="Text Box 19"/>
            <p:cNvSpPr txBox="1">
              <a:spLocks noChangeArrowheads="1"/>
            </p:cNvSpPr>
            <p:nvPr/>
          </p:nvSpPr>
          <p:spPr bwMode="auto">
            <a:xfrm>
              <a:off x="2016" y="321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17780" name="Text Box 20"/>
            <p:cNvSpPr txBox="1">
              <a:spLocks noChangeArrowheads="1"/>
            </p:cNvSpPr>
            <p:nvPr/>
          </p:nvSpPr>
          <p:spPr bwMode="auto">
            <a:xfrm>
              <a:off x="2736" y="321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17781" name="Text Box 21"/>
            <p:cNvSpPr txBox="1">
              <a:spLocks noChangeArrowheads="1"/>
            </p:cNvSpPr>
            <p:nvPr/>
          </p:nvSpPr>
          <p:spPr bwMode="auto">
            <a:xfrm>
              <a:off x="3456" y="319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17782" name="Text Box 22"/>
            <p:cNvSpPr txBox="1">
              <a:spLocks noChangeArrowheads="1"/>
            </p:cNvSpPr>
            <p:nvPr/>
          </p:nvSpPr>
          <p:spPr bwMode="auto">
            <a:xfrm>
              <a:off x="4176" y="319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3</a:t>
              </a:r>
            </a:p>
          </p:txBody>
        </p:sp>
        <p:sp>
          <p:nvSpPr>
            <p:cNvPr id="117783" name="Text Box 23"/>
            <p:cNvSpPr txBox="1">
              <a:spLocks noChangeArrowheads="1"/>
            </p:cNvSpPr>
            <p:nvPr/>
          </p:nvSpPr>
          <p:spPr bwMode="auto">
            <a:xfrm>
              <a:off x="3456" y="37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4</a:t>
              </a:r>
            </a:p>
          </p:txBody>
        </p:sp>
        <p:sp>
          <p:nvSpPr>
            <p:cNvPr id="117784" name="Text Box 24"/>
            <p:cNvSpPr txBox="1">
              <a:spLocks noChangeArrowheads="1"/>
            </p:cNvSpPr>
            <p:nvPr/>
          </p:nvSpPr>
          <p:spPr bwMode="auto">
            <a:xfrm>
              <a:off x="2304" y="3792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>
                  <a:sym typeface="Symbol" pitchFamily="18" charset="2"/>
                </a:rPr>
                <a:t></a:t>
              </a:r>
              <a:r>
                <a:rPr lang="en-US" altLang="zh-CN" sz="1600" baseline="-25000"/>
                <a:t>5</a:t>
              </a:r>
            </a:p>
          </p:txBody>
        </p:sp>
        <p:sp>
          <p:nvSpPr>
            <p:cNvPr id="117785" name="Text Box 25"/>
            <p:cNvSpPr txBox="1">
              <a:spLocks noChangeArrowheads="1"/>
            </p:cNvSpPr>
            <p:nvPr/>
          </p:nvSpPr>
          <p:spPr bwMode="auto">
            <a:xfrm>
              <a:off x="2304" y="3129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ym typeface="Symbol" pitchFamily="18" charset="2"/>
                </a:rPr>
                <a:t>+,</a:t>
              </a:r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</a:t>
              </a:r>
              <a:endParaRPr lang="en-US" altLang="zh-CN" sz="1800" baseline="-25000"/>
            </a:p>
          </p:txBody>
        </p:sp>
      </p:grpSp>
      <p:sp>
        <p:nvSpPr>
          <p:cNvPr id="117786" name="Rectangle 26"/>
          <p:cNvSpPr>
            <a:spLocks noChangeArrowheads="1"/>
          </p:cNvSpPr>
          <p:nvPr/>
        </p:nvSpPr>
        <p:spPr bwMode="auto">
          <a:xfrm>
            <a:off x="1476375" y="260350"/>
            <a:ext cx="615156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带</a:t>
            </a:r>
            <a:r>
              <a:rPr lang="zh-CN" altLang="en-US" sz="3600">
                <a:latin typeface="Arial" pitchFamily="34" charset="0"/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Arial" pitchFamily="34" charset="0"/>
                <a:ea typeface="华文行楷" pitchFamily="2" charset="-122"/>
              </a:rPr>
              <a:t>-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转移的非确定有限自动机</a:t>
            </a:r>
          </a:p>
        </p:txBody>
      </p:sp>
      <p:sp>
        <p:nvSpPr>
          <p:cNvPr id="117787" name="Text Box 27"/>
          <p:cNvSpPr txBox="1">
            <a:spLocks noChangeArrowheads="1"/>
          </p:cNvSpPr>
          <p:nvPr/>
        </p:nvSpPr>
        <p:spPr bwMode="auto">
          <a:xfrm>
            <a:off x="619125" y="1412875"/>
            <a:ext cx="2081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  <a:endParaRPr lang="zh-CN" altLang="en-US" sz="3200" i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87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87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87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914400" y="2268538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 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4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是一个五元组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990600" y="2882900"/>
            <a:ext cx="2743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有限状态集</a:t>
            </a:r>
            <a:endParaRPr lang="zh-CN" altLang="en-US" sz="2400" baseline="-25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有限输入符号集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转移函数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一个开始状态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一个终态集合</a:t>
            </a: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18792" name="Group 8"/>
          <p:cNvGrpSpPr>
            <a:grpSpLocks/>
          </p:cNvGrpSpPr>
          <p:nvPr/>
        </p:nvGrpSpPr>
        <p:grpSpPr bwMode="auto">
          <a:xfrm>
            <a:off x="3657600" y="2743200"/>
            <a:ext cx="2209800" cy="381000"/>
            <a:chOff x="2448" y="1968"/>
            <a:chExt cx="864" cy="240"/>
          </a:xfrm>
        </p:grpSpPr>
        <p:sp>
          <p:nvSpPr>
            <p:cNvPr id="118793" name="Line 9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8794" name="Line 10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8795" name="Group 11"/>
          <p:cNvGrpSpPr>
            <a:grpSpLocks/>
          </p:cNvGrpSpPr>
          <p:nvPr/>
        </p:nvGrpSpPr>
        <p:grpSpPr bwMode="auto">
          <a:xfrm>
            <a:off x="3657600" y="2743200"/>
            <a:ext cx="2514600" cy="914400"/>
            <a:chOff x="2880" y="1968"/>
            <a:chExt cx="1056" cy="576"/>
          </a:xfrm>
        </p:grpSpPr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8797" name="Line 13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8798" name="Group 14"/>
          <p:cNvGrpSpPr>
            <a:grpSpLocks/>
          </p:cNvGrpSpPr>
          <p:nvPr/>
        </p:nvGrpSpPr>
        <p:grpSpPr bwMode="auto">
          <a:xfrm>
            <a:off x="3657600" y="2743200"/>
            <a:ext cx="2895600" cy="1447800"/>
            <a:chOff x="2880" y="1968"/>
            <a:chExt cx="1056" cy="576"/>
          </a:xfrm>
        </p:grpSpPr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8801" name="Group 17"/>
          <p:cNvGrpSpPr>
            <a:grpSpLocks/>
          </p:cNvGrpSpPr>
          <p:nvPr/>
        </p:nvGrpSpPr>
        <p:grpSpPr bwMode="auto">
          <a:xfrm>
            <a:off x="3657600" y="2743200"/>
            <a:ext cx="3276600" cy="1905000"/>
            <a:chOff x="2880" y="1968"/>
            <a:chExt cx="1056" cy="576"/>
          </a:xfrm>
        </p:grpSpPr>
        <p:sp>
          <p:nvSpPr>
            <p:cNvPr id="118802" name="Line 18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8803" name="Line 19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8804" name="Group 20"/>
          <p:cNvGrpSpPr>
            <a:grpSpLocks/>
          </p:cNvGrpSpPr>
          <p:nvPr/>
        </p:nvGrpSpPr>
        <p:grpSpPr bwMode="auto">
          <a:xfrm>
            <a:off x="3657600" y="2743200"/>
            <a:ext cx="3733800" cy="2514600"/>
            <a:chOff x="2880" y="1968"/>
            <a:chExt cx="1056" cy="576"/>
          </a:xfrm>
        </p:grpSpPr>
        <p:sp>
          <p:nvSpPr>
            <p:cNvPr id="118805" name="Line 21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8806" name="Line 22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7772400" y="4435475"/>
            <a:ext cx="1143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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endParaRPr lang="en-US" altLang="zh-CN" sz="2400" i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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</a:p>
        </p:txBody>
      </p:sp>
      <p:sp>
        <p:nvSpPr>
          <p:cNvPr id="118808" name="Rectangle 24"/>
          <p:cNvSpPr>
            <a:spLocks noChangeArrowheads="1"/>
          </p:cNvSpPr>
          <p:nvPr/>
        </p:nvSpPr>
        <p:spPr bwMode="auto">
          <a:xfrm>
            <a:off x="990600" y="5492750"/>
            <a:ext cx="64611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与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的不同之处 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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:  Q 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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（   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）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1462088" y="260350"/>
            <a:ext cx="6278562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带</a:t>
            </a:r>
            <a:r>
              <a:rPr lang="zh-CN" altLang="en-US" sz="3600">
                <a:latin typeface="Arial" pitchFamily="34" charset="0"/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Arial" pitchFamily="34" charset="0"/>
                <a:ea typeface="华文行楷" pitchFamily="2" charset="-122"/>
              </a:rPr>
              <a:t>- 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转移的非确定有限自动机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395288" y="1125538"/>
            <a:ext cx="87487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带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- 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转移的非确定有限自动机（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-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NFA</a:t>
            </a:r>
            <a:r>
              <a:rPr lang="zh-CN" altLang="en-US" sz="32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形式定义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autoUpdateAnimBg="0"/>
      <p:bldP spid="118807" grpId="0" autoUpdateAnimBg="0"/>
      <p:bldP spid="11880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1635125" y="2089150"/>
          <a:ext cx="58737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73040" imgH="1986840" progId="Visio.Drawing.11">
                  <p:embed/>
                </p:oleObj>
              </mc:Choice>
              <mc:Fallback>
                <p:oleObj name="VISIO" r:id="rId2" imgW="5873040" imgH="198684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089150"/>
                        <a:ext cx="58737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3657600" y="2667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1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2514600" y="2667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0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4800600" y="26812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2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5943600" y="2667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3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7086600" y="2667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5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6553200" y="25288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ym typeface="Symbol" pitchFamily="18" charset="2"/>
              </a:rPr>
              <a:t></a:t>
            </a:r>
            <a:endParaRPr lang="en-US" altLang="zh-CN" sz="1800" baseline="-25000"/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2895600" y="25288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ym typeface="Symbol" pitchFamily="18" charset="2"/>
              </a:rPr>
              <a:t> </a:t>
            </a:r>
            <a:r>
              <a:rPr lang="en-US" altLang="zh-CN" sz="1800">
                <a:ea typeface="华文行楷" pitchFamily="2" charset="-122"/>
                <a:sym typeface="Symbol" pitchFamily="18" charset="2"/>
              </a:rPr>
              <a:t>,</a:t>
            </a:r>
            <a:r>
              <a:rPr lang="en-US" altLang="zh-CN" sz="1800">
                <a:sym typeface="Symbol" pitchFamily="18" charset="2"/>
              </a:rPr>
              <a:t>+,</a:t>
            </a:r>
            <a:r>
              <a:rPr lang="en-US" altLang="zh-CN" sz="1800">
                <a:cs typeface="Times New Roman" pitchFamily="18" charset="0"/>
                <a:sym typeface="Symbol" pitchFamily="18" charset="2"/>
              </a:rPr>
              <a:t>–</a:t>
            </a:r>
            <a:endParaRPr lang="en-US" altLang="zh-CN" sz="1800" baseline="-25000"/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4800600" y="35814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4</a:t>
            </a: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1752600" y="6172200"/>
            <a:ext cx="3048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i="0">
                <a:sym typeface="Symbol" pitchFamily="18" charset="2"/>
              </a:rPr>
              <a:t></a:t>
            </a:r>
            <a:endParaRPr lang="en-US" altLang="zh-CN" sz="1600"/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>
            <a:off x="1600200" y="4714875"/>
            <a:ext cx="48006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>
            <a:off x="1600200" y="4791075"/>
            <a:ext cx="48006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26" name="Line 18"/>
          <p:cNvSpPr>
            <a:spLocks noChangeShapeType="1"/>
          </p:cNvSpPr>
          <p:nvPr/>
        </p:nvSpPr>
        <p:spPr bwMode="auto">
          <a:xfrm>
            <a:off x="2362200" y="4343400"/>
            <a:ext cx="0" cy="37147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>
            <a:off x="2362200" y="4791075"/>
            <a:ext cx="0" cy="176212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28" name="Line 20"/>
          <p:cNvSpPr>
            <a:spLocks noChangeShapeType="1"/>
          </p:cNvSpPr>
          <p:nvPr/>
        </p:nvSpPr>
        <p:spPr bwMode="auto">
          <a:xfrm>
            <a:off x="2438400" y="4343400"/>
            <a:ext cx="0" cy="37147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29" name="Line 21"/>
          <p:cNvSpPr>
            <a:spLocks noChangeShapeType="1"/>
          </p:cNvSpPr>
          <p:nvPr/>
        </p:nvSpPr>
        <p:spPr bwMode="auto">
          <a:xfrm>
            <a:off x="2438400" y="4791075"/>
            <a:ext cx="0" cy="176212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30" name="Line 22"/>
          <p:cNvSpPr>
            <a:spLocks noChangeShapeType="1"/>
          </p:cNvSpPr>
          <p:nvPr/>
        </p:nvSpPr>
        <p:spPr bwMode="auto">
          <a:xfrm>
            <a:off x="3276600" y="4343400"/>
            <a:ext cx="0" cy="37147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31" name="Line 23"/>
          <p:cNvSpPr>
            <a:spLocks noChangeShapeType="1"/>
          </p:cNvSpPr>
          <p:nvPr/>
        </p:nvSpPr>
        <p:spPr bwMode="auto">
          <a:xfrm>
            <a:off x="3276600" y="4791075"/>
            <a:ext cx="0" cy="176212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32" name="Line 24"/>
          <p:cNvSpPr>
            <a:spLocks noChangeShapeType="1"/>
          </p:cNvSpPr>
          <p:nvPr/>
        </p:nvSpPr>
        <p:spPr bwMode="auto">
          <a:xfrm>
            <a:off x="1676400" y="5029200"/>
            <a:ext cx="3048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2514600" y="4800600"/>
            <a:ext cx="6858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{ q</a:t>
            </a:r>
            <a:r>
              <a:rPr lang="en-US" altLang="zh-CN" sz="1600" baseline="-25000"/>
              <a:t>1 </a:t>
            </a:r>
            <a:r>
              <a:rPr lang="en-US" altLang="zh-CN" sz="1600"/>
              <a:t>}</a:t>
            </a:r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2590800" y="5064125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35" name="Rectangle 27"/>
          <p:cNvSpPr>
            <a:spLocks noChangeArrowheads="1"/>
          </p:cNvSpPr>
          <p:nvPr/>
        </p:nvSpPr>
        <p:spPr bwMode="auto">
          <a:xfrm>
            <a:off x="2590800" y="4357688"/>
            <a:ext cx="36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19836" name="Rectangle 28"/>
          <p:cNvSpPr>
            <a:spLocks noChangeArrowheads="1"/>
          </p:cNvSpPr>
          <p:nvPr/>
        </p:nvSpPr>
        <p:spPr bwMode="auto">
          <a:xfrm>
            <a:off x="3581400" y="43434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ea typeface="华文行楷" pitchFamily="2" charset="-122"/>
                <a:sym typeface="Symbol" pitchFamily="18" charset="2"/>
              </a:rPr>
              <a:t>+,</a:t>
            </a:r>
            <a:r>
              <a:rPr lang="en-US" altLang="zh-CN" sz="1600">
                <a:cs typeface="Times New Roman" pitchFamily="18" charset="0"/>
                <a:sym typeface="Symbol" pitchFamily="18" charset="2"/>
              </a:rPr>
              <a:t>–</a:t>
            </a:r>
            <a:endParaRPr lang="en-US" altLang="zh-CN" sz="160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4267200" y="4343400"/>
            <a:ext cx="0" cy="37147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>
            <a:off x="4267200" y="4791075"/>
            <a:ext cx="0" cy="176212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39" name="Rectangle 31"/>
          <p:cNvSpPr>
            <a:spLocks noChangeArrowheads="1"/>
          </p:cNvSpPr>
          <p:nvPr/>
        </p:nvSpPr>
        <p:spPr bwMode="auto">
          <a:xfrm>
            <a:off x="4648200" y="43576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ea typeface="华文行楷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>
            <a:off x="5181600" y="4352925"/>
            <a:ext cx="0" cy="37147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1" name="Line 33"/>
          <p:cNvSpPr>
            <a:spLocks noChangeShapeType="1"/>
          </p:cNvSpPr>
          <p:nvPr/>
        </p:nvSpPr>
        <p:spPr bwMode="auto">
          <a:xfrm>
            <a:off x="5181600" y="4800600"/>
            <a:ext cx="0" cy="17526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2" name="Rectangle 34"/>
          <p:cNvSpPr>
            <a:spLocks noChangeArrowheads="1"/>
          </p:cNvSpPr>
          <p:nvPr/>
        </p:nvSpPr>
        <p:spPr bwMode="auto">
          <a:xfrm>
            <a:off x="5410200" y="4357688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ea typeface="华文行楷" pitchFamily="2" charset="-122"/>
                <a:sym typeface="Symbol" pitchFamily="18" charset="2"/>
              </a:rPr>
              <a:t>0,1, … ,9</a:t>
            </a:r>
          </a:p>
        </p:txBody>
      </p:sp>
      <p:sp>
        <p:nvSpPr>
          <p:cNvPr id="119843" name="Text Box 35"/>
          <p:cNvSpPr txBox="1">
            <a:spLocks noChangeArrowheads="1"/>
          </p:cNvSpPr>
          <p:nvPr/>
        </p:nvSpPr>
        <p:spPr bwMode="auto">
          <a:xfrm>
            <a:off x="1981200" y="48006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0</a:t>
            </a:r>
          </a:p>
        </p:txBody>
      </p:sp>
      <p:sp>
        <p:nvSpPr>
          <p:cNvPr id="119844" name="Text Box 36"/>
          <p:cNvSpPr txBox="1">
            <a:spLocks noChangeArrowheads="1"/>
          </p:cNvSpPr>
          <p:nvPr/>
        </p:nvSpPr>
        <p:spPr bwMode="auto">
          <a:xfrm>
            <a:off x="1981200" y="50736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1</a:t>
            </a:r>
          </a:p>
        </p:txBody>
      </p:sp>
      <p:sp>
        <p:nvSpPr>
          <p:cNvPr id="119845" name="Text Box 37"/>
          <p:cNvSpPr txBox="1">
            <a:spLocks noChangeArrowheads="1"/>
          </p:cNvSpPr>
          <p:nvPr/>
        </p:nvSpPr>
        <p:spPr bwMode="auto">
          <a:xfrm>
            <a:off x="1981200" y="5334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2</a:t>
            </a:r>
          </a:p>
        </p:txBody>
      </p:sp>
      <p:sp>
        <p:nvSpPr>
          <p:cNvPr id="119846" name="Text Box 38"/>
          <p:cNvSpPr txBox="1">
            <a:spLocks noChangeArrowheads="1"/>
          </p:cNvSpPr>
          <p:nvPr/>
        </p:nvSpPr>
        <p:spPr bwMode="auto">
          <a:xfrm>
            <a:off x="1981200" y="56070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3</a:t>
            </a:r>
          </a:p>
        </p:txBody>
      </p:sp>
      <p:sp>
        <p:nvSpPr>
          <p:cNvPr id="119847" name="Text Box 39"/>
          <p:cNvSpPr txBox="1">
            <a:spLocks noChangeArrowheads="1"/>
          </p:cNvSpPr>
          <p:nvPr/>
        </p:nvSpPr>
        <p:spPr bwMode="auto">
          <a:xfrm>
            <a:off x="1981200" y="58816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4</a:t>
            </a:r>
          </a:p>
        </p:txBody>
      </p:sp>
      <p:sp>
        <p:nvSpPr>
          <p:cNvPr id="119848" name="Text Box 40"/>
          <p:cNvSpPr txBox="1">
            <a:spLocks noChangeArrowheads="1"/>
          </p:cNvSpPr>
          <p:nvPr/>
        </p:nvSpPr>
        <p:spPr bwMode="auto">
          <a:xfrm>
            <a:off x="1981200" y="61404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5</a:t>
            </a:r>
          </a:p>
        </p:txBody>
      </p:sp>
      <p:sp>
        <p:nvSpPr>
          <p:cNvPr id="119849" name="Text Box 41"/>
          <p:cNvSpPr txBox="1">
            <a:spLocks noChangeArrowheads="1"/>
          </p:cNvSpPr>
          <p:nvPr/>
        </p:nvSpPr>
        <p:spPr bwMode="auto">
          <a:xfrm>
            <a:off x="3429000" y="4800600"/>
            <a:ext cx="6858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{ q</a:t>
            </a:r>
            <a:r>
              <a:rPr lang="en-US" altLang="zh-CN" sz="1600" baseline="-25000"/>
              <a:t>1 </a:t>
            </a:r>
            <a:r>
              <a:rPr lang="en-US" altLang="zh-CN" sz="1600"/>
              <a:t>}</a:t>
            </a:r>
          </a:p>
        </p:txBody>
      </p:sp>
      <p:sp>
        <p:nvSpPr>
          <p:cNvPr id="119850" name="Text Box 42"/>
          <p:cNvSpPr txBox="1">
            <a:spLocks noChangeArrowheads="1"/>
          </p:cNvSpPr>
          <p:nvPr/>
        </p:nvSpPr>
        <p:spPr bwMode="auto">
          <a:xfrm>
            <a:off x="3581400" y="5064125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51" name="Text Box 43"/>
          <p:cNvSpPr txBox="1">
            <a:spLocks noChangeArrowheads="1"/>
          </p:cNvSpPr>
          <p:nvPr/>
        </p:nvSpPr>
        <p:spPr bwMode="auto">
          <a:xfrm>
            <a:off x="2590800" y="5368925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52" name="Text Box 44"/>
          <p:cNvSpPr txBox="1">
            <a:spLocks noChangeArrowheads="1"/>
          </p:cNvSpPr>
          <p:nvPr/>
        </p:nvSpPr>
        <p:spPr bwMode="auto">
          <a:xfrm>
            <a:off x="3581400" y="5368925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53" name="Text Box 45"/>
          <p:cNvSpPr txBox="1">
            <a:spLocks noChangeArrowheads="1"/>
          </p:cNvSpPr>
          <p:nvPr/>
        </p:nvSpPr>
        <p:spPr bwMode="auto">
          <a:xfrm>
            <a:off x="3581400" y="5673725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54" name="Text Box 46"/>
          <p:cNvSpPr txBox="1">
            <a:spLocks noChangeArrowheads="1"/>
          </p:cNvSpPr>
          <p:nvPr/>
        </p:nvSpPr>
        <p:spPr bwMode="auto">
          <a:xfrm>
            <a:off x="2590800" y="5902325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55" name="Text Box 47"/>
          <p:cNvSpPr txBox="1">
            <a:spLocks noChangeArrowheads="1"/>
          </p:cNvSpPr>
          <p:nvPr/>
        </p:nvSpPr>
        <p:spPr bwMode="auto">
          <a:xfrm>
            <a:off x="3581400" y="5943600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56" name="Text Box 48"/>
          <p:cNvSpPr txBox="1">
            <a:spLocks noChangeArrowheads="1"/>
          </p:cNvSpPr>
          <p:nvPr/>
        </p:nvSpPr>
        <p:spPr bwMode="auto">
          <a:xfrm>
            <a:off x="2590800" y="6172200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57" name="Text Box 49"/>
          <p:cNvSpPr txBox="1">
            <a:spLocks noChangeArrowheads="1"/>
          </p:cNvSpPr>
          <p:nvPr/>
        </p:nvSpPr>
        <p:spPr bwMode="auto">
          <a:xfrm>
            <a:off x="3581400" y="6172200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58" name="Text Box 50"/>
          <p:cNvSpPr txBox="1">
            <a:spLocks noChangeArrowheads="1"/>
          </p:cNvSpPr>
          <p:nvPr/>
        </p:nvSpPr>
        <p:spPr bwMode="auto">
          <a:xfrm>
            <a:off x="4572000" y="4800600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59" name="Text Box 51"/>
          <p:cNvSpPr txBox="1">
            <a:spLocks noChangeArrowheads="1"/>
          </p:cNvSpPr>
          <p:nvPr/>
        </p:nvSpPr>
        <p:spPr bwMode="auto">
          <a:xfrm>
            <a:off x="5562600" y="4800600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60" name="Text Box 52"/>
          <p:cNvSpPr txBox="1">
            <a:spLocks noChangeArrowheads="1"/>
          </p:cNvSpPr>
          <p:nvPr/>
        </p:nvSpPr>
        <p:spPr bwMode="auto">
          <a:xfrm>
            <a:off x="4572000" y="5368925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61" name="Text Box 53"/>
          <p:cNvSpPr txBox="1">
            <a:spLocks noChangeArrowheads="1"/>
          </p:cNvSpPr>
          <p:nvPr/>
        </p:nvSpPr>
        <p:spPr bwMode="auto">
          <a:xfrm>
            <a:off x="4572000" y="5673725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62" name="Text Box 54"/>
          <p:cNvSpPr txBox="1">
            <a:spLocks noChangeArrowheads="1"/>
          </p:cNvSpPr>
          <p:nvPr/>
        </p:nvSpPr>
        <p:spPr bwMode="auto">
          <a:xfrm>
            <a:off x="4572000" y="6172200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63" name="Text Box 55"/>
          <p:cNvSpPr txBox="1">
            <a:spLocks noChangeArrowheads="1"/>
          </p:cNvSpPr>
          <p:nvPr/>
        </p:nvSpPr>
        <p:spPr bwMode="auto">
          <a:xfrm>
            <a:off x="5562600" y="5943600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64" name="Text Box 56"/>
          <p:cNvSpPr txBox="1">
            <a:spLocks noChangeArrowheads="1"/>
          </p:cNvSpPr>
          <p:nvPr/>
        </p:nvSpPr>
        <p:spPr bwMode="auto">
          <a:xfrm>
            <a:off x="5562600" y="6172200"/>
            <a:ext cx="5334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ym typeface="Symbol" pitchFamily="18" charset="2"/>
              </a:rPr>
              <a:t></a:t>
            </a:r>
            <a:endParaRPr lang="en-US" altLang="zh-CN" sz="1600" baseline="-25000"/>
          </a:p>
        </p:txBody>
      </p:sp>
      <p:sp>
        <p:nvSpPr>
          <p:cNvPr id="119865" name="Text Box 57"/>
          <p:cNvSpPr txBox="1">
            <a:spLocks noChangeArrowheads="1"/>
          </p:cNvSpPr>
          <p:nvPr/>
        </p:nvSpPr>
        <p:spPr bwMode="auto">
          <a:xfrm>
            <a:off x="4495800" y="5064125"/>
            <a:ext cx="6096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{ q</a:t>
            </a:r>
            <a:r>
              <a:rPr lang="en-US" altLang="zh-CN" sz="1600" baseline="-25000"/>
              <a:t>2 </a:t>
            </a:r>
            <a:r>
              <a:rPr lang="en-US" altLang="zh-CN" sz="1600"/>
              <a:t>}</a:t>
            </a:r>
          </a:p>
        </p:txBody>
      </p:sp>
      <p:sp>
        <p:nvSpPr>
          <p:cNvPr id="119866" name="Text Box 58"/>
          <p:cNvSpPr txBox="1">
            <a:spLocks noChangeArrowheads="1"/>
          </p:cNvSpPr>
          <p:nvPr/>
        </p:nvSpPr>
        <p:spPr bwMode="auto">
          <a:xfrm>
            <a:off x="5486400" y="5368925"/>
            <a:ext cx="6858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{ q</a:t>
            </a:r>
            <a:r>
              <a:rPr lang="en-US" altLang="zh-CN" sz="1600" baseline="-25000"/>
              <a:t>3 </a:t>
            </a:r>
            <a:r>
              <a:rPr lang="en-US" altLang="zh-CN" sz="1600"/>
              <a:t>}</a:t>
            </a:r>
          </a:p>
        </p:txBody>
      </p:sp>
      <p:sp>
        <p:nvSpPr>
          <p:cNvPr id="119867" name="Text Box 59"/>
          <p:cNvSpPr txBox="1">
            <a:spLocks noChangeArrowheads="1"/>
          </p:cNvSpPr>
          <p:nvPr/>
        </p:nvSpPr>
        <p:spPr bwMode="auto">
          <a:xfrm>
            <a:off x="5486400" y="5673725"/>
            <a:ext cx="6858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{ q</a:t>
            </a:r>
            <a:r>
              <a:rPr lang="en-US" altLang="zh-CN" sz="1600" baseline="-25000"/>
              <a:t>3 </a:t>
            </a:r>
            <a:r>
              <a:rPr lang="en-US" altLang="zh-CN" sz="1600"/>
              <a:t>}</a:t>
            </a:r>
          </a:p>
        </p:txBody>
      </p:sp>
      <p:sp>
        <p:nvSpPr>
          <p:cNvPr id="119868" name="Text Box 60"/>
          <p:cNvSpPr txBox="1">
            <a:spLocks noChangeArrowheads="1"/>
          </p:cNvSpPr>
          <p:nvPr/>
        </p:nvSpPr>
        <p:spPr bwMode="auto">
          <a:xfrm>
            <a:off x="2514600" y="5597525"/>
            <a:ext cx="6858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{ q</a:t>
            </a:r>
            <a:r>
              <a:rPr lang="en-US" altLang="zh-CN" sz="1600" baseline="-25000"/>
              <a:t>5 </a:t>
            </a:r>
            <a:r>
              <a:rPr lang="en-US" altLang="zh-CN" sz="1600"/>
              <a:t>}</a:t>
            </a:r>
          </a:p>
        </p:txBody>
      </p:sp>
      <p:sp>
        <p:nvSpPr>
          <p:cNvPr id="119869" name="Text Box 61"/>
          <p:cNvSpPr txBox="1">
            <a:spLocks noChangeArrowheads="1"/>
          </p:cNvSpPr>
          <p:nvPr/>
        </p:nvSpPr>
        <p:spPr bwMode="auto">
          <a:xfrm>
            <a:off x="4495800" y="5902325"/>
            <a:ext cx="6096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{ q</a:t>
            </a:r>
            <a:r>
              <a:rPr lang="en-US" altLang="zh-CN" sz="1600" baseline="-25000"/>
              <a:t>3 </a:t>
            </a:r>
            <a:r>
              <a:rPr lang="en-US" altLang="zh-CN" sz="1600"/>
              <a:t>}</a:t>
            </a:r>
          </a:p>
        </p:txBody>
      </p:sp>
      <p:sp>
        <p:nvSpPr>
          <p:cNvPr id="119870" name="Text Box 62"/>
          <p:cNvSpPr txBox="1">
            <a:spLocks noChangeArrowheads="1"/>
          </p:cNvSpPr>
          <p:nvPr/>
        </p:nvSpPr>
        <p:spPr bwMode="auto">
          <a:xfrm>
            <a:off x="5410200" y="5064125"/>
            <a:ext cx="8382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{q</a:t>
            </a:r>
            <a:r>
              <a:rPr lang="en-US" altLang="zh-CN" sz="1600" baseline="-25000"/>
              <a:t>1</a:t>
            </a:r>
            <a:r>
              <a:rPr lang="en-US" altLang="zh-CN" sz="1600"/>
              <a:t>,q</a:t>
            </a:r>
            <a:r>
              <a:rPr lang="en-US" altLang="zh-CN" sz="1600" baseline="-25000"/>
              <a:t>4 </a:t>
            </a:r>
            <a:r>
              <a:rPr lang="en-US" altLang="zh-CN" sz="1600"/>
              <a:t>}</a:t>
            </a:r>
          </a:p>
        </p:txBody>
      </p:sp>
      <p:sp>
        <p:nvSpPr>
          <p:cNvPr id="119871" name="Rectangle 63"/>
          <p:cNvSpPr>
            <a:spLocks noChangeArrowheads="1"/>
          </p:cNvSpPr>
          <p:nvPr/>
        </p:nvSpPr>
        <p:spPr bwMode="auto">
          <a:xfrm>
            <a:off x="1476375" y="260350"/>
            <a:ext cx="615156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带</a:t>
            </a:r>
            <a:r>
              <a:rPr lang="zh-CN" altLang="en-US" sz="3600">
                <a:latin typeface="Arial" pitchFamily="34" charset="0"/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Arial" pitchFamily="34" charset="0"/>
                <a:ea typeface="华文行楷" pitchFamily="2" charset="-122"/>
              </a:rPr>
              <a:t>-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转移的非确定有限自动机</a:t>
            </a:r>
          </a:p>
        </p:txBody>
      </p:sp>
      <p:sp>
        <p:nvSpPr>
          <p:cNvPr id="119872" name="Text Box 64"/>
          <p:cNvSpPr txBox="1">
            <a:spLocks noChangeArrowheads="1"/>
          </p:cNvSpPr>
          <p:nvPr/>
        </p:nvSpPr>
        <p:spPr bwMode="auto">
          <a:xfrm>
            <a:off x="971550" y="1268413"/>
            <a:ext cx="6473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转移图和转移表表示的</a:t>
            </a:r>
            <a:r>
              <a:rPr lang="zh-CN" altLang="en-US" sz="32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b="0" i="0" dirty="0">
                <a:latin typeface="+mn-lt"/>
                <a:ea typeface="华文楷体" panose="02010600040101010101" pitchFamily="2" charset="-122"/>
              </a:rPr>
              <a:t>-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NFA</a:t>
            </a: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1547813" y="2017713"/>
            <a:ext cx="5961062" cy="2132012"/>
            <a:chOff x="1030" y="1296"/>
            <a:chExt cx="3700" cy="1252"/>
          </a:xfrm>
        </p:grpSpPr>
        <p:graphicFrame>
          <p:nvGraphicFramePr>
            <p:cNvPr id="120839" name="Object 7"/>
            <p:cNvGraphicFramePr>
              <a:graphicFrameLocks noChangeAspect="1"/>
            </p:cNvGraphicFramePr>
            <p:nvPr/>
          </p:nvGraphicFramePr>
          <p:xfrm>
            <a:off x="1030" y="1296"/>
            <a:ext cx="3700" cy="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5893342" imgH="1988797" progId="Visio.Drawing.11">
                    <p:embed/>
                  </p:oleObj>
                </mc:Choice>
                <mc:Fallback>
                  <p:oleObj name="Visio" r:id="rId2" imgW="5893342" imgH="1988797" progId="Visio.Drawing.11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296"/>
                          <a:ext cx="3700" cy="1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40" name="Text Box 8"/>
            <p:cNvSpPr txBox="1">
              <a:spLocks noChangeArrowheads="1"/>
            </p:cNvSpPr>
            <p:nvPr/>
          </p:nvSpPr>
          <p:spPr bwMode="auto">
            <a:xfrm>
              <a:off x="2304" y="1680"/>
              <a:ext cx="24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584" y="1680"/>
              <a:ext cx="24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20842" name="Text Box 10"/>
            <p:cNvSpPr txBox="1">
              <a:spLocks noChangeArrowheads="1"/>
            </p:cNvSpPr>
            <p:nvPr/>
          </p:nvSpPr>
          <p:spPr bwMode="auto">
            <a:xfrm>
              <a:off x="3024" y="1689"/>
              <a:ext cx="24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3744" y="1680"/>
              <a:ext cx="24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3</a:t>
              </a:r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4464" y="1680"/>
              <a:ext cx="24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5</a:t>
              </a:r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4128" y="1593"/>
              <a:ext cx="24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ym typeface="Symbol" pitchFamily="18" charset="2"/>
                </a:rPr>
                <a:t></a:t>
              </a:r>
              <a:endParaRPr lang="en-US" altLang="zh-CN" sz="1800" baseline="-25000"/>
            </a:p>
          </p:txBody>
        </p:sp>
        <p:sp>
          <p:nvSpPr>
            <p:cNvPr id="120846" name="Text Box 14"/>
            <p:cNvSpPr txBox="1">
              <a:spLocks noChangeArrowheads="1"/>
            </p:cNvSpPr>
            <p:nvPr/>
          </p:nvSpPr>
          <p:spPr bwMode="auto">
            <a:xfrm>
              <a:off x="1824" y="1593"/>
              <a:ext cx="52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ym typeface="Symbol" pitchFamily="18" charset="2"/>
                </a:rPr>
                <a:t> </a:t>
              </a:r>
              <a:r>
                <a:rPr lang="en-US" altLang="zh-CN" sz="1800">
                  <a:ea typeface="华文行楷" pitchFamily="2" charset="-122"/>
                  <a:sym typeface="Symbol" pitchFamily="18" charset="2"/>
                </a:rPr>
                <a:t>,</a:t>
              </a:r>
              <a:r>
                <a:rPr lang="en-US" altLang="zh-CN" sz="1800">
                  <a:sym typeface="Symbol" pitchFamily="18" charset="2"/>
                </a:rPr>
                <a:t>+,</a:t>
              </a:r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</a:t>
              </a:r>
              <a:endParaRPr lang="en-US" altLang="zh-CN" sz="1800" baseline="-25000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3024" y="2256"/>
              <a:ext cx="24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4</a:t>
              </a:r>
            </a:p>
          </p:txBody>
        </p:sp>
      </p:grp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1331913" y="4437063"/>
            <a:ext cx="705802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该 </a:t>
            </a:r>
            <a:r>
              <a:rPr lang="zh-CN" altLang="en-US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可以接受的字符串如：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just">
              <a:buClr>
                <a:srgbClr val="800080"/>
              </a:buClr>
              <a:buFontTx/>
              <a:buChar char="•"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3.14</a:t>
            </a:r>
          </a:p>
          <a:p>
            <a:pPr lvl="1" algn="just">
              <a:buClr>
                <a:srgbClr val="800080"/>
              </a:buClr>
              <a:buFontTx/>
              <a:buChar char="•"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.314</a:t>
            </a:r>
          </a:p>
          <a:p>
            <a:pPr lvl="1" algn="just">
              <a:buClr>
                <a:srgbClr val="800080"/>
              </a:buClr>
              <a:buFontTx/>
              <a:buChar char="•"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–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314.</a:t>
            </a: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1476375" y="260350"/>
            <a:ext cx="615156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带</a:t>
            </a:r>
            <a:r>
              <a:rPr lang="zh-CN" altLang="en-US" sz="3600">
                <a:latin typeface="Arial" pitchFamily="34" charset="0"/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Arial" pitchFamily="34" charset="0"/>
                <a:ea typeface="华文行楷" pitchFamily="2" charset="-122"/>
              </a:rPr>
              <a:t>-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转移的非确定有限自动机</a:t>
            </a: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1052513" y="1196975"/>
            <a:ext cx="60404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0">
                <a:latin typeface="+mn-lt"/>
                <a:ea typeface="华文楷体" panose="02010600040101010101" pitchFamily="2" charset="-122"/>
                <a:sym typeface="Symbol" pitchFamily="18" charset="2"/>
              </a:rPr>
              <a:t>  </a:t>
            </a:r>
            <a:r>
              <a:rPr lang="en-US" altLang="zh-CN" sz="3200" b="0" i="0">
                <a:latin typeface="+mn-lt"/>
                <a:ea typeface="华文楷体" panose="02010600040101010101" pitchFamily="2" charset="-122"/>
              </a:rPr>
              <a:t>- </a:t>
            </a:r>
            <a:r>
              <a:rPr lang="en-US" altLang="zh-CN" sz="3200" b="0">
                <a:latin typeface="+mn-lt"/>
                <a:ea typeface="华文楷体" panose="02010600040101010101" pitchFamily="2" charset="-122"/>
              </a:rPr>
              <a:t>NFA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1862" name="Group 6"/>
          <p:cNvGrpSpPr>
            <a:grpSpLocks/>
          </p:cNvGrpSpPr>
          <p:nvPr/>
        </p:nvGrpSpPr>
        <p:grpSpPr bwMode="auto">
          <a:xfrm>
            <a:off x="1763713" y="2060575"/>
            <a:ext cx="5873750" cy="1987550"/>
            <a:chOff x="1030" y="1296"/>
            <a:chExt cx="3700" cy="1252"/>
          </a:xfrm>
        </p:grpSpPr>
        <p:graphicFrame>
          <p:nvGraphicFramePr>
            <p:cNvPr id="121863" name="Object 7"/>
            <p:cNvGraphicFramePr>
              <a:graphicFrameLocks noChangeAspect="1"/>
            </p:cNvGraphicFramePr>
            <p:nvPr/>
          </p:nvGraphicFramePr>
          <p:xfrm>
            <a:off x="1030" y="1296"/>
            <a:ext cx="3700" cy="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5873040" imgH="1986840" progId="Visio.Drawing.11">
                    <p:embed/>
                  </p:oleObj>
                </mc:Choice>
                <mc:Fallback>
                  <p:oleObj name="VISIO" r:id="rId2" imgW="5873040" imgH="1986840" progId="Visio.Drawing.11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296"/>
                          <a:ext cx="3700" cy="1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64" name="Text Box 8"/>
            <p:cNvSpPr txBox="1">
              <a:spLocks noChangeArrowheads="1"/>
            </p:cNvSpPr>
            <p:nvPr/>
          </p:nvSpPr>
          <p:spPr bwMode="auto">
            <a:xfrm>
              <a:off x="2304" y="168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21865" name="Text Box 9"/>
            <p:cNvSpPr txBox="1">
              <a:spLocks noChangeArrowheads="1"/>
            </p:cNvSpPr>
            <p:nvPr/>
          </p:nvSpPr>
          <p:spPr bwMode="auto">
            <a:xfrm>
              <a:off x="1584" y="168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21866" name="Text Box 10"/>
            <p:cNvSpPr txBox="1">
              <a:spLocks noChangeArrowheads="1"/>
            </p:cNvSpPr>
            <p:nvPr/>
          </p:nvSpPr>
          <p:spPr bwMode="auto">
            <a:xfrm>
              <a:off x="3024" y="1689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3744" y="168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3</a:t>
              </a:r>
            </a:p>
          </p:txBody>
        </p:sp>
        <p:sp>
          <p:nvSpPr>
            <p:cNvPr id="121868" name="Text Box 12"/>
            <p:cNvSpPr txBox="1">
              <a:spLocks noChangeArrowheads="1"/>
            </p:cNvSpPr>
            <p:nvPr/>
          </p:nvSpPr>
          <p:spPr bwMode="auto">
            <a:xfrm>
              <a:off x="4464" y="168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5</a:t>
              </a:r>
            </a:p>
          </p:txBody>
        </p:sp>
        <p:sp>
          <p:nvSpPr>
            <p:cNvPr id="121869" name="Text Box 13"/>
            <p:cNvSpPr txBox="1">
              <a:spLocks noChangeArrowheads="1"/>
            </p:cNvSpPr>
            <p:nvPr/>
          </p:nvSpPr>
          <p:spPr bwMode="auto">
            <a:xfrm>
              <a:off x="4128" y="1593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ym typeface="Symbol" pitchFamily="18" charset="2"/>
                </a:rPr>
                <a:t></a:t>
              </a:r>
              <a:endParaRPr lang="en-US" altLang="zh-CN" sz="1800" baseline="-25000"/>
            </a:p>
          </p:txBody>
        </p:sp>
        <p:sp>
          <p:nvSpPr>
            <p:cNvPr id="121870" name="Text Box 14"/>
            <p:cNvSpPr txBox="1">
              <a:spLocks noChangeArrowheads="1"/>
            </p:cNvSpPr>
            <p:nvPr/>
          </p:nvSpPr>
          <p:spPr bwMode="auto">
            <a:xfrm>
              <a:off x="1824" y="1593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ym typeface="Symbol" pitchFamily="18" charset="2"/>
                </a:rPr>
                <a:t> </a:t>
              </a:r>
              <a:r>
                <a:rPr lang="en-US" altLang="zh-CN" sz="1800">
                  <a:ea typeface="华文行楷" pitchFamily="2" charset="-122"/>
                  <a:sym typeface="Symbol" pitchFamily="18" charset="2"/>
                </a:rPr>
                <a:t>,</a:t>
              </a:r>
              <a:r>
                <a:rPr lang="en-US" altLang="zh-CN" sz="1800">
                  <a:sym typeface="Symbol" pitchFamily="18" charset="2"/>
                </a:rPr>
                <a:t>+,</a:t>
              </a:r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</a:t>
              </a:r>
              <a:endParaRPr lang="en-US" altLang="zh-CN" sz="1800" baseline="-25000"/>
            </a:p>
          </p:txBody>
        </p:sp>
        <p:sp>
          <p:nvSpPr>
            <p:cNvPr id="121871" name="Text Box 15"/>
            <p:cNvSpPr txBox="1">
              <a:spLocks noChangeArrowheads="1"/>
            </p:cNvSpPr>
            <p:nvPr/>
          </p:nvSpPr>
          <p:spPr bwMode="auto">
            <a:xfrm>
              <a:off x="3024" y="225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q</a:t>
              </a:r>
              <a:r>
                <a:rPr lang="en-US" altLang="zh-CN" sz="1600" baseline="-25000"/>
                <a:t>4</a:t>
              </a:r>
            </a:p>
          </p:txBody>
        </p:sp>
      </p:grp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1044575" y="4292600"/>
            <a:ext cx="78486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状态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闭包，记为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，定义为从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经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所有的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路径可以到达的状态（包括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自身），如： 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just">
              <a:buClr>
                <a:srgbClr val="800080"/>
              </a:buClr>
              <a:buFontTx/>
              <a:buChar char="•"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  <a:p>
            <a:pPr lvl="1" algn="just">
              <a:buClr>
                <a:srgbClr val="800080"/>
              </a:buClr>
              <a:buFontTx/>
              <a:buChar char="•"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  <a:p>
            <a:pPr lvl="1" algn="just">
              <a:buClr>
                <a:srgbClr val="800080"/>
              </a:buClr>
              <a:buFontTx/>
              <a:buChar char="•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auto">
          <a:xfrm>
            <a:off x="1476375" y="260350"/>
            <a:ext cx="615156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带</a:t>
            </a:r>
            <a:r>
              <a:rPr lang="zh-CN" altLang="en-US" sz="3600">
                <a:latin typeface="Arial" pitchFamily="34" charset="0"/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Arial" pitchFamily="34" charset="0"/>
                <a:ea typeface="华文行楷" pitchFamily="2" charset="-122"/>
              </a:rPr>
              <a:t>-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转移的非确定有限自动机</a:t>
            </a: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684213" y="1196975"/>
            <a:ext cx="60404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-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闭包（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closure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838200" y="2057400"/>
            <a:ext cx="76962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A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为满足如下条件的最小集：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just">
              <a:buClr>
                <a:srgbClr val="800080"/>
              </a:buClr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endParaRPr lang="en-US" altLang="zh-CN" sz="24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just">
              <a:buClr>
                <a:srgbClr val="800080"/>
              </a:buClr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if p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and r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(p,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, then </a:t>
            </a:r>
          </a:p>
          <a:p>
            <a:pPr lvl="1" algn="just">
              <a:buClr>
                <a:srgbClr val="800080"/>
              </a:buClr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r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grpSp>
        <p:nvGrpSpPr>
          <p:cNvPr id="122887" name="Group 7"/>
          <p:cNvGrpSpPr>
            <a:grpSpLocks/>
          </p:cNvGrpSpPr>
          <p:nvPr/>
        </p:nvGrpSpPr>
        <p:grpSpPr bwMode="auto">
          <a:xfrm>
            <a:off x="838200" y="4191000"/>
            <a:ext cx="8077200" cy="2133600"/>
            <a:chOff x="528" y="2640"/>
            <a:chExt cx="5088" cy="1344"/>
          </a:xfrm>
        </p:grpSpPr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528" y="2640"/>
              <a:ext cx="3024" cy="1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buClr>
                  <a:srgbClr val="800080"/>
                </a:buClr>
                <a:buFont typeface="Symbol" pitchFamily="18" charset="2"/>
                <a:buChar char="-"/>
              </a:pP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对于右图，有： </a:t>
              </a:r>
            </a:p>
            <a:p>
              <a:pPr algn="l">
                <a:buClr>
                  <a:srgbClr val="800080"/>
                </a:buClr>
                <a:buFont typeface="Wingdings" pitchFamily="2" charset="2"/>
                <a:buChar char=" "/>
              </a:pPr>
              <a:r>
                <a:rPr lang="zh-CN" altLang="en-US" sz="10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lvl="1" algn="just">
                <a:buClr>
                  <a:srgbClr val="800080"/>
                </a:buClr>
                <a:buFontTx/>
                <a:buChar char="•"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</a:t>
              </a: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ECLOSE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</a:t>
              </a:r>
              <a:r>
                <a:rPr lang="en-US" altLang="zh-CN" sz="2400" b="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{1,2,4,5,6,7</a:t>
              </a:r>
              <a:r>
                <a:rPr lang="en-US" altLang="zh-CN" sz="24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}</a:t>
              </a:r>
            </a:p>
            <a:p>
              <a:pPr lvl="1" algn="just">
                <a:buClr>
                  <a:srgbClr val="800080"/>
                </a:buClr>
                <a:buFontTx/>
                <a:buChar char="•"/>
              </a:pP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ECLOSE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</a:t>
              </a:r>
              <a:r>
                <a:rPr lang="en-US" altLang="zh-CN" sz="2400" b="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{2,4,5,6,7</a:t>
              </a:r>
              <a:r>
                <a:rPr lang="en-US" altLang="zh-CN" sz="24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}</a:t>
              </a:r>
            </a:p>
            <a:p>
              <a:pPr lvl="1" algn="just">
                <a:buClr>
                  <a:srgbClr val="800080"/>
                </a:buClr>
                <a:buFontTx/>
                <a:buChar char="•"/>
              </a:pP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ECLOSE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</a:t>
              </a:r>
              <a:r>
                <a:rPr lang="en-US" altLang="zh-CN" sz="2400" b="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{5,7</a:t>
              </a:r>
              <a:r>
                <a:rPr lang="en-US" altLang="zh-CN" sz="24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}</a:t>
              </a:r>
            </a:p>
          </p:txBody>
        </p:sp>
        <p:grpSp>
          <p:nvGrpSpPr>
            <p:cNvPr id="122889" name="Group 9"/>
            <p:cNvGrpSpPr>
              <a:grpSpLocks/>
            </p:cNvGrpSpPr>
            <p:nvPr/>
          </p:nvGrpSpPr>
          <p:grpSpPr bwMode="auto">
            <a:xfrm>
              <a:off x="3284" y="2819"/>
              <a:ext cx="2332" cy="1165"/>
              <a:chOff x="3408" y="2771"/>
              <a:chExt cx="2332" cy="1165"/>
            </a:xfrm>
          </p:grpSpPr>
          <p:sp>
            <p:nvSpPr>
              <p:cNvPr id="122890" name="Rectangle 10"/>
              <p:cNvSpPr>
                <a:spLocks noChangeArrowheads="1"/>
              </p:cNvSpPr>
              <p:nvPr/>
            </p:nvSpPr>
            <p:spPr bwMode="auto">
              <a:xfrm>
                <a:off x="3803" y="2889"/>
                <a:ext cx="22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1800"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22891" name="Rectangle 11"/>
              <p:cNvSpPr>
                <a:spLocks noChangeArrowheads="1"/>
              </p:cNvSpPr>
              <p:nvPr/>
            </p:nvSpPr>
            <p:spPr bwMode="auto">
              <a:xfrm>
                <a:off x="3755" y="3321"/>
                <a:ext cx="22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1800"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22892" name="Rectangle 12"/>
              <p:cNvSpPr>
                <a:spLocks noChangeArrowheads="1"/>
              </p:cNvSpPr>
              <p:nvPr/>
            </p:nvSpPr>
            <p:spPr bwMode="auto">
              <a:xfrm>
                <a:off x="4512" y="3072"/>
                <a:ext cx="22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1800"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22893" name="Rectangle 13"/>
              <p:cNvSpPr>
                <a:spLocks noChangeArrowheads="1"/>
              </p:cNvSpPr>
              <p:nvPr/>
            </p:nvSpPr>
            <p:spPr bwMode="auto">
              <a:xfrm>
                <a:off x="5099" y="3168"/>
                <a:ext cx="22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1800"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22894" name="Rectangle 14"/>
              <p:cNvSpPr>
                <a:spLocks noChangeArrowheads="1"/>
              </p:cNvSpPr>
              <p:nvPr/>
            </p:nvSpPr>
            <p:spPr bwMode="auto">
              <a:xfrm>
                <a:off x="5099" y="3465"/>
                <a:ext cx="22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1800"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22895" name="Rectangle 15"/>
              <p:cNvSpPr>
                <a:spLocks noChangeArrowheads="1"/>
              </p:cNvSpPr>
              <p:nvPr/>
            </p:nvSpPr>
            <p:spPr bwMode="auto">
              <a:xfrm>
                <a:off x="4800" y="3705"/>
                <a:ext cx="22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1800"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</a:t>
                </a:r>
              </a:p>
            </p:txBody>
          </p:sp>
          <p:graphicFrame>
            <p:nvGraphicFramePr>
              <p:cNvPr id="122896" name="Object 16"/>
              <p:cNvGraphicFramePr>
                <a:graphicFrameLocks noChangeAspect="1"/>
              </p:cNvGraphicFramePr>
              <p:nvPr/>
            </p:nvGraphicFramePr>
            <p:xfrm>
              <a:off x="3408" y="2771"/>
              <a:ext cx="2332" cy="10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" imgW="3701491" imgH="1697736" progId="Visio.Drawing.11">
                      <p:embed/>
                    </p:oleObj>
                  </mc:Choice>
                  <mc:Fallback>
                    <p:oleObj name="Visio" r:id="rId2" imgW="3701491" imgH="1697736" progId="Visio.Drawing.11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771"/>
                            <a:ext cx="2332" cy="10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2897" name="Rectangle 17"/>
          <p:cNvSpPr>
            <a:spLocks noChangeArrowheads="1"/>
          </p:cNvSpPr>
          <p:nvPr/>
        </p:nvSpPr>
        <p:spPr bwMode="auto">
          <a:xfrm>
            <a:off x="1476375" y="260350"/>
            <a:ext cx="615156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带</a:t>
            </a:r>
            <a:r>
              <a:rPr lang="zh-CN" altLang="en-US" sz="3600">
                <a:latin typeface="Arial" pitchFamily="34" charset="0"/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Arial" pitchFamily="34" charset="0"/>
                <a:ea typeface="华文行楷" pitchFamily="2" charset="-122"/>
              </a:rPr>
              <a:t>-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转移的非确定有限自动机</a:t>
            </a: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684213" y="1196975"/>
            <a:ext cx="3095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-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闭包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643438" y="2397125"/>
            <a:ext cx="411480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ea typeface="华文行楷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 = {q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1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2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}</a:t>
            </a:r>
            <a:endParaRPr lang="en-US" altLang="zh-CN" sz="2400" baseline="-25000">
              <a:solidFill>
                <a:srgbClr val="333399"/>
              </a:solidFill>
              <a:latin typeface="Arial" pitchFamily="34" charset="0"/>
              <a:ea typeface="华文行楷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ea typeface="华文行楷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sym typeface="Symbol" pitchFamily="18" charset="2"/>
              </a:rPr>
              <a:t>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= {0, 1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}</a:t>
            </a:r>
            <a:endParaRPr lang="en-US" altLang="zh-CN" sz="2400" i="0">
              <a:solidFill>
                <a:srgbClr val="333399"/>
              </a:solidFill>
              <a:ea typeface="华文行楷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ea typeface="华文行楷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,0)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2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,1)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1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   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1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,0)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1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,1)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   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2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,0)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2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,1)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   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,0)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1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,1)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2</a:t>
            </a:r>
            <a:endParaRPr lang="en-US" altLang="zh-CN" sz="2400" i="0">
              <a:solidFill>
                <a:srgbClr val="333399"/>
              </a:solidFill>
              <a:ea typeface="华文行楷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ea typeface="华文行楷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</a:t>
            </a:r>
            <a:endParaRPr lang="en-US" altLang="zh-CN" sz="2400" i="0">
              <a:solidFill>
                <a:srgbClr val="333399"/>
              </a:solidFill>
              <a:ea typeface="华文行楷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ea typeface="华文行楷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F = {q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}</a:t>
            </a:r>
          </a:p>
        </p:txBody>
      </p:sp>
      <p:sp>
        <p:nvSpPr>
          <p:cNvPr id="7373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14478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35052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14478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35052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3810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03640" imgH="2543040" progId="Visio.Drawing.11">
                  <p:embed/>
                </p:oleObj>
              </mc:Choice>
              <mc:Fallback>
                <p:oleObj name="VISIO" r:id="rId2" imgW="3203640" imgH="2543040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73747" name="Text Box 1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336675"/>
            <a:ext cx="4321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转移图表示的 </a:t>
            </a:r>
            <a:r>
              <a:rPr lang="en-US" altLang="zh-CN" sz="3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DFA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390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39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39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23910" name="Group 6"/>
          <p:cNvGrpSpPr>
            <a:grpSpLocks/>
          </p:cNvGrpSpPr>
          <p:nvPr/>
        </p:nvGrpSpPr>
        <p:grpSpPr bwMode="auto">
          <a:xfrm>
            <a:off x="1219200" y="1981200"/>
            <a:ext cx="6248400" cy="4724400"/>
            <a:chOff x="768" y="1248"/>
            <a:chExt cx="3936" cy="2976"/>
          </a:xfrm>
        </p:grpSpPr>
        <p:sp>
          <p:nvSpPr>
            <p:cNvPr id="123911" name="Text Box 7"/>
            <p:cNvSpPr txBox="1">
              <a:spLocks noChangeArrowheads="1"/>
            </p:cNvSpPr>
            <p:nvPr/>
          </p:nvSpPr>
          <p:spPr bwMode="auto">
            <a:xfrm>
              <a:off x="768" y="1248"/>
              <a:ext cx="3936" cy="2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buClr>
                  <a:srgbClr val="800080"/>
                </a:buClr>
                <a:buFont typeface="Symbol" pitchFamily="18" charset="2"/>
                <a:buChar char="-"/>
              </a:pP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设一个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Times New Roman" pitchFamily="18" charset="0"/>
                </a:rPr>
                <a:t>-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NFA  E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(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Q,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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q</a:t>
              </a:r>
              <a:r>
                <a:rPr lang="en-US" altLang="zh-CN" sz="24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F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endParaRPr lang="en-US" altLang="zh-CN" sz="2400" i="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algn="l">
                <a:buClr>
                  <a:srgbClr val="800080"/>
                </a:buClr>
                <a:buFont typeface="Wingdings" pitchFamily="2" charset="2"/>
                <a:buChar char=" "/>
              </a:pPr>
              <a:r>
                <a:rPr lang="en-US" altLang="zh-CN" sz="10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l">
                <a:buClr>
                  <a:srgbClr val="800080"/>
                </a:buClr>
                <a:buFont typeface="Symbol" pitchFamily="18" charset="2"/>
                <a:buChar char="-"/>
              </a:pP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 :  Q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 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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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  <a:r>
                <a:rPr lang="en-US" altLang="zh-CN" sz="2400" baseline="30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Q</a:t>
              </a:r>
              <a:endPara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algn="l">
                <a:buClr>
                  <a:srgbClr val="800080"/>
                </a:buClr>
                <a:buFont typeface="Wingdings" pitchFamily="2" charset="2"/>
                <a:buChar char=" "/>
              </a:pPr>
              <a:r>
                <a:rPr lang="en-US" altLang="zh-CN" sz="10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l">
                <a:buClr>
                  <a:srgbClr val="800080"/>
                </a:buClr>
                <a:buFont typeface="Symbol" pitchFamily="18" charset="2"/>
                <a:buChar char="-"/>
              </a:pP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扩充定义  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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:  Q 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 *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  <a:r>
                <a:rPr lang="en-US" altLang="zh-CN" sz="2400" baseline="30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Q </a:t>
              </a:r>
              <a:endParaRPr lang="en-US" altLang="zh-CN" sz="2400" i="0">
                <a:latin typeface="+mn-lt"/>
                <a:ea typeface="华文楷体" panose="02010600040101010101" pitchFamily="2" charset="-122"/>
              </a:endParaRPr>
            </a:p>
            <a:p>
              <a:pPr algn="l">
                <a:buFont typeface="Wingdings" pitchFamily="2" charset="2"/>
                <a:buChar char=" "/>
              </a:pPr>
              <a:r>
                <a:rPr lang="en-US" altLang="zh-CN" sz="10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l">
                <a:buFont typeface="Symbol" pitchFamily="18" charset="2"/>
                <a:buChar char="-"/>
              </a:pPr>
              <a:r>
                <a:rPr lang="en-US" altLang="zh-CN" sz="2400" i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</a:rPr>
                <a:t>对任何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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Q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定义：</a:t>
              </a:r>
              <a:endParaRPr lang="zh-CN" altLang="en-US" sz="2400" i="0">
                <a:latin typeface="+mn-lt"/>
                <a:ea typeface="华文楷体" panose="02010600040101010101" pitchFamily="2" charset="-122"/>
              </a:endParaRPr>
            </a:p>
            <a:p>
              <a:pPr algn="l">
                <a:buFont typeface="Wingdings" pitchFamily="2" charset="2"/>
                <a:buChar char=" "/>
              </a:pPr>
              <a:r>
                <a:rPr lang="zh-CN" altLang="en-US" sz="10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l">
                <a:buFont typeface="Wingdings" pitchFamily="2" charset="2"/>
                <a:buNone/>
              </a:pPr>
              <a:r>
                <a:rPr lang="zh-CN" altLang="en-US" sz="2400" i="0"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 (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) = 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ECLOSE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q )</a:t>
              </a:r>
            </a:p>
            <a:p>
              <a:pPr algn="l">
                <a:buFont typeface="Wingdings" pitchFamily="2" charset="2"/>
                <a:buChar char=" "/>
              </a:pPr>
              <a:r>
                <a:rPr lang="en-US" altLang="zh-CN" sz="10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l">
                <a:buFont typeface="Wingdings" pitchFamily="2" charset="2"/>
                <a:buNone/>
              </a:pPr>
              <a:r>
                <a:rPr lang="en-US" altLang="zh-CN" sz="2400" i="0"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 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</a:rPr>
                <a:t>若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w = xa, 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</a:rPr>
                <a:t>其中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x </a:t>
              </a:r>
              <a:r>
                <a:rPr lang="en-US" altLang="zh-CN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*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, a 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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,   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</a:rPr>
                <a:t>假设</a:t>
              </a:r>
            </a:p>
            <a:p>
              <a:pPr algn="l">
                <a:buFont typeface="Wingdings" pitchFamily="2" charset="2"/>
                <a:buChar char=" "/>
              </a:pPr>
              <a:r>
                <a:rPr lang="zh-CN" altLang="en-US" sz="10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l">
                <a:buFont typeface="Wingdings" pitchFamily="2" charset="2"/>
                <a:buNone/>
              </a:pPr>
              <a:r>
                <a:rPr lang="zh-CN" altLang="en-US" sz="2400" i="0">
                  <a:latin typeface="+mn-lt"/>
                  <a:ea typeface="华文楷体" panose="02010600040101010101" pitchFamily="2" charset="-122"/>
                </a:rPr>
                <a:t>        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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x) = { p</a:t>
              </a:r>
              <a:r>
                <a:rPr lang="en-US" altLang="zh-CN" sz="2400" baseline="-25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p</a:t>
              </a:r>
              <a:r>
                <a:rPr lang="en-US" altLang="zh-CN" sz="2400" baseline="-25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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p</a:t>
              </a:r>
              <a:r>
                <a:rPr lang="en-US" altLang="zh-CN" sz="2400" baseline="-25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k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},   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并且</a:t>
              </a:r>
            </a:p>
            <a:p>
              <a:pPr algn="l">
                <a:buFont typeface="Wingdings" pitchFamily="2" charset="2"/>
                <a:buChar char=" "/>
              </a:pPr>
              <a:r>
                <a:rPr lang="zh-CN" altLang="en-US" sz="10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l">
                <a:buFont typeface="Wingdings" pitchFamily="2" charset="2"/>
                <a:buNone/>
              </a:pPr>
              <a:r>
                <a:rPr lang="zh-CN" altLang="en-US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   令  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400" baseline="-25000"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a ) = { r</a:t>
              </a:r>
              <a:r>
                <a:rPr lang="en-US" altLang="zh-CN" sz="2400" baseline="-25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r</a:t>
              </a:r>
              <a:r>
                <a:rPr lang="en-US" altLang="zh-CN" sz="2400" baseline="-25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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r</a:t>
              </a:r>
              <a:r>
                <a:rPr lang="en-US" altLang="zh-CN" sz="2400" baseline="-25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m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}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</a:rPr>
                <a:t>则</a:t>
              </a:r>
            </a:p>
            <a:p>
              <a:pPr algn="l">
                <a:buFont typeface="Wingdings" pitchFamily="2" charset="2"/>
                <a:buChar char=" "/>
              </a:pPr>
              <a:r>
                <a:rPr lang="zh-CN" altLang="en-US" sz="10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</a:p>
            <a:p>
              <a:pPr algn="l">
                <a:buFont typeface="Wingdings" pitchFamily="2" charset="2"/>
                <a:buNone/>
              </a:pPr>
              <a:r>
                <a:rPr lang="zh-CN" altLang="en-US" sz="2400" i="0">
                  <a:latin typeface="+mn-lt"/>
                  <a:ea typeface="华文楷体" panose="02010600040101010101" pitchFamily="2" charset="-122"/>
                </a:rPr>
                <a:t>             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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w) =  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ECLOSE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r</a:t>
              </a:r>
              <a:r>
                <a:rPr lang="en-US" altLang="zh-CN" sz="2400" baseline="-25000">
                  <a:latin typeface="+mn-lt"/>
                  <a:ea typeface="华文楷体" panose="02010600040101010101" pitchFamily="2" charset="-122"/>
                </a:rPr>
                <a:t>j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 </a:t>
              </a:r>
            </a:p>
          </p:txBody>
        </p:sp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406" y="3724"/>
              <a:ext cx="3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i = 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493" y="345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k</a:t>
              </a:r>
            </a:p>
          </p:txBody>
        </p:sp>
        <p:sp>
          <p:nvSpPr>
            <p:cNvPr id="123914" name="Text Box 10"/>
            <p:cNvSpPr txBox="1">
              <a:spLocks noChangeArrowheads="1"/>
            </p:cNvSpPr>
            <p:nvPr/>
          </p:nvSpPr>
          <p:spPr bwMode="auto">
            <a:xfrm>
              <a:off x="2462" y="4012"/>
              <a:ext cx="3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j = 1</a:t>
              </a:r>
            </a:p>
          </p:txBody>
        </p:sp>
        <p:sp>
          <p:nvSpPr>
            <p:cNvPr id="123915" name="Text Box 11"/>
            <p:cNvSpPr txBox="1">
              <a:spLocks noChangeArrowheads="1"/>
            </p:cNvSpPr>
            <p:nvPr/>
          </p:nvSpPr>
          <p:spPr bwMode="auto">
            <a:xfrm>
              <a:off x="2544" y="3772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m</a:t>
              </a:r>
            </a:p>
          </p:txBody>
        </p:sp>
      </p:grp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1476375" y="260350"/>
            <a:ext cx="615156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带</a:t>
            </a:r>
            <a:r>
              <a:rPr lang="zh-CN" altLang="en-US" sz="3600">
                <a:latin typeface="Arial" pitchFamily="34" charset="0"/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Arial" pitchFamily="34" charset="0"/>
                <a:ea typeface="华文行楷" pitchFamily="2" charset="-122"/>
              </a:rPr>
              <a:t>-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转移的非确定有限自动机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684213" y="1196975"/>
            <a:ext cx="6624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扩展转移函数适合于输入字符串</a:t>
            </a: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49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493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493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24934" name="Group 6"/>
          <p:cNvGrpSpPr>
            <a:grpSpLocks/>
          </p:cNvGrpSpPr>
          <p:nvPr/>
        </p:nvGrpSpPr>
        <p:grpSpPr bwMode="auto">
          <a:xfrm>
            <a:off x="1635125" y="1801814"/>
            <a:ext cx="5873750" cy="2027238"/>
            <a:chOff x="1030" y="1296"/>
            <a:chExt cx="3700" cy="1277"/>
          </a:xfrm>
        </p:grpSpPr>
        <p:graphicFrame>
          <p:nvGraphicFramePr>
            <p:cNvPr id="124935" name="Object 7"/>
            <p:cNvGraphicFramePr>
              <a:graphicFrameLocks noChangeAspect="1"/>
            </p:cNvGraphicFramePr>
            <p:nvPr/>
          </p:nvGraphicFramePr>
          <p:xfrm>
            <a:off x="1030" y="1296"/>
            <a:ext cx="3700" cy="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5873040" imgH="1986840" progId="Visio.Drawing.11">
                    <p:embed/>
                  </p:oleObj>
                </mc:Choice>
                <mc:Fallback>
                  <p:oleObj name="VISIO" r:id="rId2" imgW="5873040" imgH="1986840" progId="Visio.Drawing.11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296"/>
                          <a:ext cx="3700" cy="1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6" name="Text Box 8"/>
            <p:cNvSpPr txBox="1">
              <a:spLocks noChangeArrowheads="1"/>
            </p:cNvSpPr>
            <p:nvPr/>
          </p:nvSpPr>
          <p:spPr bwMode="auto">
            <a:xfrm>
              <a:off x="2304" y="1680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1600" baseline="-25000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24937" name="Text Box 9"/>
            <p:cNvSpPr txBox="1">
              <a:spLocks noChangeArrowheads="1"/>
            </p:cNvSpPr>
            <p:nvPr/>
          </p:nvSpPr>
          <p:spPr bwMode="auto">
            <a:xfrm>
              <a:off x="1584" y="1680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1600" baseline="-25000">
                  <a:latin typeface="+mn-lt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124938" name="Text Box 10"/>
            <p:cNvSpPr txBox="1">
              <a:spLocks noChangeArrowheads="1"/>
            </p:cNvSpPr>
            <p:nvPr/>
          </p:nvSpPr>
          <p:spPr bwMode="auto">
            <a:xfrm>
              <a:off x="3024" y="1689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1600" baseline="-25000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24939" name="Text Box 11"/>
            <p:cNvSpPr txBox="1">
              <a:spLocks noChangeArrowheads="1"/>
            </p:cNvSpPr>
            <p:nvPr/>
          </p:nvSpPr>
          <p:spPr bwMode="auto">
            <a:xfrm>
              <a:off x="3744" y="1680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1600" baseline="-25000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24940" name="Text Box 12"/>
            <p:cNvSpPr txBox="1">
              <a:spLocks noChangeArrowheads="1"/>
            </p:cNvSpPr>
            <p:nvPr/>
          </p:nvSpPr>
          <p:spPr bwMode="auto">
            <a:xfrm>
              <a:off x="4464" y="1680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1600" baseline="-25000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24941" name="Text Box 13"/>
            <p:cNvSpPr txBox="1">
              <a:spLocks noChangeArrowheads="1"/>
            </p:cNvSpPr>
            <p:nvPr/>
          </p:nvSpPr>
          <p:spPr bwMode="auto">
            <a:xfrm>
              <a:off x="4128" y="1593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endParaRPr lang="en-US" altLang="zh-CN" sz="1800" baseline="-2500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24942" name="Text Box 14"/>
            <p:cNvSpPr txBox="1">
              <a:spLocks noChangeArrowheads="1"/>
            </p:cNvSpPr>
            <p:nvPr/>
          </p:nvSpPr>
          <p:spPr bwMode="auto">
            <a:xfrm>
              <a:off x="1824" y="1593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 ,+,</a:t>
              </a:r>
              <a:r>
                <a:rPr lang="en-US" altLang="zh-CN" sz="1800">
                  <a:latin typeface="+mn-lt"/>
                  <a:ea typeface="华文楷体" panose="02010600040101010101" pitchFamily="2" charset="-122"/>
                  <a:cs typeface="Times New Roman" pitchFamily="18" charset="0"/>
                  <a:sym typeface="Symbol" pitchFamily="18" charset="2"/>
                </a:rPr>
                <a:t>–</a:t>
              </a:r>
              <a:endParaRPr lang="en-US" altLang="zh-CN" sz="1800" baseline="-2500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24943" name="Text Box 15"/>
            <p:cNvSpPr txBox="1">
              <a:spLocks noChangeArrowheads="1"/>
            </p:cNvSpPr>
            <p:nvPr/>
          </p:nvSpPr>
          <p:spPr bwMode="auto">
            <a:xfrm>
              <a:off x="3024" y="2256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1600" baseline="-25000">
                  <a:latin typeface="+mn-lt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124944" name="Rectangle 16"/>
          <p:cNvSpPr>
            <a:spLocks noChangeArrowheads="1"/>
          </p:cNvSpPr>
          <p:nvPr/>
        </p:nvSpPr>
        <p:spPr bwMode="auto">
          <a:xfrm>
            <a:off x="838200" y="3581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举例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计算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5.6)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838200" y="4038600"/>
            <a:ext cx="625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buClr>
                <a:srgbClr val="800080"/>
              </a:buClr>
              <a:buFontTx/>
              <a:buChar char="•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)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838200" y="4419600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buClr>
                <a:srgbClr val="800080"/>
              </a:buClr>
              <a:buFontTx/>
              <a:buChar char="•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5)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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5)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  <a:p>
            <a:pPr lvl="1" algn="l">
              <a:buClr>
                <a:srgbClr val="800080"/>
              </a:buClr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5)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838200" y="518160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buClr>
                <a:srgbClr val="800080"/>
              </a:buClr>
              <a:buFontTx/>
              <a:buChar char="•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.)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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.)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  <a:p>
            <a:pPr lvl="1" algn="l">
              <a:buClr>
                <a:srgbClr val="800080"/>
              </a:buClr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5.)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838200" y="5943600"/>
            <a:ext cx="66865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buClr>
                <a:srgbClr val="800080"/>
              </a:buClr>
              <a:buFontTx/>
              <a:buChar char="•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6)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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6)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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6)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  <a:p>
            <a:pPr lvl="1" algn="l">
              <a:buClr>
                <a:srgbClr val="800080"/>
              </a:buClr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5.6)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1476375" y="260350"/>
            <a:ext cx="615156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带</a:t>
            </a:r>
            <a:r>
              <a:rPr lang="zh-CN" altLang="en-US" sz="3600">
                <a:latin typeface="Arial" pitchFamily="34" charset="0"/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Arial" pitchFamily="34" charset="0"/>
                <a:ea typeface="华文行楷" pitchFamily="2" charset="-122"/>
              </a:rPr>
              <a:t>-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转移的非确定有限自动机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684213" y="1125538"/>
            <a:ext cx="66246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扩展转移函数适合于输入字符串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5" grpId="0" autoUpdateAnimBg="0"/>
      <p:bldP spid="124946" grpId="0" autoUpdateAnimBg="0"/>
      <p:bldP spid="124947" grpId="0" autoUpdateAnimBg="0"/>
      <p:bldP spid="12494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595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595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595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755650" y="2600325"/>
            <a:ext cx="8280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设一个 </a:t>
            </a:r>
            <a:r>
              <a:rPr lang="zh-CN" altLang="en-US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 E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32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endParaRPr lang="en-US" altLang="zh-CN" sz="3200" i="0" baseline="-25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定义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的语言：</a:t>
            </a:r>
            <a:endParaRPr lang="zh-CN" altLang="en-US" sz="32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) = 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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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* 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 (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800" baseline="-25000"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, w) 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</a:t>
            </a: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  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上的语言，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如果存在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 </a:t>
            </a:r>
            <a:r>
              <a:rPr lang="zh-CN" altLang="en-US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E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32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，满足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可以证明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是一个正规语言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endParaRPr lang="en-US" altLang="zh-CN" sz="32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1476375" y="260350"/>
            <a:ext cx="615156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带</a:t>
            </a:r>
            <a:r>
              <a:rPr lang="zh-CN" altLang="en-US" sz="3600">
                <a:latin typeface="Arial" pitchFamily="34" charset="0"/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Arial" pitchFamily="34" charset="0"/>
                <a:ea typeface="华文行楷" pitchFamily="2" charset="-122"/>
              </a:rPr>
              <a:t>-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转移的非确定有限自动机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539750" y="1563688"/>
            <a:ext cx="4103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600" b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3600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+mn-lt"/>
                <a:ea typeface="华文楷体" panose="02010600040101010101" pitchFamily="2" charset="-122"/>
              </a:rPr>
              <a:t>- </a:t>
            </a:r>
            <a:r>
              <a:rPr lang="en-US" altLang="zh-CN" sz="3600">
                <a:latin typeface="+mn-lt"/>
                <a:ea typeface="华文楷体" panose="02010600040101010101" pitchFamily="2" charset="-122"/>
              </a:rPr>
              <a:t>NFA </a:t>
            </a:r>
            <a:r>
              <a:rPr lang="zh-CN" altLang="en-US" sz="3600" i="0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36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600" i="0">
                <a:latin typeface="+mn-lt"/>
                <a:ea typeface="华文楷体" panose="02010600040101010101" pitchFamily="2" charset="-122"/>
              </a:rPr>
              <a:t>语 言</a:t>
            </a: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827088" y="2420938"/>
            <a:ext cx="8062912" cy="387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定理</a:t>
            </a: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 </a:t>
            </a:r>
            <a:r>
              <a:rPr lang="zh-CN" altLang="en-US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当且仅当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</a:p>
          <a:p>
            <a:pPr algn="just"/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也是某个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证明</a:t>
            </a: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分两步证明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则存在一个 </a:t>
            </a:r>
          </a:p>
          <a:p>
            <a:pPr algn="just"/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-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 E ,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满足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L(E) = L(D) = L;</a:t>
            </a:r>
            <a:endParaRPr lang="en-US" altLang="zh-CN" sz="2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(2)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-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E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则存在一个</a:t>
            </a:r>
          </a:p>
          <a:p>
            <a:pPr algn="just"/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,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满足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L(D) = L(E) = L;</a:t>
            </a:r>
          </a:p>
          <a:p>
            <a:pPr algn="l"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2697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1476375" y="260350"/>
            <a:ext cx="615156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带</a:t>
            </a:r>
            <a:r>
              <a:rPr lang="zh-CN" altLang="en-US" sz="3600">
                <a:latin typeface="Arial" pitchFamily="34" charset="0"/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Arial" pitchFamily="34" charset="0"/>
                <a:ea typeface="华文行楷" pitchFamily="2" charset="-122"/>
              </a:rPr>
              <a:t>-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转移的非确定有限自动机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611188" y="1484313"/>
            <a:ext cx="5545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-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NFA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与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的等价性</a:t>
            </a: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80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80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80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827088" y="2058988"/>
            <a:ext cx="813752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=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则存在一个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 E 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满足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L(E) = L(D) = L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证明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: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 =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定义为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对任何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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对任何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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</a:p>
          <a:p>
            <a:pPr lvl="3" algn="just">
              <a:buClr>
                <a:srgbClr val="800080"/>
              </a:buClr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= p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= {p}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需要证明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对任何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*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,w) =  p 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iff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,w) = {p}.</a:t>
            </a: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归纳于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易证上述命题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1476375" y="260350"/>
            <a:ext cx="615156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带</a:t>
            </a:r>
            <a:r>
              <a:rPr lang="zh-CN" altLang="en-US" sz="3600">
                <a:latin typeface="Arial" pitchFamily="34" charset="0"/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Arial" pitchFamily="34" charset="0"/>
                <a:ea typeface="华文行楷" pitchFamily="2" charset="-122"/>
              </a:rPr>
              <a:t>-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转移的非确定有限自动机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611188" y="1336675"/>
            <a:ext cx="5545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从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构造等价的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-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NFA</a:t>
            </a: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902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90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902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29030" name="Group 6"/>
          <p:cNvGrpSpPr>
            <a:grpSpLocks/>
          </p:cNvGrpSpPr>
          <p:nvPr/>
        </p:nvGrpSpPr>
        <p:grpSpPr bwMode="auto">
          <a:xfrm>
            <a:off x="825500" y="1895475"/>
            <a:ext cx="8210550" cy="4462463"/>
            <a:chOff x="520" y="1194"/>
            <a:chExt cx="5172" cy="2811"/>
          </a:xfrm>
        </p:grpSpPr>
        <p:sp>
          <p:nvSpPr>
            <p:cNvPr id="129031" name="Text Box 7"/>
            <p:cNvSpPr txBox="1">
              <a:spLocks noChangeArrowheads="1"/>
            </p:cNvSpPr>
            <p:nvPr/>
          </p:nvSpPr>
          <p:spPr bwMode="auto">
            <a:xfrm>
              <a:off x="520" y="1194"/>
              <a:ext cx="5172" cy="2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buClr>
                  <a:srgbClr val="800080"/>
                </a:buClr>
                <a:buFont typeface="Symbol" pitchFamily="18" charset="2"/>
                <a:buChar char="-"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设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是某个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Times New Roman" pitchFamily="18" charset="0"/>
                </a:rPr>
                <a:t>-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NFA  E =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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F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的语言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则</a:t>
              </a:r>
            </a:p>
            <a:p>
              <a:pPr algn="just">
                <a:buClr>
                  <a:srgbClr val="800080"/>
                </a:buCl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存在一个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DFA  D ,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满足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L(D) = L(E) = L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  <a:endPara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algn="just">
                <a:buClr>
                  <a:srgbClr val="800080"/>
                </a:buClr>
                <a:buFont typeface="Symbol" pitchFamily="18" charset="2"/>
                <a:buChar char="-"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证明</a:t>
              </a:r>
              <a:r>
                <a:rPr lang="en-US" altLang="zh-CN" sz="2400" i="0" dirty="0">
                  <a:latin typeface="+mn-lt"/>
                  <a:ea typeface="华文楷体" panose="02010600040101010101" pitchFamily="2" charset="-122"/>
                </a:rPr>
                <a:t>: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定义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 =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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F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其中</a:t>
              </a:r>
              <a:r>
                <a:rPr lang="zh-CN" altLang="en-US" sz="10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lvl="3" algn="just">
                <a:buClr>
                  <a:srgbClr val="800080"/>
                </a:buClr>
                <a:buFontTx/>
                <a:buChar char="•"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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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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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ECLOSE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</a:t>
              </a:r>
              <a:endPara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lvl="3" algn="just">
                <a:buClr>
                  <a:srgbClr val="800080"/>
                </a:buClr>
                <a:buFontTx/>
                <a:buChar char="•"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ECLOSE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endPara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lvl="3" algn="just">
                <a:buClr>
                  <a:srgbClr val="800080"/>
                </a:buClr>
                <a:buFontTx/>
                <a:buChar char="•"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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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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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</a:t>
              </a:r>
              <a:r>
                <a:rPr lang="en-US" altLang="zh-CN" sz="240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</a:t>
              </a:r>
              <a:endPara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lvl="3" algn="just">
                <a:buClr>
                  <a:srgbClr val="800080"/>
                </a:buClr>
                <a:buFontTx/>
                <a:buChar char="•"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对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和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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令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 =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{ 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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k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}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</a:t>
              </a:r>
              <a:endPara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lvl="3" algn="just">
                <a:buClr>
                  <a:srgbClr val="800080"/>
                </a:buClr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并设 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a ) = { r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r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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m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}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则</a:t>
              </a:r>
              <a:endPara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 algn="l">
                <a:buClr>
                  <a:srgbClr val="800080"/>
                </a:buClr>
                <a:buFont typeface="Wingdings" pitchFamily="2" charset="2"/>
                <a:buChar char=" "/>
              </a:pPr>
              <a:r>
                <a:rPr lang="zh-CN" altLang="en-US" sz="10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lvl="3" algn="just">
                <a:buClr>
                  <a:srgbClr val="800080"/>
                </a:buClr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 S , a ) =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ECLOSE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r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j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  <a:p>
              <a:pPr algn="l">
                <a:buClr>
                  <a:srgbClr val="800080"/>
                </a:buClr>
                <a:buFont typeface="Wingdings" pitchFamily="2" charset="2"/>
                <a:buChar char=" "/>
              </a:pPr>
              <a:r>
                <a:rPr lang="en-US" altLang="zh-CN" sz="10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just">
                <a:buClr>
                  <a:srgbClr val="800080"/>
                </a:buClr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需要证明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: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对任何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*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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w ) =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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,w).</a:t>
              </a:r>
              <a:r>
                <a:rPr lang="en-US" altLang="zh-CN" sz="10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just">
                <a:buClr>
                  <a:srgbClr val="800080"/>
                </a:buClr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归纳于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|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|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可证上述命题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  <a:endParaRPr lang="en-US" altLang="zh-CN" sz="16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129032" name="Text Box 8"/>
            <p:cNvSpPr txBox="1">
              <a:spLocks noChangeArrowheads="1"/>
            </p:cNvSpPr>
            <p:nvPr/>
          </p:nvSpPr>
          <p:spPr bwMode="auto">
            <a:xfrm>
              <a:off x="1875" y="2942"/>
              <a:ext cx="3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 = 1</a:t>
              </a:r>
            </a:p>
          </p:txBody>
        </p:sp>
        <p:sp>
          <p:nvSpPr>
            <p:cNvPr id="129033" name="Text Box 9"/>
            <p:cNvSpPr txBox="1">
              <a:spLocks noChangeArrowheads="1"/>
            </p:cNvSpPr>
            <p:nvPr/>
          </p:nvSpPr>
          <p:spPr bwMode="auto">
            <a:xfrm>
              <a:off x="1962" y="275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</a:t>
              </a:r>
            </a:p>
          </p:txBody>
        </p:sp>
        <p:sp>
          <p:nvSpPr>
            <p:cNvPr id="129034" name="Text Box 10"/>
            <p:cNvSpPr txBox="1">
              <a:spLocks noChangeArrowheads="1"/>
            </p:cNvSpPr>
            <p:nvPr/>
          </p:nvSpPr>
          <p:spPr bwMode="auto">
            <a:xfrm>
              <a:off x="2555" y="3287"/>
              <a:ext cx="3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j = 1</a:t>
              </a:r>
            </a:p>
          </p:txBody>
        </p:sp>
        <p:sp>
          <p:nvSpPr>
            <p:cNvPr id="129035" name="Text Box 11"/>
            <p:cNvSpPr txBox="1">
              <a:spLocks noChangeArrowheads="1"/>
            </p:cNvSpPr>
            <p:nvPr/>
          </p:nvSpPr>
          <p:spPr bwMode="auto">
            <a:xfrm>
              <a:off x="2637" y="3067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</a:t>
              </a:r>
            </a:p>
          </p:txBody>
        </p:sp>
      </p:grp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1476375" y="260350"/>
            <a:ext cx="615156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带</a:t>
            </a:r>
            <a:r>
              <a:rPr lang="zh-CN" altLang="en-US" sz="3600">
                <a:latin typeface="Arial" pitchFamily="34" charset="0"/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Arial" pitchFamily="34" charset="0"/>
                <a:ea typeface="华文行楷" pitchFamily="2" charset="-122"/>
              </a:rPr>
              <a:t>-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转移的非确定有限自动机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466725" y="1254125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从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800" b="0" i="0" dirty="0">
                <a:latin typeface="+mn-lt"/>
                <a:ea typeface="华文楷体" panose="02010600040101010101" pitchFamily="2" charset="-122"/>
              </a:rPr>
              <a:t>-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构造等价的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（修改的子集构造法</a:t>
            </a:r>
            <a:r>
              <a:rPr lang="zh-CN" altLang="en-US" sz="2800" b="0" i="0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635125" y="2203450"/>
          <a:ext cx="58737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73040" imgH="1986840" progId="Visio.Drawing.11">
                  <p:embed/>
                </p:oleObj>
              </mc:Choice>
              <mc:Fallback>
                <p:oleObj name="VISIO" r:id="rId2" imgW="5873040" imgH="198684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203450"/>
                        <a:ext cx="58737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3657600" y="28130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1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514600" y="28130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0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4800600" y="28273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2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5943600" y="28130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3</a:t>
            </a: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7086600" y="28130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5</a:t>
            </a: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6553200" y="267493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ym typeface="Symbol" pitchFamily="18" charset="2"/>
              </a:rPr>
              <a:t></a:t>
            </a:r>
            <a:endParaRPr lang="en-US" altLang="zh-CN" sz="1800" baseline="-25000"/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2895600" y="267493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ym typeface="Symbol" pitchFamily="18" charset="2"/>
              </a:rPr>
              <a:t> </a:t>
            </a:r>
            <a:r>
              <a:rPr lang="en-US" altLang="zh-CN" sz="1800">
                <a:ea typeface="华文行楷" pitchFamily="2" charset="-122"/>
                <a:sym typeface="Symbol" pitchFamily="18" charset="2"/>
              </a:rPr>
              <a:t>,</a:t>
            </a:r>
            <a:r>
              <a:rPr lang="en-US" altLang="zh-CN" sz="1800">
                <a:sym typeface="Symbol" pitchFamily="18" charset="2"/>
              </a:rPr>
              <a:t>+,</a:t>
            </a:r>
            <a:r>
              <a:rPr lang="en-US" altLang="zh-CN" sz="1800">
                <a:cs typeface="Times New Roman" pitchFamily="18" charset="0"/>
                <a:sym typeface="Symbol" pitchFamily="18" charset="2"/>
              </a:rPr>
              <a:t>–</a:t>
            </a:r>
            <a:endParaRPr lang="en-US" altLang="zh-CN" sz="1800" baseline="-25000"/>
          </a:p>
        </p:txBody>
      </p:sp>
      <p:sp>
        <p:nvSpPr>
          <p:cNvPr id="130062" name="Text Box 14"/>
          <p:cNvSpPr txBox="1">
            <a:spLocks noChangeArrowheads="1"/>
          </p:cNvSpPr>
          <p:nvPr/>
        </p:nvSpPr>
        <p:spPr bwMode="auto">
          <a:xfrm>
            <a:off x="4800600" y="37274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q</a:t>
            </a:r>
            <a:r>
              <a:rPr lang="en-US" altLang="zh-CN" sz="1600" baseline="-25000"/>
              <a:t>4</a:t>
            </a:r>
          </a:p>
        </p:txBody>
      </p:sp>
      <p:grpSp>
        <p:nvGrpSpPr>
          <p:cNvPr id="130063" name="Group 15"/>
          <p:cNvGrpSpPr>
            <a:grpSpLocks/>
          </p:cNvGrpSpPr>
          <p:nvPr/>
        </p:nvGrpSpPr>
        <p:grpSpPr bwMode="auto">
          <a:xfrm>
            <a:off x="1600200" y="4991100"/>
            <a:ext cx="731838" cy="1409700"/>
            <a:chOff x="1008" y="3144"/>
            <a:chExt cx="461" cy="888"/>
          </a:xfrm>
        </p:grpSpPr>
        <p:graphicFrame>
          <p:nvGraphicFramePr>
            <p:cNvPr id="130064" name="Object 16"/>
            <p:cNvGraphicFramePr>
              <a:graphicFrameLocks noChangeAspect="1"/>
            </p:cNvGraphicFramePr>
            <p:nvPr/>
          </p:nvGraphicFramePr>
          <p:xfrm>
            <a:off x="1008" y="3144"/>
            <a:ext cx="461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732600" imgH="1409400" progId="Visio.Drawing.11">
                    <p:embed/>
                  </p:oleObj>
                </mc:Choice>
                <mc:Fallback>
                  <p:oleObj name="VISIO" r:id="rId4" imgW="732600" imgH="1409400" progId="Visio.Drawing.11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144"/>
                          <a:ext cx="461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65" name="Rectangle 17"/>
            <p:cNvSpPr>
              <a:spLocks noChangeArrowheads="1"/>
            </p:cNvSpPr>
            <p:nvPr/>
          </p:nvSpPr>
          <p:spPr bwMode="auto">
            <a:xfrm>
              <a:off x="1008" y="3168"/>
              <a:ext cx="4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/>
                <a:t>{q</a:t>
              </a:r>
              <a:r>
                <a:rPr lang="en-US" altLang="zh-CN" sz="1600" baseline="-25000"/>
                <a:t>0 </a:t>
              </a: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  <a:r>
                <a:rPr lang="en-US" altLang="zh-CN" sz="1600"/>
                <a:t>}</a:t>
              </a:r>
            </a:p>
          </p:txBody>
        </p:sp>
      </p:grpSp>
      <p:grpSp>
        <p:nvGrpSpPr>
          <p:cNvPr id="130066" name="Group 18"/>
          <p:cNvGrpSpPr>
            <a:grpSpLocks/>
          </p:cNvGrpSpPr>
          <p:nvPr/>
        </p:nvGrpSpPr>
        <p:grpSpPr bwMode="auto">
          <a:xfrm>
            <a:off x="2209800" y="4983163"/>
            <a:ext cx="1520825" cy="503237"/>
            <a:chOff x="1392" y="3139"/>
            <a:chExt cx="958" cy="317"/>
          </a:xfrm>
        </p:grpSpPr>
        <p:graphicFrame>
          <p:nvGraphicFramePr>
            <p:cNvPr id="130067" name="Object 19"/>
            <p:cNvGraphicFramePr>
              <a:graphicFrameLocks noChangeAspect="1"/>
            </p:cNvGraphicFramePr>
            <p:nvPr/>
          </p:nvGraphicFramePr>
          <p:xfrm>
            <a:off x="1392" y="3139"/>
            <a:ext cx="95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1520280" imgH="504000" progId="Visio.Drawing.11">
                    <p:embed/>
                  </p:oleObj>
                </mc:Choice>
                <mc:Fallback>
                  <p:oleObj name="VISIO" r:id="rId6" imgW="1520280" imgH="504000" progId="Visio.Drawing.11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139"/>
                          <a:ext cx="95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68" name="Rectangle 20"/>
            <p:cNvSpPr>
              <a:spLocks noChangeArrowheads="1"/>
            </p:cNvSpPr>
            <p:nvPr/>
          </p:nvSpPr>
          <p:spPr bwMode="auto">
            <a:xfrm>
              <a:off x="1968" y="3168"/>
              <a:ext cx="3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/>
                <a:t>{q</a:t>
              </a:r>
              <a:r>
                <a:rPr lang="en-US" altLang="zh-CN" sz="1600" baseline="-25000"/>
                <a:t>1</a:t>
              </a:r>
              <a:r>
                <a:rPr lang="en-US" altLang="zh-CN" sz="1600"/>
                <a:t>}</a:t>
              </a:r>
            </a:p>
          </p:txBody>
        </p:sp>
      </p:grpSp>
      <p:grpSp>
        <p:nvGrpSpPr>
          <p:cNvPr id="130069" name="Group 21"/>
          <p:cNvGrpSpPr>
            <a:grpSpLocks/>
          </p:cNvGrpSpPr>
          <p:nvPr/>
        </p:nvGrpSpPr>
        <p:grpSpPr bwMode="auto">
          <a:xfrm>
            <a:off x="2133600" y="4533900"/>
            <a:ext cx="2971800" cy="952500"/>
            <a:chOff x="1344" y="2856"/>
            <a:chExt cx="1872" cy="600"/>
          </a:xfrm>
        </p:grpSpPr>
        <p:graphicFrame>
          <p:nvGraphicFramePr>
            <p:cNvPr id="130070" name="Object 22"/>
            <p:cNvGraphicFramePr>
              <a:graphicFrameLocks noChangeAspect="1"/>
            </p:cNvGraphicFramePr>
            <p:nvPr/>
          </p:nvGraphicFramePr>
          <p:xfrm>
            <a:off x="1344" y="2856"/>
            <a:ext cx="1857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2947320" imgH="952200" progId="Visio.Drawing.11">
                    <p:embed/>
                  </p:oleObj>
                </mc:Choice>
                <mc:Fallback>
                  <p:oleObj name="VISIO" r:id="rId8" imgW="2947320" imgH="952200" progId="Visio.Drawing.11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856"/>
                          <a:ext cx="1857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71" name="Rectangle 23"/>
            <p:cNvSpPr>
              <a:spLocks noChangeArrowheads="1"/>
            </p:cNvSpPr>
            <p:nvPr/>
          </p:nvSpPr>
          <p:spPr bwMode="auto">
            <a:xfrm>
              <a:off x="2772" y="3168"/>
              <a:ext cx="4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/>
                <a:t>{q</a:t>
              </a:r>
              <a:r>
                <a:rPr lang="en-US" altLang="zh-CN" sz="1600" baseline="-25000"/>
                <a:t>1 </a:t>
              </a:r>
              <a:r>
                <a:rPr lang="en-US" altLang="zh-CN" sz="1600"/>
                <a:t>q</a:t>
              </a:r>
              <a:r>
                <a:rPr lang="en-US" altLang="zh-CN" sz="1600" baseline="-25000"/>
                <a:t>4</a:t>
              </a:r>
              <a:r>
                <a:rPr lang="en-US" altLang="zh-CN" sz="1600"/>
                <a:t>}</a:t>
              </a:r>
            </a:p>
          </p:txBody>
        </p:sp>
      </p:grpSp>
      <p:grpSp>
        <p:nvGrpSpPr>
          <p:cNvPr id="130072" name="Group 24"/>
          <p:cNvGrpSpPr>
            <a:grpSpLocks/>
          </p:cNvGrpSpPr>
          <p:nvPr/>
        </p:nvGrpSpPr>
        <p:grpSpPr bwMode="auto">
          <a:xfrm>
            <a:off x="2133600" y="5257800"/>
            <a:ext cx="2992438" cy="1128713"/>
            <a:chOff x="1344" y="3312"/>
            <a:chExt cx="1885" cy="711"/>
          </a:xfrm>
        </p:grpSpPr>
        <p:graphicFrame>
          <p:nvGraphicFramePr>
            <p:cNvPr id="130073" name="Object 25"/>
            <p:cNvGraphicFramePr>
              <a:graphicFrameLocks noChangeAspect="1"/>
            </p:cNvGraphicFramePr>
            <p:nvPr/>
          </p:nvGraphicFramePr>
          <p:xfrm>
            <a:off x="1344" y="3312"/>
            <a:ext cx="1885" cy="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0" imgW="2993040" imgH="1129320" progId="Visio.Drawing.11">
                    <p:embed/>
                  </p:oleObj>
                </mc:Choice>
                <mc:Fallback>
                  <p:oleObj name="VISIO" r:id="rId10" imgW="2993040" imgH="1129320" progId="Visio.Drawing.11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312"/>
                          <a:ext cx="1885" cy="7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74" name="Rectangle 26"/>
            <p:cNvSpPr>
              <a:spLocks noChangeArrowheads="1"/>
            </p:cNvSpPr>
            <p:nvPr/>
          </p:nvSpPr>
          <p:spPr bwMode="auto">
            <a:xfrm>
              <a:off x="2854" y="3744"/>
              <a:ext cx="3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/>
                <a:t>{q</a:t>
              </a:r>
              <a:r>
                <a:rPr lang="en-US" altLang="zh-CN" sz="1600" baseline="-25000"/>
                <a:t>2</a:t>
              </a:r>
              <a:r>
                <a:rPr lang="en-US" altLang="zh-CN" sz="1600"/>
                <a:t>}</a:t>
              </a:r>
            </a:p>
          </p:txBody>
        </p:sp>
      </p:grpSp>
      <p:graphicFrame>
        <p:nvGraphicFramePr>
          <p:cNvPr id="130075" name="Object 27"/>
          <p:cNvGraphicFramePr>
            <a:graphicFrameLocks noChangeAspect="1"/>
          </p:cNvGraphicFramePr>
          <p:nvPr/>
        </p:nvGraphicFramePr>
        <p:xfrm>
          <a:off x="3581400" y="5118100"/>
          <a:ext cx="9334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933840" imgH="367920" progId="Visio.Drawing.11">
                  <p:embed/>
                </p:oleObj>
              </mc:Choice>
              <mc:Fallback>
                <p:oleObj name="VISIO" r:id="rId12" imgW="933840" imgH="367920" progId="Visio.Drawing.11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18100"/>
                        <a:ext cx="9334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6" name="Object 28"/>
          <p:cNvGraphicFramePr>
            <a:graphicFrameLocks noChangeAspect="1"/>
          </p:cNvGraphicFramePr>
          <p:nvPr/>
        </p:nvGraphicFramePr>
        <p:xfrm>
          <a:off x="3451225" y="5308600"/>
          <a:ext cx="11207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1120680" imgH="863640" progId="Visio.Drawing.11">
                  <p:embed/>
                </p:oleObj>
              </mc:Choice>
              <mc:Fallback>
                <p:oleObj name="VISIO" r:id="rId14" imgW="1120680" imgH="863640" progId="Visio.Drawing.11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5308600"/>
                        <a:ext cx="11207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7" name="Object 29"/>
          <p:cNvGraphicFramePr>
            <a:graphicFrameLocks noChangeAspect="1"/>
          </p:cNvGraphicFramePr>
          <p:nvPr/>
        </p:nvGraphicFramePr>
        <p:xfrm>
          <a:off x="4343400" y="4495800"/>
          <a:ext cx="14827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1482480" imgH="660240" progId="Visio.Drawing.11">
                  <p:embed/>
                </p:oleObj>
              </mc:Choice>
              <mc:Fallback>
                <p:oleObj name="VISIO" r:id="rId16" imgW="1482480" imgH="660240" progId="Visio.Drawing.11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95800"/>
                        <a:ext cx="14827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78" name="Group 30"/>
          <p:cNvGrpSpPr>
            <a:grpSpLocks/>
          </p:cNvGrpSpPr>
          <p:nvPr/>
        </p:nvGrpSpPr>
        <p:grpSpPr bwMode="auto">
          <a:xfrm>
            <a:off x="4953000" y="4983163"/>
            <a:ext cx="1524000" cy="503237"/>
            <a:chOff x="3120" y="3139"/>
            <a:chExt cx="960" cy="317"/>
          </a:xfrm>
        </p:grpSpPr>
        <p:graphicFrame>
          <p:nvGraphicFramePr>
            <p:cNvPr id="130079" name="Object 31"/>
            <p:cNvGraphicFramePr>
              <a:graphicFrameLocks noChangeAspect="1"/>
            </p:cNvGraphicFramePr>
            <p:nvPr/>
          </p:nvGraphicFramePr>
          <p:xfrm>
            <a:off x="3120" y="3139"/>
            <a:ext cx="95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8" imgW="1520280" imgH="504000" progId="Visio.Drawing.11">
                    <p:embed/>
                  </p:oleObj>
                </mc:Choice>
                <mc:Fallback>
                  <p:oleObj name="VISIO" r:id="rId18" imgW="1520280" imgH="504000" progId="Visio.Drawing.11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139"/>
                          <a:ext cx="95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80" name="Rectangle 32"/>
            <p:cNvSpPr>
              <a:spLocks noChangeArrowheads="1"/>
            </p:cNvSpPr>
            <p:nvPr/>
          </p:nvSpPr>
          <p:spPr bwMode="auto">
            <a:xfrm>
              <a:off x="3648" y="3187"/>
              <a:ext cx="4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200"/>
                <a:t>{q</a:t>
              </a:r>
              <a:r>
                <a:rPr lang="en-US" altLang="zh-CN" sz="1200" baseline="-25000"/>
                <a:t>2 </a:t>
              </a:r>
              <a:r>
                <a:rPr lang="en-US" altLang="zh-CN" sz="1200"/>
                <a:t>q</a:t>
              </a:r>
              <a:r>
                <a:rPr lang="en-US" altLang="zh-CN" sz="1200" baseline="-25000"/>
                <a:t>3 </a:t>
              </a:r>
              <a:r>
                <a:rPr lang="en-US" altLang="zh-CN" sz="1200"/>
                <a:t>q</a:t>
              </a:r>
              <a:r>
                <a:rPr lang="en-US" altLang="zh-CN" sz="1200" baseline="-25000"/>
                <a:t>5</a:t>
              </a:r>
              <a:r>
                <a:rPr lang="en-US" altLang="zh-CN" sz="1200"/>
                <a:t>}</a:t>
              </a:r>
            </a:p>
          </p:txBody>
        </p:sp>
      </p:grpSp>
      <p:grpSp>
        <p:nvGrpSpPr>
          <p:cNvPr id="130081" name="Group 33"/>
          <p:cNvGrpSpPr>
            <a:grpSpLocks/>
          </p:cNvGrpSpPr>
          <p:nvPr/>
        </p:nvGrpSpPr>
        <p:grpSpPr bwMode="auto">
          <a:xfrm>
            <a:off x="5032375" y="5862638"/>
            <a:ext cx="1520825" cy="538162"/>
            <a:chOff x="3170" y="3693"/>
            <a:chExt cx="958" cy="339"/>
          </a:xfrm>
        </p:grpSpPr>
        <p:graphicFrame>
          <p:nvGraphicFramePr>
            <p:cNvPr id="130082" name="Object 34"/>
            <p:cNvGraphicFramePr>
              <a:graphicFrameLocks noChangeAspect="1"/>
            </p:cNvGraphicFramePr>
            <p:nvPr/>
          </p:nvGraphicFramePr>
          <p:xfrm>
            <a:off x="3170" y="3693"/>
            <a:ext cx="95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0" imgW="1520280" imgH="537840" progId="Visio.Drawing.11">
                    <p:embed/>
                  </p:oleObj>
                </mc:Choice>
                <mc:Fallback>
                  <p:oleObj name="VISIO" r:id="rId20" imgW="1520280" imgH="537840" progId="Visio.Drawing.11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3693"/>
                          <a:ext cx="958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83" name="Rectangle 35"/>
            <p:cNvSpPr>
              <a:spLocks noChangeArrowheads="1"/>
            </p:cNvSpPr>
            <p:nvPr/>
          </p:nvSpPr>
          <p:spPr bwMode="auto">
            <a:xfrm>
              <a:off x="3684" y="3724"/>
              <a:ext cx="4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/>
                <a:t>{q</a:t>
              </a:r>
              <a:r>
                <a:rPr lang="en-US" altLang="zh-CN" sz="1600" baseline="-25000"/>
                <a:t>3 </a:t>
              </a:r>
              <a:r>
                <a:rPr lang="en-US" altLang="zh-CN" sz="1600"/>
                <a:t>q</a:t>
              </a:r>
              <a:r>
                <a:rPr lang="en-US" altLang="zh-CN" sz="1600" baseline="-25000"/>
                <a:t>5</a:t>
              </a:r>
              <a:r>
                <a:rPr lang="en-US" altLang="zh-CN" sz="1600"/>
                <a:t>}</a:t>
              </a:r>
            </a:p>
          </p:txBody>
        </p:sp>
      </p:grpSp>
      <p:graphicFrame>
        <p:nvGraphicFramePr>
          <p:cNvPr id="130084" name="Object 36"/>
          <p:cNvGraphicFramePr>
            <a:graphicFrameLocks noChangeAspect="1"/>
          </p:cNvGraphicFramePr>
          <p:nvPr/>
        </p:nvGraphicFramePr>
        <p:xfrm>
          <a:off x="6046788" y="5334000"/>
          <a:ext cx="10398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2" imgW="1039680" imgH="707400" progId="Visio.Drawing.11">
                  <p:embed/>
                </p:oleObj>
              </mc:Choice>
              <mc:Fallback>
                <p:oleObj name="VISIO" r:id="rId22" imgW="1039680" imgH="707400" progId="Visio.Drawing.11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5334000"/>
                        <a:ext cx="103981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5" name="Object 37"/>
          <p:cNvGraphicFramePr>
            <a:graphicFrameLocks noChangeAspect="1"/>
          </p:cNvGraphicFramePr>
          <p:nvPr/>
        </p:nvGraphicFramePr>
        <p:xfrm>
          <a:off x="6172200" y="5775325"/>
          <a:ext cx="9144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4" imgW="914400" imgH="853920" progId="Visio.Drawing.11">
                  <p:embed/>
                </p:oleObj>
              </mc:Choice>
              <mc:Fallback>
                <p:oleObj name="VISIO" r:id="rId24" imgW="914400" imgH="853920" progId="Visio.Drawing.11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775325"/>
                        <a:ext cx="9144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86" name="Rectangle 38"/>
          <p:cNvSpPr>
            <a:spLocks noChangeArrowheads="1"/>
          </p:cNvSpPr>
          <p:nvPr/>
        </p:nvSpPr>
        <p:spPr bwMode="auto">
          <a:xfrm>
            <a:off x="1476375" y="260350"/>
            <a:ext cx="615156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带</a:t>
            </a:r>
            <a:r>
              <a:rPr lang="zh-CN" altLang="en-US" sz="3600">
                <a:latin typeface="Arial" pitchFamily="34" charset="0"/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Arial" pitchFamily="34" charset="0"/>
                <a:ea typeface="华文行楷" pitchFamily="2" charset="-122"/>
              </a:rPr>
              <a:t>-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转移的非确定有限自动机</a:t>
            </a:r>
          </a:p>
        </p:txBody>
      </p:sp>
      <p:sp>
        <p:nvSpPr>
          <p:cNvPr id="130087" name="Text Box 39"/>
          <p:cNvSpPr txBox="1">
            <a:spLocks noChangeArrowheads="1"/>
          </p:cNvSpPr>
          <p:nvPr/>
        </p:nvSpPr>
        <p:spPr bwMode="auto">
          <a:xfrm>
            <a:off x="1114425" y="1268413"/>
            <a:ext cx="55451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修改的子集构造法举例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107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107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107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685800" y="1752600"/>
            <a:ext cx="8153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 =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是一个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,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通过修改的子</a:t>
            </a: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集构造法得到相应的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D =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</a:t>
            </a:r>
          </a:p>
          <a:p>
            <a:pPr algn="just">
              <a:buClr>
                <a:srgbClr val="800080"/>
              </a:buClr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对任何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*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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w ) 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,w).</a:t>
            </a: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endParaRPr lang="en-US" altLang="zh-CN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证明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: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归纳于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1143000" y="32004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0,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endParaRPr lang="en-US" altLang="zh-CN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1143000" y="3581400"/>
            <a:ext cx="782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由定义知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) = 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ECLOSE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). </a:t>
            </a: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1143000" y="40386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n+1,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并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xa, a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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注意到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n. 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1143000" y="45720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假设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x )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x)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{ 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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}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grpSp>
        <p:nvGrpSpPr>
          <p:cNvPr id="131083" name="Group 11"/>
          <p:cNvGrpSpPr>
            <a:grpSpLocks/>
          </p:cNvGrpSpPr>
          <p:nvPr/>
        </p:nvGrpSpPr>
        <p:grpSpPr bwMode="auto">
          <a:xfrm>
            <a:off x="1143000" y="5029200"/>
            <a:ext cx="7924800" cy="717550"/>
            <a:chOff x="720" y="3168"/>
            <a:chExt cx="4992" cy="452"/>
          </a:xfrm>
        </p:grpSpPr>
        <p:sp>
          <p:nvSpPr>
            <p:cNvPr id="131084" name="Text Box 12"/>
            <p:cNvSpPr txBox="1">
              <a:spLocks noChangeArrowheads="1"/>
            </p:cNvSpPr>
            <p:nvPr/>
          </p:nvSpPr>
          <p:spPr bwMode="auto">
            <a:xfrm>
              <a:off x="1344" y="3408"/>
              <a:ext cx="3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 = 1</a:t>
              </a:r>
            </a:p>
          </p:txBody>
        </p:sp>
        <p:sp>
          <p:nvSpPr>
            <p:cNvPr id="131085" name="Text Box 13"/>
            <p:cNvSpPr txBox="1">
              <a:spLocks noChangeArrowheads="1"/>
            </p:cNvSpPr>
            <p:nvPr/>
          </p:nvSpPr>
          <p:spPr bwMode="auto">
            <a:xfrm>
              <a:off x="1392" y="316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</a:t>
              </a:r>
            </a:p>
          </p:txBody>
        </p:sp>
        <p:sp>
          <p:nvSpPr>
            <p:cNvPr id="131086" name="Rectangle 14"/>
            <p:cNvSpPr>
              <a:spLocks noChangeArrowheads="1"/>
            </p:cNvSpPr>
            <p:nvPr/>
          </p:nvSpPr>
          <p:spPr bwMode="auto">
            <a:xfrm>
              <a:off x="720" y="3216"/>
              <a:ext cx="49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并设 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4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(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4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a ) = { r</a:t>
              </a:r>
              <a:r>
                <a:rPr lang="en-US" altLang="zh-CN" sz="24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r</a:t>
              </a:r>
              <a:r>
                <a:rPr lang="en-US" altLang="zh-CN" sz="24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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r</a:t>
              </a:r>
              <a:r>
                <a:rPr lang="en-US" altLang="zh-CN" sz="24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m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}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</a:p>
          </p:txBody>
        </p:sp>
      </p:grpSp>
      <p:sp>
        <p:nvSpPr>
          <p:cNvPr id="131087" name="Rectangle 15"/>
          <p:cNvSpPr>
            <a:spLocks noChangeArrowheads="1"/>
          </p:cNvSpPr>
          <p:nvPr/>
        </p:nvSpPr>
        <p:spPr bwMode="auto">
          <a:xfrm>
            <a:off x="1143000" y="56388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w )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 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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}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, a )</a:t>
            </a:r>
            <a:endParaRPr lang="en-US" altLang="zh-CN" sz="24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grpSp>
        <p:nvGrpSpPr>
          <p:cNvPr id="131088" name="Group 16"/>
          <p:cNvGrpSpPr>
            <a:grpSpLocks/>
          </p:cNvGrpSpPr>
          <p:nvPr/>
        </p:nvGrpSpPr>
        <p:grpSpPr bwMode="auto">
          <a:xfrm>
            <a:off x="3352800" y="6019800"/>
            <a:ext cx="4191000" cy="685800"/>
            <a:chOff x="2112" y="3792"/>
            <a:chExt cx="2640" cy="432"/>
          </a:xfrm>
        </p:grpSpPr>
        <p:sp>
          <p:nvSpPr>
            <p:cNvPr id="131089" name="Rectangle 17"/>
            <p:cNvSpPr>
              <a:spLocks noChangeArrowheads="1"/>
            </p:cNvSpPr>
            <p:nvPr/>
          </p:nvSpPr>
          <p:spPr bwMode="auto">
            <a:xfrm>
              <a:off x="2112" y="3840"/>
              <a:ext cx="26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ECLOSE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r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j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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(q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w) </a:t>
              </a:r>
            </a:p>
          </p:txBody>
        </p:sp>
        <p:sp>
          <p:nvSpPr>
            <p:cNvPr id="131090" name="Text Box 18"/>
            <p:cNvSpPr txBox="1">
              <a:spLocks noChangeArrowheads="1"/>
            </p:cNvSpPr>
            <p:nvPr/>
          </p:nvSpPr>
          <p:spPr bwMode="auto">
            <a:xfrm>
              <a:off x="2254" y="4012"/>
              <a:ext cx="3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j = 1</a:t>
              </a:r>
            </a:p>
          </p:txBody>
        </p:sp>
        <p:sp>
          <p:nvSpPr>
            <p:cNvPr id="131091" name="Text Box 19"/>
            <p:cNvSpPr txBox="1">
              <a:spLocks noChangeArrowheads="1"/>
            </p:cNvSpPr>
            <p:nvPr/>
          </p:nvSpPr>
          <p:spPr bwMode="auto">
            <a:xfrm>
              <a:off x="2352" y="3792"/>
              <a:ext cx="1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</a:t>
              </a:r>
            </a:p>
          </p:txBody>
        </p:sp>
      </p:grpSp>
      <p:sp>
        <p:nvSpPr>
          <p:cNvPr id="131092" name="Rectangle 20"/>
          <p:cNvSpPr>
            <a:spLocks noChangeArrowheads="1"/>
          </p:cNvSpPr>
          <p:nvPr/>
        </p:nvSpPr>
        <p:spPr bwMode="auto">
          <a:xfrm>
            <a:off x="1476375" y="260350"/>
            <a:ext cx="615156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带</a:t>
            </a:r>
            <a:r>
              <a:rPr lang="zh-CN" altLang="en-US" sz="3600">
                <a:latin typeface="Arial" pitchFamily="34" charset="0"/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3600" i="0">
                <a:latin typeface="Arial" pitchFamily="34" charset="0"/>
                <a:ea typeface="华文行楷" pitchFamily="2" charset="-122"/>
              </a:rPr>
              <a:t>-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转移的非确定有限自动机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468313" y="1125538"/>
            <a:ext cx="856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从 </a:t>
            </a:r>
            <a:r>
              <a:rPr lang="zh-CN" altLang="en-US" sz="2800" b="0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800" b="0" i="0">
                <a:latin typeface="+mn-lt"/>
                <a:ea typeface="华文楷体" panose="02010600040101010101" pitchFamily="2" charset="-122"/>
              </a:rPr>
              <a:t>- </a:t>
            </a:r>
            <a:r>
              <a:rPr lang="en-US" altLang="zh-CN" sz="2800" b="0"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构造等价的 </a:t>
            </a:r>
            <a:r>
              <a:rPr lang="en-US" altLang="zh-CN" sz="2800" b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（修改的子集构造法</a:t>
            </a:r>
            <a:r>
              <a:rPr lang="zh-CN" altLang="en-US" sz="2800" b="0" i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 autoUpdateAnimBg="0"/>
      <p:bldP spid="131080" grpId="0" autoUpdateAnimBg="0"/>
      <p:bldP spid="131081" grpId="0" autoUpdateAnimBg="0"/>
      <p:bldP spid="131082" grpId="0" autoUpdateAnimBg="0"/>
      <p:bldP spid="13108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09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900113" y="1525588"/>
            <a:ext cx="7632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知识回顾：集合上的等价关系与集合的划分</a:t>
            </a:r>
            <a:endParaRPr lang="zh-CN" altLang="en-US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2103" name="Rectangl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1225" y="2174875"/>
            <a:ext cx="7621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DFA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状态集合上的一个等价关系</a:t>
            </a: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900113" y="2836863"/>
            <a:ext cx="716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计算状态集划分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的算法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—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填表法</a:t>
            </a:r>
          </a:p>
        </p:txBody>
      </p:sp>
      <p:sp>
        <p:nvSpPr>
          <p:cNvPr id="132105" name="Rectangle 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0113" y="348615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最小化的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DFA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3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3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3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468313" y="1341438"/>
            <a:ext cx="8496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知识回顾：集合上的等价关系与集合的划分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762000" y="2255838"/>
            <a:ext cx="82296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等价关系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设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为一个集合，二元关系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上的一个等价关系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当且仅当满足以下条件：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</a:p>
          <a:p>
            <a:pPr algn="l"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eaLnBrk="0" hangingPunct="0"/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自反性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对任何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,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aRa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成立；</a:t>
            </a:r>
            <a:endParaRPr lang="zh-CN" altLang="en-US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对称性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对任何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a,b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如果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aRb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成立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则有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bRa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成立；</a:t>
            </a:r>
            <a:endParaRPr lang="zh-CN" altLang="en-US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3.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传递性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对任何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a,b,c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如果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aRb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bRc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成立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则有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aRc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成立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1600200" y="3352800"/>
            <a:ext cx="609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ym typeface="Symbol" pitchFamily="18" charset="2"/>
              </a:rPr>
              <a:t>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752600" y="3962400"/>
            <a:ext cx="457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752600" y="4572000"/>
            <a:ext cx="457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600200" y="5181600"/>
            <a:ext cx="685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i="0">
                <a:sym typeface="Symbol" pitchFamily="18" charset="2"/>
              </a:rPr>
              <a:t></a:t>
            </a:r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1143000" y="3200400"/>
            <a:ext cx="28194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1143000" y="3276600"/>
            <a:ext cx="28194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2362200" y="2590800"/>
            <a:ext cx="0" cy="6096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2362200" y="3276600"/>
            <a:ext cx="0" cy="2590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2438400" y="2590800"/>
            <a:ext cx="0" cy="6096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2438400" y="3276600"/>
            <a:ext cx="0" cy="2590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3200400" y="2590800"/>
            <a:ext cx="0" cy="6096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>
            <a:off x="3200400" y="3276600"/>
            <a:ext cx="0" cy="259080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2667000" y="2667000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0</a:t>
            </a:r>
            <a:endParaRPr lang="en-US" altLang="zh-CN" sz="2400" baseline="-25000"/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3429000" y="2667000"/>
            <a:ext cx="3048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1</a:t>
            </a:r>
            <a:endParaRPr lang="en-US" altLang="zh-CN" sz="2400" baseline="-25000"/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>
            <a:off x="1295400" y="3657600"/>
            <a:ext cx="3048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2590800" y="3352800"/>
            <a:ext cx="457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3429000" y="3352800"/>
            <a:ext cx="457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2590800" y="3962400"/>
            <a:ext cx="457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3429000" y="3962400"/>
            <a:ext cx="457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2590800" y="4562475"/>
            <a:ext cx="457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3429000" y="4562475"/>
            <a:ext cx="457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2590800" y="5172075"/>
            <a:ext cx="457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3429000" y="5172075"/>
            <a:ext cx="457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57383" name="Rectangle 39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4643438" y="2397125"/>
            <a:ext cx="411480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ea typeface="华文行楷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 = {q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1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2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}</a:t>
            </a:r>
            <a:endParaRPr lang="en-US" altLang="zh-CN" sz="2400" baseline="-25000">
              <a:solidFill>
                <a:srgbClr val="333399"/>
              </a:solidFill>
              <a:latin typeface="Arial" pitchFamily="34" charset="0"/>
              <a:ea typeface="华文行楷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ea typeface="华文行楷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sym typeface="Symbol" pitchFamily="18" charset="2"/>
              </a:rPr>
              <a:t>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= {0, 1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}</a:t>
            </a:r>
            <a:endParaRPr lang="en-US" altLang="zh-CN" sz="2400" i="0">
              <a:solidFill>
                <a:srgbClr val="333399"/>
              </a:solidFill>
              <a:ea typeface="华文行楷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ea typeface="华文行楷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,0)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2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,1)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1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   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1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,0)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1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,1)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   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2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,0)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2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,1)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   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,0)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1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(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,1)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2</a:t>
            </a:r>
            <a:endParaRPr lang="en-US" altLang="zh-CN" sz="2400" i="0">
              <a:solidFill>
                <a:srgbClr val="333399"/>
              </a:solidFill>
              <a:ea typeface="华文行楷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ea typeface="华文行楷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</a:t>
            </a:r>
            <a:endParaRPr lang="en-US" altLang="zh-CN" sz="2400" i="0">
              <a:solidFill>
                <a:srgbClr val="333399"/>
              </a:solidFill>
              <a:ea typeface="华文行楷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ea typeface="华文行楷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F = {q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}</a:t>
            </a:r>
          </a:p>
        </p:txBody>
      </p:sp>
      <p:sp>
        <p:nvSpPr>
          <p:cNvPr id="57385" name="Text Box 4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336675"/>
            <a:ext cx="4321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转移表表示的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414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41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41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762000" y="2133600"/>
            <a:ext cx="82296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等价关系与划分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设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为一个集合，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上的一个等价关系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由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产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生的所有等价类（或块）的集合构成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的一个划分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762000" y="3644900"/>
            <a:ext cx="80772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解释 </a:t>
            </a:r>
          </a:p>
          <a:p>
            <a:pPr algn="l"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等价类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对任何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, a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所在的块用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[a]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表示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定义为</a:t>
            </a:r>
          </a:p>
          <a:p>
            <a:pPr algn="l" eaLnBrk="0" hangingPunct="0"/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[a]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{x |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xRa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  <a:endParaRPr lang="zh-CN" altLang="en-US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每一元素都属于唯一的块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即满足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sz="2400" i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[a] = Q ;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）对任何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a,b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或者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[a]=[b]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或者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[a]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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[b]=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468313" y="1341438"/>
            <a:ext cx="8496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知识回顾：集合上的等价关系与集合的划分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517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517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517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468313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DFA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状态集合上的一个等价关系</a:t>
            </a: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838200" y="1844675"/>
            <a:ext cx="79248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设一个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=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上的一个二元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关系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为： 对任何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p,q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Q, </a:t>
            </a:r>
            <a:endParaRPr lang="en-US" altLang="zh-CN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pRq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iff 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w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*.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( '(p,w)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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'(q,w)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endParaRPr lang="en-US" altLang="zh-CN" sz="240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Char char=" "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Symbol" pitchFamily="18" charset="2"/>
              <a:buChar char="-"/>
            </a:pP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上述关系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是等价关系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1187450" y="379095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证明：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自反性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对任何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, qRq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成立；</a:t>
            </a: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1295400" y="608965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</a:t>
            </a:r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1600200" y="4191000"/>
            <a:ext cx="729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2.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对称性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对任何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p,q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, pRq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qRp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成立；</a:t>
            </a:r>
          </a:p>
        </p:txBody>
      </p: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1981200" y="4648200"/>
            <a:ext cx="6858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3.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传递性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对任何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p,q,r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设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pRq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qRr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成立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即对任何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*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  '(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p,w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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q,w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q,w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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r,w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成立；由此，也有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p,w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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r,w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成立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所以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qRr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成立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utoUpdateAnimBg="0"/>
      <p:bldP spid="135177" grpId="0" autoUpdateAnimBg="0"/>
      <p:bldP spid="135178" grpId="0" autoUpdateAnimBg="0"/>
      <p:bldP spid="13517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61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61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61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1042988" y="1825625"/>
            <a:ext cx="77660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pRq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称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等价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equivalent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不等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价，则称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可区别的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distinguishable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042988" y="2947988"/>
            <a:ext cx="7648575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关系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对应有限状态集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的一个划分；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该划分的每个块是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的一个子集；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同一划分块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中的所有状态之间都是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相互等价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的；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分属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不同划分块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的任何两个状态之间都是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可区别的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sz="2400" i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739775" y="4868863"/>
            <a:ext cx="822483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的优化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通过合并等价的（或不可区别的）状态</a:t>
            </a:r>
          </a:p>
          <a:p>
            <a:pPr algn="l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关键：如何计算上述划分？</a:t>
            </a: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657225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DFA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状态集合上的一个等价关系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9" grpId="0" autoUpdateAnimBg="0"/>
      <p:bldP spid="13620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971550" y="1825625"/>
            <a:ext cx="810101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设状态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通过某个输入符号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可分别转移到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（即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r,a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s,a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)=q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），则有</a:t>
            </a:r>
          </a:p>
          <a:p>
            <a:pPr algn="l">
              <a:buClr>
                <a:srgbClr val="800080"/>
              </a:buClr>
              <a:buFont typeface="Symbol" pitchFamily="18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可区别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可区别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611188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有关可区别性的几个有用的结果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611188" y="3614738"/>
            <a:ext cx="828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buFont typeface="Symbol" pitchFamily="18" charset="2"/>
              <a:buNone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这是因为：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可为字符串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区别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</a:t>
            </a:r>
          </a:p>
          <a:p>
            <a:pPr lvl="1" algn="l">
              <a:buFont typeface="Symbol" pitchFamily="18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为字符串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区别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1258888" y="4683125"/>
            <a:ext cx="5992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 </a:t>
            </a:r>
            <a:r>
              <a:rPr lang="zh-CN" altLang="en-US" sz="1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∵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r,aw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p,w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, '(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s,aw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q,w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3" grpId="0" autoUpdateAnimBg="0"/>
      <p:bldP spid="14849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4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3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4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971550" y="1825625"/>
            <a:ext cx="810101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设状态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通过某个输入符号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可分别转移到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（即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r,a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s,a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)=q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），则有</a:t>
            </a:r>
          </a:p>
          <a:p>
            <a:pPr algn="l">
              <a:buClr>
                <a:srgbClr val="800080"/>
              </a:buClr>
              <a:buFont typeface="Symbol" pitchFamily="18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不可区别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不可区别</a:t>
            </a:r>
          </a:p>
        </p:txBody>
      </p:sp>
      <p:sp>
        <p:nvSpPr>
          <p:cNvPr id="150546" name="Rectangle 18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  <p:sp>
        <p:nvSpPr>
          <p:cNvPr id="150547" name="Rectangle 19"/>
          <p:cNvSpPr>
            <a:spLocks noChangeArrowheads="1"/>
          </p:cNvSpPr>
          <p:nvPr/>
        </p:nvSpPr>
        <p:spPr bwMode="auto">
          <a:xfrm>
            <a:off x="611188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有关可区别性的几个有用的结果</a:t>
            </a:r>
          </a:p>
        </p:txBody>
      </p:sp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1258888" y="3913188"/>
            <a:ext cx="3109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 前页结果的逆否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0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971550" y="1825625"/>
            <a:ext cx="810101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设状态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通过某个输入符号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可分别转移到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（即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r,a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s,a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)=q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），则有</a:t>
            </a:r>
          </a:p>
          <a:p>
            <a:pPr algn="l">
              <a:buClr>
                <a:srgbClr val="800080"/>
              </a:buClr>
              <a:buFont typeface="Symbol" pitchFamily="18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可由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ax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区别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可由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区别</a:t>
            </a: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611188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有关可区别性的几个有用的结果</a:t>
            </a:r>
          </a:p>
        </p:txBody>
      </p:sp>
      <p:sp>
        <p:nvSpPr>
          <p:cNvPr id="151573" name="Rectangle 21"/>
          <p:cNvSpPr>
            <a:spLocks noChangeArrowheads="1"/>
          </p:cNvSpPr>
          <p:nvPr/>
        </p:nvSpPr>
        <p:spPr bwMode="auto">
          <a:xfrm>
            <a:off x="1258888" y="3644900"/>
            <a:ext cx="57236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 </a:t>
            </a:r>
            <a:r>
              <a:rPr lang="zh-CN" altLang="en-US" sz="1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∵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r,ax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p,x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, '(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s,ax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q,x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3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1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534988" y="1341438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计算状态集划分的算法</a:t>
            </a:r>
            <a:r>
              <a:rPr lang="en-US" altLang="zh-CN" sz="3200" i="0"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—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填表法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900113" y="1825625"/>
            <a:ext cx="805021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Symbol" pitchFamily="18" charset="2"/>
              <a:buChar char="-"/>
            </a:pP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填表算法（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table-filling algorithm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基于如下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递归地标记可区别的状态偶对的过程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</a:t>
            </a:r>
            <a:endParaRPr lang="en-US" altLang="zh-CN" sz="2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684213" y="3068638"/>
            <a:ext cx="80772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buFont typeface="Symbol" pitchFamily="18" charset="2"/>
              <a:buNone/>
            </a:pP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基础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为终态，而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为非终态，则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标记</a:t>
            </a:r>
          </a:p>
          <a:p>
            <a:pPr lvl="1" algn="l"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为可区别的；</a:t>
            </a: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684213" y="4124325"/>
            <a:ext cx="80772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buFont typeface="Symbol" pitchFamily="18" charset="2"/>
              <a:buNone/>
            </a:pPr>
            <a:r>
              <a:rPr kumimoji="0" lang="en-US" altLang="zh-CN" sz="2800" i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i="0">
                <a:latin typeface="+mn-lt"/>
                <a:ea typeface="华文楷体" panose="02010600040101010101" pitchFamily="2" charset="-122"/>
              </a:rPr>
              <a:t>归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纳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已标记为可区别的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如果状态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</a:p>
          <a:p>
            <a:pPr lvl="1" algn="l">
              <a:buFont typeface="Symbol" pitchFamily="18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通过某个输入符号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可分别转移到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 algn="l"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(r,a)=p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(s,a)=q ,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也标记为可区别的；</a:t>
            </a:r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3" grpId="0" autoUpdateAnimBg="0"/>
      <p:bldP spid="137224" grpId="0" autoUpdateAnimBg="0"/>
      <p:bldP spid="13722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82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82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82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762000" y="1239838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计算状态集划分的算法</a:t>
            </a:r>
            <a:r>
              <a:rPr lang="en-US" altLang="zh-CN" sz="3200" i="0" dirty="0"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—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填表法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1120775" y="1844675"/>
            <a:ext cx="77724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Symbol" pitchFamily="18" charset="2"/>
              <a:buChar char="-"/>
            </a:pP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填表算法举例</a:t>
            </a:r>
            <a:endParaRPr lang="zh-CN" altLang="en-US" sz="28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138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18667"/>
              </p:ext>
            </p:extLst>
          </p:nvPr>
        </p:nvGraphicFramePr>
        <p:xfrm>
          <a:off x="1187450" y="2895600"/>
          <a:ext cx="300355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03480" imgH="3003480" progId="Visio.Drawing.11">
                  <p:embed/>
                </p:oleObj>
              </mc:Choice>
              <mc:Fallback>
                <p:oleObj name="VISIO" r:id="rId2" imgW="3003480" imgH="300348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95600"/>
                        <a:ext cx="3003550" cy="300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1503363" y="336867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1503363" y="43275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2417763" y="43434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2874963" y="43434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1960563" y="43434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1503363" y="47847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1981200" y="47847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2438400" y="47847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2895600" y="47847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1524000" y="5241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981200" y="5241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2438400" y="5241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2895600" y="5241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graphicFrame>
        <p:nvGraphicFramePr>
          <p:cNvPr id="138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774887"/>
              </p:ext>
            </p:extLst>
          </p:nvPr>
        </p:nvGraphicFramePr>
        <p:xfrm>
          <a:off x="3429000" y="2057400"/>
          <a:ext cx="495935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958640" imgH="2196720" progId="Visio.Drawing.11">
                  <p:embed/>
                </p:oleObj>
              </mc:Choice>
              <mc:Fallback>
                <p:oleObj name="VISIO" r:id="rId4" imgW="4958640" imgH="2196720" progId="Visio.Drawing.11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495935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4778375" y="4267200"/>
            <a:ext cx="370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区别所有终态和非终态</a:t>
            </a:r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4778375" y="4737100"/>
            <a:ext cx="35862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区别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(1,3), (1,4), (2,3),</a:t>
            </a:r>
          </a:p>
          <a:p>
            <a:pPr algn="l"/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(2,4), (5,6), (5,7)</a:t>
            </a:r>
            <a:endParaRPr lang="en-US" altLang="zh-CN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1503363" y="382587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1960563" y="338455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1960563" y="382587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3332163" y="481647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3332163" y="519747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4778375" y="5499100"/>
            <a:ext cx="1980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(3)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区别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(3,4)</a:t>
            </a:r>
          </a:p>
        </p:txBody>
      </p:sp>
      <p:sp>
        <p:nvSpPr>
          <p:cNvPr id="138271" name="Text Box 31"/>
          <p:cNvSpPr txBox="1">
            <a:spLocks noChangeArrowheads="1"/>
          </p:cNvSpPr>
          <p:nvPr/>
        </p:nvSpPr>
        <p:spPr bwMode="auto">
          <a:xfrm>
            <a:off x="2417763" y="384175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1295400" y="6019800"/>
            <a:ext cx="634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(4)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结束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划分结果：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{1,2}, {3}, {4}, {5}, {6,7}</a:t>
            </a:r>
          </a:p>
        </p:txBody>
      </p:sp>
      <p:sp>
        <p:nvSpPr>
          <p:cNvPr id="138273" name="Rectangle 33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500"/>
                            </p:stCondLst>
                            <p:childTnLst>
                              <p:par>
                                <p:cTn id="53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000"/>
                            </p:stCondLst>
                            <p:childTnLst>
                              <p:par>
                                <p:cTn id="57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000"/>
                            </p:stCondLst>
                            <p:childTnLst>
                              <p:par>
                                <p:cTn id="65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1382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500"/>
                            </p:stCondLst>
                            <p:childTnLst>
                              <p:par>
                                <p:cTn id="69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" dur="1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6" dur="1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1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6" dur="1" fill="hold"/>
                                        <p:tgtEl>
                                          <p:spTgt spid="1382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1" dur="1" fill="hold"/>
                                        <p:tgtEl>
                                          <p:spTgt spid="1382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6" dur="1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6" dur="1" fill="hold"/>
                                        <p:tgtEl>
                                          <p:spTgt spid="1382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autoUpdateAnimBg="0"/>
      <p:bldP spid="138249" grpId="0" autoUpdateAnimBg="0"/>
      <p:bldP spid="138250" grpId="0" autoUpdateAnimBg="0"/>
      <p:bldP spid="138251" grpId="0" autoUpdateAnimBg="0"/>
      <p:bldP spid="138252" grpId="0" autoUpdateAnimBg="0"/>
      <p:bldP spid="138253" grpId="0" autoUpdateAnimBg="0"/>
      <p:bldP spid="138254" grpId="0" autoUpdateAnimBg="0"/>
      <p:bldP spid="138255" grpId="0" autoUpdateAnimBg="0"/>
      <p:bldP spid="138256" grpId="0" autoUpdateAnimBg="0"/>
      <p:bldP spid="138257" grpId="0" autoUpdateAnimBg="0"/>
      <p:bldP spid="138258" grpId="0" autoUpdateAnimBg="0"/>
      <p:bldP spid="138259" grpId="0" autoUpdateAnimBg="0"/>
      <p:bldP spid="138260" grpId="0" autoUpdateAnimBg="0"/>
      <p:bldP spid="138261" grpId="0" autoUpdateAnimBg="0"/>
      <p:bldP spid="138263" grpId="0" autoUpdateAnimBg="0"/>
      <p:bldP spid="138264" grpId="0" autoUpdateAnimBg="0"/>
      <p:bldP spid="138265" grpId="0" autoUpdateAnimBg="0"/>
      <p:bldP spid="138266" grpId="0" autoUpdateAnimBg="0"/>
      <p:bldP spid="138267" grpId="0" autoUpdateAnimBg="0"/>
      <p:bldP spid="138268" grpId="0" autoUpdateAnimBg="0"/>
      <p:bldP spid="138269" grpId="0" autoUpdateAnimBg="0"/>
      <p:bldP spid="138270" grpId="0" autoUpdateAnimBg="0"/>
      <p:bldP spid="138271" grpId="0" autoUpdateAnimBg="0"/>
      <p:bldP spid="138272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926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926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926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762000" y="1524000"/>
            <a:ext cx="820261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填表算法的正确性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还需证明：如果两个状态没有被填表</a:t>
            </a:r>
          </a:p>
          <a:p>
            <a:pPr algn="l">
              <a:buFont typeface="Symbol" pitchFamily="18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算法标记，则这两个状态一定是等价的</a:t>
            </a: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762000" y="243840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反证法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假定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状态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没有被填表算法标记，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但这两个状态不是等价的，即是可区别的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1219200" y="3194050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设字符串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可用于区别状态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，即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r,w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'(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s,w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两个状态中，一个是终态，一个是非终态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不妨设前者为终态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后者为非终态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1219200" y="4292600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首先不可能有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w=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否则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状态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为终态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为非终态，依填表算法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r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第一步就被标记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1219200" y="502920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w=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ax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并且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r,a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)=p,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s,a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)=q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可被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区别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但同样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不可能被填表算法标记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否则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r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将被标记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同样也有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x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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1752600" y="6172200"/>
            <a:ext cx="533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该过程不可能一直下去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终将产生矛盾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1179513" y="6400800"/>
            <a:ext cx="2744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</a:t>
            </a:r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392113" y="1125538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计算状态集划分的算法</a:t>
            </a:r>
            <a:r>
              <a:rPr lang="en-US" altLang="zh-CN" sz="3200" i="0" dirty="0"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—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填表法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 autoUpdateAnimBg="0"/>
      <p:bldP spid="139271" grpId="0" autoUpdateAnimBg="0"/>
      <p:bldP spid="139272" grpId="0" autoUpdateAnimBg="0"/>
      <p:bldP spid="139273" grpId="0" autoUpdateAnimBg="0"/>
      <p:bldP spid="139274" grpId="0" autoUpdateAnimBg="0"/>
      <p:bldP spid="139275" grpId="0" autoUpdateAnimBg="0"/>
      <p:bldP spid="13927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02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02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02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395288" y="126876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通过合并等价的状态进行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的优化</a:t>
            </a: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755576" y="1844824"/>
            <a:ext cx="82296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步骤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删除所有从开始状态不可到达的状态及与其相关的边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设所得到的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=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</a:p>
          <a:p>
            <a:pPr algn="l"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使用填表算法找出所有等价的状态偶对；</a:t>
            </a:r>
          </a:p>
          <a:p>
            <a:pPr algn="l"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根据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的结果计算当前状态集合的划分块，每一划分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块中的状态相互之间等价，而不同划分块中的状态之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间都是可区别的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包含状态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的划分块用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q]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表示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 algn="l"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构造与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等价的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=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[q</a:t>
            </a:r>
            <a:r>
              <a:rPr lang="en-US" altLang="zh-CN" sz="2400" i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], F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其中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={ [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q]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|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},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{ [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q]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|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}, 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([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q]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,a)=[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)]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052AFD9-0026-EDDD-9F15-5A63C9D3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36" y="6063679"/>
            <a:ext cx="77754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  </a:t>
            </a:r>
            <a:r>
              <a:rPr lang="zh-CN" altLang="zh-CN" sz="2400" i="0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对任何 </a:t>
            </a:r>
            <a:r>
              <a:rPr lang="en-US" altLang="zh-CN" sz="2400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w</a:t>
            </a:r>
            <a:r>
              <a:rPr lang="en-US" altLang="zh-CN" sz="2400" i="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</a:t>
            </a:r>
            <a:r>
              <a:rPr lang="en-US" altLang="zh-CN" sz="2400" i="0" baseline="30000" dirty="0">
                <a:solidFill>
                  <a:srgbClr val="000000"/>
                </a:solidFill>
              </a:rPr>
              <a:t>*</a:t>
            </a:r>
            <a:r>
              <a:rPr lang="en-US" altLang="zh-CN" sz="2400" dirty="0">
                <a:solidFill>
                  <a:srgbClr val="000000"/>
                </a:solidFill>
              </a:rPr>
              <a:t>,  </a:t>
            </a:r>
            <a:r>
              <a:rPr lang="en-US" altLang="zh-CN" sz="2400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aseline="-25000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B</a:t>
            </a:r>
            <a:r>
              <a:rPr lang="en-US" altLang="zh-CN" sz="2400" i="0" dirty="0">
                <a:solidFill>
                  <a:srgbClr val="000000"/>
                </a:solidFill>
              </a:rPr>
              <a:t>(</a:t>
            </a:r>
            <a:r>
              <a:rPr lang="en-US" altLang="zh-CN" sz="2400" kern="100" dirty="0">
                <a:solidFill>
                  <a:srgbClr val="333399"/>
                </a:solidFill>
                <a:latin typeface="Arial"/>
              </a:rPr>
              <a:t>[q</a:t>
            </a:r>
            <a:r>
              <a:rPr lang="en-US" altLang="zh-CN" sz="2400" i="0" kern="100" baseline="-25000" dirty="0">
                <a:solidFill>
                  <a:srgbClr val="333399"/>
                </a:solidFill>
                <a:latin typeface="Arial"/>
              </a:rPr>
              <a:t>0</a:t>
            </a:r>
            <a:r>
              <a:rPr lang="en-US" altLang="zh-CN" sz="2400" kern="100" dirty="0">
                <a:solidFill>
                  <a:srgbClr val="333399"/>
                </a:solidFill>
                <a:latin typeface="Arial"/>
              </a:rPr>
              <a:t>]</a:t>
            </a:r>
            <a:r>
              <a:rPr lang="en-US" altLang="zh-CN" sz="2400" dirty="0">
                <a:solidFill>
                  <a:srgbClr val="333399"/>
                </a:solidFill>
                <a:latin typeface="Arial"/>
              </a:rPr>
              <a:t>, w</a:t>
            </a:r>
            <a:r>
              <a:rPr lang="en-US" altLang="zh-CN" sz="2400" i="0" dirty="0">
                <a:solidFill>
                  <a:srgbClr val="333399"/>
                </a:solidFill>
                <a:latin typeface="Arial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Arial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kern="100" dirty="0">
                <a:solidFill>
                  <a:srgbClr val="333399"/>
                </a:solidFill>
                <a:latin typeface="Arial"/>
              </a:rPr>
              <a:t>F</a:t>
            </a:r>
            <a:r>
              <a:rPr lang="en-US" altLang="zh-CN" sz="2400" baseline="-25000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zh-CN" sz="2400" dirty="0" err="1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iff</a:t>
            </a:r>
            <a:r>
              <a:rPr lang="zh-CN" altLang="zh-CN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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/>
              </a:rPr>
              <a:t>(</a:t>
            </a:r>
            <a:r>
              <a:rPr lang="en-US" altLang="zh-CN" sz="2400" kern="100" dirty="0">
                <a:solidFill>
                  <a:srgbClr val="333399"/>
                </a:solidFill>
                <a:latin typeface="Arial"/>
              </a:rPr>
              <a:t>q</a:t>
            </a:r>
            <a:r>
              <a:rPr lang="en-US" altLang="zh-CN" sz="2400" i="0" kern="100" baseline="-25000" dirty="0">
                <a:solidFill>
                  <a:srgbClr val="333399"/>
                </a:solidFill>
                <a:latin typeface="Arial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Arial"/>
              </a:rPr>
              <a:t>, w</a:t>
            </a:r>
            <a:r>
              <a:rPr lang="en-US" altLang="zh-CN" sz="2400" i="0" dirty="0">
                <a:solidFill>
                  <a:srgbClr val="333399"/>
                </a:solidFill>
                <a:latin typeface="Arial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Arial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kern="100" dirty="0">
                <a:solidFill>
                  <a:srgbClr val="333399"/>
                </a:solidFill>
                <a:latin typeface="Arial"/>
              </a:rPr>
              <a:t>F</a:t>
            </a:r>
            <a:endParaRPr lang="en-US" altLang="zh-CN" sz="2400" dirty="0">
              <a:solidFill>
                <a:srgbClr val="333399"/>
              </a:solidFill>
              <a:ea typeface="华文楷体" panose="02010600040101010101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95" name="Line 43"/>
          <p:cNvSpPr>
            <a:spLocks noChangeShapeType="1"/>
          </p:cNvSpPr>
          <p:nvPr/>
        </p:nvSpPr>
        <p:spPr bwMode="auto">
          <a:xfrm flipV="1">
            <a:off x="5795963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798" name="Text Box 46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74799" name="Text Box 47"/>
          <p:cNvSpPr txBox="1">
            <a:spLocks noChangeArrowheads="1"/>
          </p:cNvSpPr>
          <p:nvPr/>
        </p:nvSpPr>
        <p:spPr bwMode="auto">
          <a:xfrm>
            <a:off x="17399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74800" name="Text Box 48"/>
          <p:cNvSpPr txBox="1">
            <a:spLocks noChangeArrowheads="1"/>
          </p:cNvSpPr>
          <p:nvPr/>
        </p:nvSpPr>
        <p:spPr bwMode="auto">
          <a:xfrm>
            <a:off x="37973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74801" name="Object 49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03753" imgH="2543251" progId="Visio.Drawing.11">
                  <p:embed/>
                </p:oleObj>
              </mc:Choice>
              <mc:Fallback>
                <p:oleObj name="Visio" r:id="rId2" imgW="3203753" imgH="2543251" progId="Visio.Drawing.11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07" name="Text Box 55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graphicFrame>
        <p:nvGraphicFramePr>
          <p:cNvPr id="74808" name="Object 56"/>
          <p:cNvGraphicFramePr>
            <a:graphicFrameLocks noChangeAspect="1"/>
          </p:cNvGraphicFramePr>
          <p:nvPr/>
        </p:nvGraphicFramePr>
        <p:xfrm>
          <a:off x="5507038" y="2636838"/>
          <a:ext cx="2736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099914" imgH="374769" progId="Visio.Drawing.11">
                  <p:embed/>
                </p:oleObj>
              </mc:Choice>
              <mc:Fallback>
                <p:oleObj name="Visio" r:id="rId4" imgW="2099914" imgH="374769" progId="Visio.Drawing.11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2636838"/>
                        <a:ext cx="27368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09" name="Rectangle 57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74810" name="Text Box 5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131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131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131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827088" y="2035175"/>
            <a:ext cx="1362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举例 </a:t>
            </a:r>
          </a:p>
        </p:txBody>
      </p:sp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685800" y="2298700"/>
          <a:ext cx="495935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75781" imgH="2198884" progId="Visio.Drawing.11">
                  <p:embed/>
                </p:oleObj>
              </mc:Choice>
              <mc:Fallback>
                <p:oleObj name="Visio" r:id="rId2" imgW="4975781" imgH="2198884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98700"/>
                        <a:ext cx="495935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5795963" y="3460750"/>
            <a:ext cx="29718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Tx/>
              <a:buChar char="–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划分结果：</a:t>
            </a:r>
          </a:p>
          <a:p>
            <a:pPr algn="l"/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/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 1, 2 }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{3}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{4}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</a:p>
          <a:p>
            <a:pPr algn="l"/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{5}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 6, 7 }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5815013" y="2349500"/>
            <a:ext cx="341632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800080"/>
              </a:buClr>
              <a:buFontTx/>
              <a:buChar char="–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等价的状态偶对为：</a:t>
            </a:r>
          </a:p>
          <a:p>
            <a:pPr algn="l">
              <a:buFont typeface="Wingdings" pitchFamily="2" charset="2"/>
              <a:buNone/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/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1, 2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6, 7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5795963" y="5045075"/>
            <a:ext cx="32766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Tx/>
              <a:buChar char="–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新的状态集合：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/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/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[1]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[3]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[4]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[5]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[6]</a:t>
            </a:r>
          </a:p>
        </p:txBody>
      </p:sp>
      <p:graphicFrame>
        <p:nvGraphicFramePr>
          <p:cNvPr id="141323" name="Object 11"/>
          <p:cNvGraphicFramePr>
            <a:graphicFrameLocks noChangeAspect="1"/>
          </p:cNvGraphicFramePr>
          <p:nvPr/>
        </p:nvGraphicFramePr>
        <p:xfrm>
          <a:off x="1066800" y="4648200"/>
          <a:ext cx="4233863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233960" imgH="1971720" progId="Visio.Drawing.11">
                  <p:embed/>
                </p:oleObj>
              </mc:Choice>
              <mc:Fallback>
                <p:oleObj name="VISIO" r:id="rId4" imgW="4233960" imgH="197172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48200"/>
                        <a:ext cx="4233863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395288" y="1412875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通过合并等价的状态进行 </a:t>
            </a:r>
            <a:r>
              <a:rPr lang="en-US" altLang="zh-CN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的优化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 autoUpdateAnimBg="0"/>
      <p:bldP spid="141321" grpId="0" autoUpdateAnimBg="0"/>
      <p:bldP spid="141322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23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23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23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314325" y="1447800"/>
            <a:ext cx="555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最小化的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DFA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611188" y="2209800"/>
            <a:ext cx="84248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问题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假定一个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用上述优化步骤构造出与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等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价的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那么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是否存在一个状态数目比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还少的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N,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它接受的语言同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完全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一样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?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611188" y="3733800"/>
            <a:ext cx="84248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假设存在一个这样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DFA 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现将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相并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即状态、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转移规则都相并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这里假定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之间没有重名的状态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因而也没有相交的转移边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原来的终态还是终态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原来的两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个初态中任选一个作为新的初态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同时还假定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的每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一状态都是从其相应的初态可以到达的，否则我们将去掉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不可达状态，得到状态数目更小的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DFA.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314325" y="1447800"/>
            <a:ext cx="555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最小化的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DFA</a:t>
            </a:r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  <p:graphicFrame>
        <p:nvGraphicFramePr>
          <p:cNvPr id="1525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014542"/>
              </p:ext>
            </p:extLst>
          </p:nvPr>
        </p:nvGraphicFramePr>
        <p:xfrm>
          <a:off x="1582738" y="2597150"/>
          <a:ext cx="5978525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81971" imgH="3429000" progId="Visio.Drawing.11">
                  <p:embed/>
                </p:oleObj>
              </mc:Choice>
              <mc:Fallback>
                <p:oleObj name="Visio" r:id="rId2" imgW="5981971" imgH="3429000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597150"/>
                        <a:ext cx="5978525" cy="342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9" name="Object 23"/>
          <p:cNvGraphicFramePr>
            <a:graphicFrameLocks noChangeAspect="1"/>
          </p:cNvGraphicFramePr>
          <p:nvPr/>
        </p:nvGraphicFramePr>
        <p:xfrm>
          <a:off x="1979613" y="3529013"/>
          <a:ext cx="444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3815" imgH="1555699" progId="Visio.Drawing.11">
                  <p:embed/>
                </p:oleObj>
              </mc:Choice>
              <mc:Fallback>
                <p:oleObj name="Visio" r:id="rId4" imgW="43815" imgH="1555699" progId="Visio.Drawing.11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29013"/>
                        <a:ext cx="4445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1" name="Object 25"/>
          <p:cNvGraphicFramePr>
            <a:graphicFrameLocks noChangeAspect="1"/>
          </p:cNvGraphicFramePr>
          <p:nvPr/>
        </p:nvGraphicFramePr>
        <p:xfrm>
          <a:off x="2195513" y="5195888"/>
          <a:ext cx="9445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944880" imgH="538074" progId="Visio.Drawing.11">
                  <p:embed/>
                </p:oleObj>
              </mc:Choice>
              <mc:Fallback>
                <p:oleObj name="Visio" r:id="rId6" imgW="944880" imgH="538074" progId="Visio.Drawing.11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195888"/>
                        <a:ext cx="9445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2" name="Object 26"/>
          <p:cNvGraphicFramePr>
            <a:graphicFrameLocks noChangeAspect="1"/>
          </p:cNvGraphicFramePr>
          <p:nvPr/>
        </p:nvGraphicFramePr>
        <p:xfrm>
          <a:off x="2843213" y="3429000"/>
          <a:ext cx="746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74295" imgH="1854810" progId="Visio.Drawing.11">
                  <p:embed/>
                </p:oleObj>
              </mc:Choice>
              <mc:Fallback>
                <p:oleObj name="Visio" r:id="rId8" imgW="74295" imgH="1854810" progId="Visio.Drawing.11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429000"/>
                        <a:ext cx="746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4" name="Object 28"/>
          <p:cNvGraphicFramePr>
            <a:graphicFrameLocks noChangeAspect="1"/>
          </p:cNvGraphicFramePr>
          <p:nvPr/>
        </p:nvGraphicFramePr>
        <p:xfrm>
          <a:off x="3128963" y="5232400"/>
          <a:ext cx="9382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938784" imgH="501091" progId="Visio.Drawing.11">
                  <p:embed/>
                </p:oleObj>
              </mc:Choice>
              <mc:Fallback>
                <p:oleObj name="Visio" r:id="rId10" imgW="938784" imgH="501091" progId="Visio.Drawing.11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5232400"/>
                        <a:ext cx="9382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6" name="Object 30"/>
          <p:cNvGraphicFramePr>
            <a:graphicFrameLocks noChangeAspect="1"/>
          </p:cNvGraphicFramePr>
          <p:nvPr/>
        </p:nvGraphicFramePr>
        <p:xfrm>
          <a:off x="4037013" y="5032375"/>
          <a:ext cx="15430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543812" imgH="701446" progId="Visio.Drawing.11">
                  <p:embed/>
                </p:oleObj>
              </mc:Choice>
              <mc:Fallback>
                <p:oleObj name="Visio" r:id="rId12" imgW="1543812" imgH="701446" progId="Visio.Drawing.11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5032375"/>
                        <a:ext cx="15430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7" name="Object 31"/>
          <p:cNvGraphicFramePr>
            <a:graphicFrameLocks noChangeAspect="1"/>
          </p:cNvGraphicFramePr>
          <p:nvPr/>
        </p:nvGraphicFramePr>
        <p:xfrm>
          <a:off x="3779838" y="3429000"/>
          <a:ext cx="74612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74295" imgH="1843837" progId="Visio.Drawing.11">
                  <p:embed/>
                </p:oleObj>
              </mc:Choice>
              <mc:Fallback>
                <p:oleObj name="Visio" r:id="rId14" imgW="74295" imgH="1843837" progId="Visio.Drawing.11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429000"/>
                        <a:ext cx="74612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19005"/>
              </p:ext>
            </p:extLst>
          </p:nvPr>
        </p:nvGraphicFramePr>
        <p:xfrm>
          <a:off x="5149850" y="3213100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514510" imgH="514350" progId="Visio.Drawing.11">
                  <p:embed/>
                </p:oleObj>
              </mc:Choice>
              <mc:Fallback>
                <p:oleObj name="Visio" r:id="rId16" imgW="514510" imgH="514350" progId="Visio.Drawing.11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3213100"/>
                        <a:ext cx="5016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13509"/>
              </p:ext>
            </p:extLst>
          </p:nvPr>
        </p:nvGraphicFramePr>
        <p:xfrm>
          <a:off x="2102675" y="2962277"/>
          <a:ext cx="31900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8" imgW="3213202" imgH="654101" progId="Visio.Drawing.11">
                  <p:embed/>
                </p:oleObj>
              </mc:Choice>
              <mc:Fallback>
                <p:oleObj name="Visio" r:id="rId18" imgW="3213202" imgH="654101" progId="Visio.Drawing.11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675" y="2962277"/>
                        <a:ext cx="31900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896809"/>
              </p:ext>
            </p:extLst>
          </p:nvPr>
        </p:nvGraphicFramePr>
        <p:xfrm>
          <a:off x="5292725" y="3714750"/>
          <a:ext cx="1397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0" imgW="139065" imgH="1422806" progId="Visio.Drawing.11">
                  <p:embed/>
                </p:oleObj>
              </mc:Choice>
              <mc:Fallback>
                <p:oleObj name="Visio" r:id="rId20" imgW="139065" imgH="1422806" progId="Visio.Drawing.11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714750"/>
                        <a:ext cx="1397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15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15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2000"/>
                                        <p:tgtEl>
                                          <p:spTgt spid="15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5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2000"/>
                                        <p:tgtEl>
                                          <p:spTgt spid="15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2000"/>
                                        <p:tgtEl>
                                          <p:spTgt spid="15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1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336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33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33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533400" y="5630863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对任何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用前述优化步骤构造出与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等价的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　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那么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的状态数目不多于任何语言为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L(A)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609600" y="1844675"/>
            <a:ext cx="8305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相并后的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运用填表算法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可以得出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1.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的初态是不可区别的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因为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L(M)=L(N);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2.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是不可区别的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则对于任何输入符号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的后继状态之间也是不可区别的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3.   M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的任一状态至少与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的一个状态是不可区别的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900113" y="4005263"/>
            <a:ext cx="6048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根据假设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N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的状态数目比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少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所以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中必然存在</a:t>
            </a:r>
          </a:p>
          <a:p>
            <a:pPr algn="l">
              <a:buFont typeface="Wingdings" pitchFamily="2" charset="2"/>
              <a:buNone/>
            </a:pP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两个状态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它们分别与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中的同一个状态不可区别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 algn="l"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根据不可区别关系的传递性，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的这两个状态是不可区别的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这与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的构造过程矛盾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387350" y="1196975"/>
            <a:ext cx="555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最小化的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DFA</a:t>
            </a:r>
          </a:p>
        </p:txBody>
      </p:sp>
      <p:graphicFrame>
        <p:nvGraphicFramePr>
          <p:cNvPr id="143371" name="Object 11"/>
          <p:cNvGraphicFramePr>
            <a:graphicFrameLocks noChangeAspect="1"/>
          </p:cNvGraphicFramePr>
          <p:nvPr/>
        </p:nvGraphicFramePr>
        <p:xfrm>
          <a:off x="7092950" y="3935413"/>
          <a:ext cx="136525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65123" imgH="1580896" progId="Visio.Drawing.11">
                  <p:embed/>
                </p:oleObj>
              </mc:Choice>
              <mc:Fallback>
                <p:oleObj name="Visio" r:id="rId2" imgW="1365123" imgH="1580896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935413"/>
                        <a:ext cx="136525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 autoUpdateAnimBg="0"/>
      <p:bldP spid="143368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042988" y="1917700"/>
            <a:ext cx="7632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Symbol" pitchFamily="18" charset="2"/>
              <a:buChar char="-"/>
            </a:pP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最小化下图表示的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endParaRPr lang="en-US" altLang="zh-CN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4629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3430588" y="333216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5487988" y="3332163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3502025" y="5348288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5487988" y="5348288"/>
            <a:ext cx="534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3</a:t>
            </a:r>
          </a:p>
        </p:txBody>
      </p:sp>
      <p:graphicFrame>
        <p:nvGraphicFramePr>
          <p:cNvPr id="154637" name="Object 13"/>
          <p:cNvGraphicFramePr>
            <a:graphicFrameLocks noChangeAspect="1"/>
          </p:cNvGraphicFramePr>
          <p:nvPr/>
        </p:nvGraphicFramePr>
        <p:xfrm>
          <a:off x="2411413" y="29972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14714" imgH="2545545" progId="Visio.Drawing.11">
                  <p:embed/>
                </p:oleObj>
              </mc:Choice>
              <mc:Fallback>
                <p:oleObj name="Visio" r:id="rId3" imgW="3214714" imgH="2545545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972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9" name="Text Box 1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1193800"/>
            <a:ext cx="648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课堂练习</a:t>
            </a:r>
            <a:endParaRPr lang="zh-CN" altLang="en-US" sz="3200" b="0" i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9001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（确定）有限自动机的最小化</a:t>
            </a:r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43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43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43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259632" y="1052736"/>
            <a:ext cx="62611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必做题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algn="just">
              <a:buClr>
                <a:srgbClr val="800080"/>
              </a:buClr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*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Ex.2.2.2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Ex.2.2.4 (b),(c)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Ex.2.2.5 (d)</a:t>
            </a:r>
          </a:p>
          <a:p>
            <a:pPr lvl="2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Ex.2.2.7</a:t>
            </a:r>
          </a:p>
          <a:p>
            <a:pPr lvl="2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Ex.2.2.9</a:t>
            </a:r>
          </a:p>
          <a:p>
            <a:pPr lvl="2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Ex.2.3.2</a:t>
            </a:r>
          </a:p>
          <a:p>
            <a:pPr lvl="2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Ex.2.3.4 (b),(c)</a:t>
            </a:r>
          </a:p>
          <a:p>
            <a:pPr lvl="2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Ex.2.4.2 (c) (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请依所介绍的算法做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pPr lvl="2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Ex.2.5.2</a:t>
            </a:r>
          </a:p>
          <a:p>
            <a:pPr lvl="2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Ex.2.5.3 (a),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！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(b)</a:t>
            </a:r>
          </a:p>
          <a:p>
            <a:pPr lvl="2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Ex.4.4.2</a:t>
            </a:r>
          </a:p>
          <a:p>
            <a:pPr lvl="2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!Ex.2.5.3 (c)</a:t>
            </a:r>
          </a:p>
          <a:p>
            <a:pPr lvl="2" algn="just"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思考题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algn="just">
              <a:buClr>
                <a:srgbClr val="800080"/>
              </a:buClr>
            </a:pPr>
            <a:endParaRPr lang="en-US" altLang="zh-CN" sz="1000" i="0" dirty="0">
              <a:latin typeface="+mn-lt"/>
              <a:ea typeface="华文楷体" panose="02010600040101010101" pitchFamily="2" charset="-122"/>
            </a:endParaRPr>
          </a:p>
          <a:p>
            <a:pPr lvl="2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Ex.2.2.5 (b)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Ex.2.2.6 *(a),(b)</a:t>
            </a:r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900113" y="1052513"/>
            <a:ext cx="785018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思考题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latin typeface="+mn-lt"/>
              <a:ea typeface="华文楷体" panose="02010600040101010101" pitchFamily="2" charset="-122"/>
            </a:endParaRPr>
          </a:p>
          <a:p>
            <a:pPr lvl="1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附加</a:t>
            </a: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Let L= w  In w, the number of 0’s and</a:t>
            </a:r>
          </a:p>
          <a:p>
            <a:pPr algn="l">
              <a:buFont typeface="Symbol" pitchFamily="18" charset="2"/>
              <a:buNone/>
            </a:pP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the number of 1’s are the same in parity  be a </a:t>
            </a:r>
          </a:p>
          <a:p>
            <a:pPr algn="l">
              <a:buFont typeface="Symbol" pitchFamily="18" charset="2"/>
              <a:buNone/>
            </a:pP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language over =0,1</a:t>
            </a:r>
            <a:r>
              <a:rPr lang="en-US" altLang="zh-CN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Prove that L is the  </a:t>
            </a:r>
          </a:p>
          <a:p>
            <a:pPr algn="l">
              <a:buFont typeface="Symbol" pitchFamily="18" charset="2"/>
              <a:buNone/>
            </a:pP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language of following 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336925" y="395287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5394325" y="3952875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3408363" y="59690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5394325" y="5969000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3</a:t>
            </a:r>
          </a:p>
        </p:txBody>
      </p:sp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2328863" y="3617913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14714" imgH="2545545" progId="Visio.Drawing.11">
                  <p:embed/>
                </p:oleObj>
              </mc:Choice>
              <mc:Fallback>
                <p:oleObj name="Visio" r:id="rId2" imgW="3214714" imgH="2545545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617913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0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1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2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539552" y="908720"/>
            <a:ext cx="8424936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自测题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设计一个 </a:t>
            </a:r>
            <a:r>
              <a:rPr lang="zh-CN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，其语言为长度至少为</a:t>
            </a:r>
            <a:r>
              <a:rPr lang="zh-CN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且头两个字符不相同的</a:t>
            </a:r>
            <a:r>
              <a:rPr lang="zh-CN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串构成的集合。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试构造接受下列语言的一个 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}*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中不包含子串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}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2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}*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中包含且仅包含奇数个子串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}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3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}*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的个数和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的个数之和是奇数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4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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a,b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}*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的个数是偶数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的长度也为偶数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914400" lvl="1" indent="-457200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5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a,b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}*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含相同个数的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，且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的每个前缀中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  <a:p>
            <a:pPr marL="914400" lvl="1" indent="-457200" algn="just">
              <a:buClr>
                <a:srgbClr val="800080"/>
              </a:buClr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个数之差不超过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}</a:t>
            </a:r>
          </a:p>
          <a:p>
            <a:pPr marL="914400" lvl="1" indent="-457200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6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 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{a, b}*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包含子串 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ab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，但不包含子串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bb }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设计一个</a:t>
            </a:r>
            <a:r>
              <a:rPr lang="zh-CN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，其语言为长度至少为</a:t>
            </a:r>
            <a:r>
              <a:rPr lang="zh-CN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且末尾两个字符不相同的</a:t>
            </a:r>
            <a:r>
              <a:rPr lang="zh-CN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串构成的集合。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试给出下列正规语言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-NFA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）：</a:t>
            </a:r>
            <a:endParaRPr lang="zh-CN" altLang="en-US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/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}*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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3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中第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位和第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位不同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endParaRPr 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  <p:sp>
        <p:nvSpPr>
          <p:cNvPr id="11469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46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469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469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64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64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64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539750" y="1484313"/>
            <a:ext cx="842486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自测题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设计一个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–NFA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，其语言由满足下述条件的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串构成：长度至少为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，且前三个符号中至少有一个“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0”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。（以状态转移图的形式给出，要能够体现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–NFA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的设计特点）。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endParaRPr 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试构造接受下列正规语言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ε-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  <a:endParaRPr lang="zh-CN" altLang="en-US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1)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b, c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}*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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1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后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位中至少有一位不是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}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2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{a, b, c}*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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2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中从第 2 位到第4位至少有一位不是 c }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3)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{a, b, c }*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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4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，且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的前5位至少有一个子串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bac ，且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的后5位至少有一个子串 acb }</a:t>
            </a: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831850" y="1484313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自测题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左下图表示一个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，构造出与该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等价的最小化的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（即拥有的状态数目最少）。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分主要步骤或直接写出结果均可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endParaRPr 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endParaRPr 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2206625" y="3119438"/>
          <a:ext cx="4237038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30857" imgH="1893664" progId="Visio.Drawing.11">
                  <p:embed/>
                </p:oleObj>
              </mc:Choice>
              <mc:Fallback>
                <p:oleObj name="Visio" r:id="rId2" imgW="4730857" imgH="1893664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3119438"/>
                        <a:ext cx="4237038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17399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37973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14714" imgH="2545545" progId="Visio.Drawing.11">
                  <p:embed/>
                </p:oleObj>
              </mc:Choice>
              <mc:Fallback>
                <p:oleObj name="Visio" r:id="rId2" imgW="3214714" imgH="2545545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 flipV="1">
            <a:off x="6227763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7299" name="Object 19"/>
          <p:cNvGraphicFramePr>
            <a:graphicFrameLocks noChangeAspect="1"/>
          </p:cNvGraphicFramePr>
          <p:nvPr/>
        </p:nvGraphicFramePr>
        <p:xfrm>
          <a:off x="5507038" y="2636838"/>
          <a:ext cx="2736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099914" imgH="374769" progId="Visio.Drawing.11">
                  <p:embed/>
                </p:oleObj>
              </mc:Choice>
              <mc:Fallback>
                <p:oleObj name="Visio" r:id="rId4" imgW="2099914" imgH="374769" progId="Visio.Drawing.11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2636838"/>
                        <a:ext cx="27368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0" name="Rectangle 20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5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D4FE36AC-A942-4EF0-AEAD-05B4B390F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4000">
                <a:solidFill>
                  <a:schemeClr val="hlink"/>
                </a:solidFill>
                <a:latin typeface="Arial" pitchFamily="34" charset="0"/>
              </a:rPr>
              <a:t>Thank You</a:t>
            </a:r>
            <a:endParaRPr lang="en-US" altLang="zh-CN" sz="3200">
              <a:solidFill>
                <a:schemeClr val="hlink"/>
              </a:solidFill>
              <a:latin typeface="CMR10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</a:pPr>
            <a:r>
              <a:rPr lang="en-US" altLang="zh-CN" sz="3200">
                <a:solidFill>
                  <a:schemeClr val="hlink"/>
                </a:solidFill>
                <a:latin typeface="Arial" pitchFamily="34" charset="0"/>
              </a:rPr>
              <a:t>That’s all for today.</a:t>
            </a:r>
            <a:r>
              <a:rPr lang="en-US" altLang="zh-CN" sz="3200">
                <a:solidFill>
                  <a:schemeClr val="hlink"/>
                </a:solidFill>
                <a:latin typeface="CMR10" charset="0"/>
              </a:rPr>
              <a:t> </a:t>
            </a:r>
          </a:p>
        </p:txBody>
      </p:sp>
      <p:sp>
        <p:nvSpPr>
          <p:cNvPr id="829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1739900" y="4979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</a:p>
        </p:txBody>
      </p:sp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6731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14714" imgH="2545545" progId="Visio.Drawing.11">
                  <p:embed/>
                </p:oleObj>
              </mc:Choice>
              <mc:Fallback>
                <p:oleObj name="Visio" r:id="rId2" imgW="3214714" imgH="2545545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1743075" y="2900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3797300" y="29225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3797300" y="49418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 flipV="1">
            <a:off x="6659563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8323" name="Object 19"/>
          <p:cNvGraphicFramePr>
            <a:graphicFrameLocks noChangeAspect="1"/>
          </p:cNvGraphicFramePr>
          <p:nvPr/>
        </p:nvGraphicFramePr>
        <p:xfrm>
          <a:off x="5507038" y="2636838"/>
          <a:ext cx="2736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099914" imgH="374769" progId="Visio.Drawing.11">
                  <p:embed/>
                </p:oleObj>
              </mc:Choice>
              <mc:Fallback>
                <p:oleObj name="Visio" r:id="rId4" imgW="2099914" imgH="374769" progId="Visio.Drawing.11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2636838"/>
                        <a:ext cx="27368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1476375" y="19526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确定有限自动机</a:t>
            </a:r>
          </a:p>
        </p:txBody>
      </p:sp>
      <p:sp>
        <p:nvSpPr>
          <p:cNvPr id="15" name="Text Box 58">
            <a:hlinkClick r:id="rId6" action="ppaction://hlinksldjump"/>
            <a:extLst>
              <a:ext uri="{FF2B5EF4-FFF2-40B4-BE49-F238E27FC236}">
                <a16:creationId xmlns:a16="http://schemas.microsoft.com/office/drawing/2014/main" id="{12148383-49F7-4BD5-ADC7-14662C687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9700"/>
            <a:ext cx="5329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如何接受输入符号串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25792</TotalTime>
  <Words>7398</Words>
  <Application>Microsoft Office PowerPoint</Application>
  <PresentationFormat>全屏显示(4:3)</PresentationFormat>
  <Paragraphs>1098</Paragraphs>
  <Slides>80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91" baseType="lpstr">
      <vt:lpstr>CMR10</vt:lpstr>
      <vt:lpstr>华文楷体</vt:lpstr>
      <vt:lpstr>华文行楷</vt:lpstr>
      <vt:lpstr>Arial</vt:lpstr>
      <vt:lpstr>Calibri</vt:lpstr>
      <vt:lpstr>Symbol</vt:lpstr>
      <vt:lpstr>Times New Roman</vt:lpstr>
      <vt:lpstr>Wingdings</vt:lpstr>
      <vt:lpstr>Capsules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 Shengyuan</cp:lastModifiedBy>
  <cp:revision>378</cp:revision>
  <dcterms:created xsi:type="dcterms:W3CDTF">2002-02-03T03:17:28Z</dcterms:created>
  <dcterms:modified xsi:type="dcterms:W3CDTF">2023-10-16T06:20:26Z</dcterms:modified>
</cp:coreProperties>
</file>