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6"/>
  </p:handoutMasterIdLst>
  <p:sldIdLst>
    <p:sldId id="256" r:id="rId2"/>
    <p:sldId id="406" r:id="rId3"/>
    <p:sldId id="378" r:id="rId4"/>
    <p:sldId id="408" r:id="rId5"/>
    <p:sldId id="409" r:id="rId6"/>
    <p:sldId id="410" r:id="rId7"/>
    <p:sldId id="411" r:id="rId8"/>
    <p:sldId id="412" r:id="rId9"/>
    <p:sldId id="413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03" r:id="rId26"/>
    <p:sldId id="311" r:id="rId27"/>
    <p:sldId id="364" r:id="rId28"/>
    <p:sldId id="365" r:id="rId29"/>
    <p:sldId id="366" r:id="rId30"/>
    <p:sldId id="367" r:id="rId31"/>
    <p:sldId id="368" r:id="rId32"/>
    <p:sldId id="277" r:id="rId33"/>
    <p:sldId id="407" r:id="rId34"/>
    <p:sldId id="330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CC99FF"/>
    <a:srgbClr val="993366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660" autoAdjust="0"/>
  </p:normalViewPr>
  <p:slideViewPr>
    <p:cSldViewPr>
      <p:cViewPr varScale="1">
        <p:scale>
          <a:sx n="80" d="100"/>
          <a:sy n="80" d="100"/>
        </p:scale>
        <p:origin x="8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fld id="{D7A8551F-B77F-4524-A4BA-D932EF22B2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269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0">
              <a:solidFill>
                <a:schemeClr val="tx1"/>
              </a:solidFill>
            </a:endParaRPr>
          </a:p>
        </p:txBody>
      </p:sp>
      <p:sp>
        <p:nvSpPr>
          <p:cNvPr id="6147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0">
              <a:solidFill>
                <a:schemeClr val="tx1"/>
              </a:solidFill>
            </a:endParaRP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6149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Rectangle 103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3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4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26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90865D4F-FDDB-4DA2-89D3-16C217C889D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6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7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</p:spPr>
      </p:pic>
      <p:sp>
        <p:nvSpPr>
          <p:cNvPr id="6158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i="0">
                <a:latin typeface="Arial" pitchFamily="34" charset="0"/>
                <a:cs typeface="Times New Roman" pitchFamily="18" charset="0"/>
              </a:rPr>
              <a:t>Formal Languages and Automata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7" name="Group 1041"/>
          <p:cNvGrpSpPr>
            <a:grpSpLocks/>
          </p:cNvGrpSpPr>
          <p:nvPr userDrawn="1"/>
        </p:nvGrpSpPr>
        <p:grpSpPr bwMode="auto">
          <a:xfrm>
            <a:off x="-36513" y="0"/>
            <a:ext cx="1476376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477963" y="1008063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41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3675" y="576263"/>
            <a:ext cx="1295400" cy="330200"/>
          </a:xfrm>
          <a:prstGeom prst="rect">
            <a:avLst/>
          </a:prstGeom>
          <a:noFill/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885113" y="714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993366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17600" y="215900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 advClick="0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3.bin"/><Relationship Id="rId18" Type="http://schemas.openxmlformats.org/officeDocument/2006/relationships/oleObject" Target="../embeddings/oleObject36.bin"/><Relationship Id="rId3" Type="http://schemas.openxmlformats.org/officeDocument/2006/relationships/image" Target="../media/image23.wmf"/><Relationship Id="rId21" Type="http://schemas.openxmlformats.org/officeDocument/2006/relationships/image" Target="../media/image31.wmf"/><Relationship Id="rId7" Type="http://schemas.openxmlformats.org/officeDocument/2006/relationships/image" Target="../media/image25.wmf"/><Relationship Id="rId12" Type="http://schemas.openxmlformats.org/officeDocument/2006/relationships/image" Target="../media/image27.wmf"/><Relationship Id="rId17" Type="http://schemas.openxmlformats.org/officeDocument/2006/relationships/image" Target="../media/image29.w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2.bin"/><Relationship Id="rId5" Type="http://schemas.openxmlformats.org/officeDocument/2006/relationships/image" Target="../media/image24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39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40.wmf"/><Relationship Id="rId7" Type="http://schemas.openxmlformats.org/officeDocument/2006/relationships/image" Target="../media/image41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19.wmf"/><Relationship Id="rId10" Type="http://schemas.openxmlformats.org/officeDocument/2006/relationships/image" Target="../media/image42.emf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43.wmf"/><Relationship Id="rId7" Type="http://schemas.openxmlformats.org/officeDocument/2006/relationships/image" Target="../media/image44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slide" Target="slide32.xml"/><Relationship Id="rId7" Type="http://schemas.openxmlformats.org/officeDocument/2006/relationships/image" Target="../media/image19.wmf"/><Relationship Id="rId12" Type="http://schemas.openxmlformats.org/officeDocument/2006/relationships/image" Target="../media/image47.wmf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5.bin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1.bin"/><Relationship Id="rId18" Type="http://schemas.openxmlformats.org/officeDocument/2006/relationships/oleObject" Target="../embeddings/oleObject74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73.bin"/><Relationship Id="rId2" Type="http://schemas.openxmlformats.org/officeDocument/2006/relationships/slide" Target="slide1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e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7.bin"/><Relationship Id="rId2" Type="http://schemas.openxmlformats.org/officeDocument/2006/relationships/slide" Target="slide1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11" Type="http://schemas.openxmlformats.org/officeDocument/2006/relationships/slide" Target="slide10.xml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slide" Target="slide4.xml"/><Relationship Id="rId22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604963" y="195263"/>
            <a:ext cx="1955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b="1" i="0">
                <a:latin typeface="华文行楷" pitchFamily="2" charset="-122"/>
                <a:ea typeface="华文行楷" pitchFamily="2" charset="-122"/>
              </a:rPr>
              <a:t>第 五 讲</a:t>
            </a:r>
          </a:p>
        </p:txBody>
      </p:sp>
      <p:sp>
        <p:nvSpPr>
          <p:cNvPr id="2067" name="Text Box 1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1188" y="1700213"/>
            <a:ext cx="7921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b="1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600" b="1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有限状态自动机 </a:t>
            </a:r>
            <a:r>
              <a:rPr lang="zh-CN" altLang="en-US" sz="3600" b="1" i="0" dirty="0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 </a:t>
            </a:r>
            <a:r>
              <a:rPr lang="zh-CN" altLang="en-US" sz="3600" b="1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正规表达式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085850" y="2278063"/>
            <a:ext cx="7373938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8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i="0" dirty="0">
                <a:latin typeface="+mn-lt"/>
                <a:ea typeface="华文楷体" panose="02010600040101010101" pitchFamily="2" charset="-122"/>
              </a:rPr>
              <a:t>定理</a:t>
            </a:r>
            <a:r>
              <a:rPr lang="en-US" altLang="zh-CN" sz="2800" b="1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是某个 </a:t>
            </a:r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D </a:t>
            </a: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则存在一个</a:t>
            </a:r>
          </a:p>
          <a:p>
            <a:pPr algn="just">
              <a:buFont typeface="Symbol" pitchFamily="18" charset="2"/>
              <a:buNone/>
            </a:pPr>
            <a:r>
              <a:rPr kumimoji="0"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正</a:t>
            </a: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规表达式 </a:t>
            </a:r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,</a:t>
            </a: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满足 </a:t>
            </a:r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L(R) = L(D) = L</a:t>
            </a:r>
            <a:r>
              <a:rPr lang="en-US" altLang="zh-CN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800" b="1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b="1" i="0" dirty="0">
                <a:latin typeface="+mn-lt"/>
                <a:ea typeface="华文楷体" panose="02010600040101010101" pitchFamily="2" charset="-122"/>
              </a:rPr>
              <a:t>证明</a:t>
            </a:r>
            <a:r>
              <a:rPr lang="en-US" altLang="zh-CN" sz="2800" b="1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构造性证明</a:t>
            </a:r>
            <a:r>
              <a:rPr lang="en-US" altLang="zh-CN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</a:t>
            </a: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以下是两种构造方法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hlinkClick r:id="rId3" action="ppaction://hlinksldjump"/>
              </a:rPr>
              <a:t>(1) </a:t>
            </a: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hlinkClick r:id="rId3" action="ppaction://hlinksldjump"/>
              </a:rPr>
              <a:t>路径迭代法（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hlinkClick r:id="rId3" action="ppaction://hlinksldjump"/>
              </a:rPr>
              <a:t>Kleene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hlinkClick r:id="rId3" action="ppaction://hlinksldjump"/>
              </a:rPr>
              <a:t> </a:t>
            </a: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hlinkClick r:id="rId3" action="ppaction://hlinksldjump"/>
              </a:rPr>
              <a:t>构造法）</a:t>
            </a:r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hlinkClick r:id="rId3" action="ppaction://hlinksldjump"/>
              </a:rPr>
              <a:t>;</a:t>
            </a:r>
            <a:endParaRPr lang="en-US" altLang="zh-CN" sz="2800" b="1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hlinkClick r:id="rId4" action="ppaction://hlinksldjump"/>
              </a:rPr>
              <a:t>(2) </a:t>
            </a: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hlinkClick r:id="rId4" action="ppaction://hlinksldjump"/>
              </a:rPr>
              <a:t>状态消去法</a:t>
            </a:r>
            <a:endParaRPr lang="zh-CN" altLang="en-US" sz="2800" b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zh-CN" altLang="en-US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</a:t>
            </a: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827088" y="1341438"/>
            <a:ext cx="66325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</a:rPr>
              <a:t>从 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</a:rPr>
              <a:t>构造等价的正规表达式</a:t>
            </a:r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61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61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61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1189038" y="1700213"/>
            <a:ext cx="719931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8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i="0" dirty="0">
                <a:latin typeface="+mn-lt"/>
                <a:ea typeface="华文楷体" panose="02010600040101010101" pitchFamily="2" charset="-122"/>
              </a:rPr>
              <a:t>步骤</a:t>
            </a:r>
            <a:r>
              <a:rPr lang="en-US" altLang="zh-CN" sz="2800" b="1" i="0" dirty="0">
                <a:latin typeface="+mn-lt"/>
                <a:ea typeface="华文楷体" panose="02010600040101010101" pitchFamily="2" charset="-122"/>
              </a:rPr>
              <a:t>:</a:t>
            </a:r>
            <a:endParaRPr lang="en-US" altLang="zh-CN" sz="2800" b="1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(1)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D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的状态集用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{1, 2, … , n}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表达，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且初态为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endParaRPr lang="en-US" altLang="zh-CN" sz="2400" b="1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(2)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对所有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i, j 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n, 0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400" b="1" i="0" dirty="0">
                <a:latin typeface="+mn-lt"/>
                <a:ea typeface="华文楷体" panose="02010600040101010101" pitchFamily="2" charset="-122"/>
              </a:rPr>
              <a:t>迭代计算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baseline="-25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30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b="1" baseline="-25000" dirty="0" err="1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b="1" i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 algn="just"/>
            <a:r>
              <a:rPr lang="zh-CN" altLang="en-US" sz="2400" b="1" i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这里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R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b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为表示如下语言的正规表达式：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L(R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b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 </a:t>
            </a:r>
            <a:r>
              <a:rPr lang="en-US" altLang="zh-CN" sz="24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iff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从 </a:t>
            </a:r>
            <a:r>
              <a:rPr lang="en-US" altLang="zh-CN" sz="24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到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有一条标记为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路径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且这条路径上除 </a:t>
            </a:r>
            <a:r>
              <a:rPr lang="en-US" altLang="zh-CN" sz="24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之外的所有状态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的编号均不大于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(3)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通过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(2)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的迭代过程，最终可计算出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b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j = 1, 2, … , n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b="1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(4)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将所有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为任一终态）相“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itchFamily="34" charset="0"/>
                <a:sym typeface="Symbol" pitchFamily="18" charset="2"/>
              </a:rPr>
              <a:t>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”</a:t>
            </a: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900113" y="1125538"/>
            <a:ext cx="75596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 dirty="0">
                <a:latin typeface="+mn-lt"/>
                <a:ea typeface="华文楷体" panose="02010600040101010101" pitchFamily="2" charset="-122"/>
              </a:rPr>
              <a:t>路径迭代法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（从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构造等价的正规表达式）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721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722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722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395288" y="1125538"/>
            <a:ext cx="800100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 dirty="0">
                <a:latin typeface="+mn-lt"/>
                <a:ea typeface="华文楷体" panose="02010600040101010101" pitchFamily="2" charset="-122"/>
              </a:rPr>
              <a:t>计算 </a:t>
            </a:r>
            <a:r>
              <a:rPr lang="en-US" altLang="zh-CN" sz="3200" b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3200" b="1" baseline="30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3200" b="1" baseline="-25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3200" b="1" baseline="30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3200" b="1" baseline="-25000" dirty="0" err="1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3200" b="1" baseline="300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3200" b="1" i="0" dirty="0">
                <a:latin typeface="+mn-lt"/>
                <a:ea typeface="华文楷体" panose="02010600040101010101" pitchFamily="2" charset="-122"/>
              </a:rPr>
              <a:t>的迭代过程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776288" y="1685925"/>
            <a:ext cx="22284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i="0" dirty="0">
                <a:latin typeface="+mn-lt"/>
                <a:ea typeface="华文楷体" panose="02010600040101010101" pitchFamily="2" charset="-122"/>
              </a:rPr>
              <a:t>基础</a:t>
            </a:r>
            <a:r>
              <a:rPr lang="en-US" altLang="zh-CN" sz="2800" b="1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 = 0</a:t>
            </a:r>
            <a:endParaRPr lang="en-US" altLang="zh-CN" sz="28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1038225" y="2205038"/>
            <a:ext cx="203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Case 1   </a:t>
            </a:r>
            <a:r>
              <a:rPr lang="en-US" altLang="zh-CN" sz="28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8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</a:t>
            </a:r>
            <a:r>
              <a:rPr lang="en-US" altLang="zh-CN" sz="28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endParaRPr lang="en-US" altLang="zh-CN" sz="2800" b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1187450" y="2743200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若不存在从 </a:t>
            </a:r>
            <a:r>
              <a:rPr lang="en-US" altLang="zh-CN" sz="24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到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的弧，则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</a:t>
            </a: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1187450" y="3152775"/>
            <a:ext cx="769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若仅存在一条从 </a:t>
            </a:r>
            <a:r>
              <a:rPr lang="en-US" altLang="zh-CN" sz="24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到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的弧，且标记为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</a:p>
        </p:txBody>
      </p:sp>
      <p:sp>
        <p:nvSpPr>
          <p:cNvPr id="137227" name="Rectangle 11"/>
          <p:cNvSpPr>
            <a:spLocks noChangeArrowheads="1"/>
          </p:cNvSpPr>
          <p:nvPr/>
        </p:nvSpPr>
        <p:spPr bwMode="auto">
          <a:xfrm>
            <a:off x="1211263" y="3533775"/>
            <a:ext cx="74644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若存在多条从 </a:t>
            </a:r>
            <a:r>
              <a:rPr lang="en-US" altLang="zh-CN" sz="24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到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的弧，且标记为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… , 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则 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sz="2400" b="1" i="0" dirty="0">
                <a:latin typeface="+mn-lt"/>
                <a:ea typeface="华文楷体" panose="02010600040101010101" pitchFamily="2" charset="-122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a</a:t>
            </a:r>
            <a:r>
              <a:rPr lang="en-US" altLang="zh-CN" sz="2400" b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 </a:t>
            </a:r>
            <a:r>
              <a:rPr lang="en-US" altLang="zh-CN" sz="2400" b="1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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… </a:t>
            </a:r>
            <a:r>
              <a:rPr lang="en-US" altLang="zh-CN" sz="2400" b="1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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a</a:t>
            </a:r>
            <a:r>
              <a:rPr lang="en-US" altLang="zh-CN" sz="2400" b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1042988" y="4292600"/>
            <a:ext cx="2052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Case 2   </a:t>
            </a:r>
            <a:r>
              <a:rPr lang="en-US" altLang="zh-CN" sz="28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1201738" y="4724400"/>
            <a:ext cx="7186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若不存在从 </a:t>
            </a:r>
            <a:r>
              <a:rPr lang="en-US" altLang="zh-CN" sz="24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到自身的圈，则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1187450" y="5149850"/>
            <a:ext cx="770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若存在一个从 </a:t>
            </a:r>
            <a:r>
              <a:rPr lang="en-US" altLang="zh-CN" sz="24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到自身的圈且标记为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 i="0" dirty="0">
                <a:latin typeface="+mn-lt"/>
                <a:ea typeface="华文楷体" panose="02010600040101010101" pitchFamily="2" charset="-122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1174750" y="5661025"/>
            <a:ext cx="75739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若存在多个从 </a:t>
            </a:r>
            <a:r>
              <a:rPr lang="en-US" altLang="zh-CN" sz="24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到自身的圈，且标记为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… , 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则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400" b="1" i="0" dirty="0">
                <a:latin typeface="+mn-lt"/>
                <a:ea typeface="华文楷体" panose="02010600040101010101" pitchFamily="2" charset="-122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sz="2400" b="1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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a</a:t>
            </a:r>
            <a:r>
              <a:rPr lang="en-US" altLang="zh-CN" sz="2400" b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 </a:t>
            </a:r>
            <a:r>
              <a:rPr lang="en-US" altLang="zh-CN" sz="2400" b="1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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… </a:t>
            </a:r>
            <a:r>
              <a:rPr lang="en-US" altLang="zh-CN" sz="2400" b="1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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a</a:t>
            </a:r>
            <a:r>
              <a:rPr lang="en-US" altLang="zh-CN" sz="2400" b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5" grpId="0" autoUpdateAnimBg="0"/>
      <p:bldP spid="137226" grpId="0" autoUpdateAnimBg="0"/>
      <p:bldP spid="137227" grpId="0" autoUpdateAnimBg="0"/>
      <p:bldP spid="137229" grpId="0" autoUpdateAnimBg="0"/>
      <p:bldP spid="137230" grpId="0" autoUpdateAnimBg="0"/>
      <p:bldP spid="13723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603250" y="1144588"/>
            <a:ext cx="8001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 dirty="0">
                <a:latin typeface="+mn-lt"/>
                <a:ea typeface="华文楷体" panose="02010600040101010101" pitchFamily="2" charset="-122"/>
              </a:rPr>
              <a:t>计算 </a:t>
            </a:r>
            <a:r>
              <a:rPr lang="en-US" altLang="zh-CN" sz="3200" b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3200" b="1" baseline="30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3200" b="1" baseline="-25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3200" b="1" baseline="30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3200" b="1" baseline="-25000" dirty="0" err="1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3200" b="1" baseline="300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3200" b="1" i="0" dirty="0">
                <a:latin typeface="+mn-lt"/>
                <a:ea typeface="华文楷体" panose="02010600040101010101" pitchFamily="2" charset="-122"/>
              </a:rPr>
              <a:t>的迭代过程</a:t>
            </a: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838200" y="1844675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latin typeface="+mn-lt"/>
                <a:ea typeface="华文楷体" panose="02010600040101010101" pitchFamily="2" charset="-122"/>
              </a:rPr>
              <a:t>归纳</a:t>
            </a:r>
            <a:r>
              <a:rPr lang="en-US" altLang="zh-CN" sz="2400" b="1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假设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 k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-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j = 1, 2, … , n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）已经求出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则迭代</a:t>
            </a:r>
          </a:p>
          <a:p>
            <a:pPr>
              <a:buFont typeface="Symbol" pitchFamily="18" charset="2"/>
              <a:buNone/>
            </a:pP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公式为  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baseline="-25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30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b="1" baseline="-25000" dirty="0" err="1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= R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( k</a:t>
            </a:r>
            <a:r>
              <a:rPr lang="en-US" altLang="zh-CN" b="1" baseline="-25000" dirty="0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-</a:t>
            </a:r>
            <a:r>
              <a:rPr lang="en-US" altLang="zh-CN" b="1" baseline="-25000" dirty="0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1 )  </a:t>
            </a:r>
            <a:r>
              <a:rPr lang="en-US" altLang="zh-CN" sz="2400" b="1" i="0" dirty="0">
                <a:latin typeface="+mn-lt"/>
                <a:ea typeface="华文楷体" panose="02010600040101010101" pitchFamily="2" charset="-122"/>
                <a:cs typeface="Arial" pitchFamily="34" charset="0"/>
                <a:sym typeface="Symbol" pitchFamily="18" charset="2"/>
              </a:rPr>
              <a:t>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( k</a:t>
            </a:r>
            <a:r>
              <a:rPr lang="en-US" altLang="zh-CN" b="1" baseline="-25000" dirty="0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-</a:t>
            </a:r>
            <a:r>
              <a:rPr lang="en-US" altLang="zh-CN" b="1" baseline="-25000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1 )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( k</a:t>
            </a:r>
            <a:r>
              <a:rPr lang="en-US" altLang="zh-CN" b="1" baseline="-25000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-</a:t>
            </a:r>
            <a:r>
              <a:rPr lang="en-US" altLang="zh-CN" b="1" baseline="-25000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1 )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)*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( k</a:t>
            </a:r>
            <a:r>
              <a:rPr lang="en-US" altLang="zh-CN" b="1" baseline="-25000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-</a:t>
            </a:r>
            <a:r>
              <a:rPr lang="en-US" altLang="zh-CN" b="1" baseline="-25000" dirty="0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1 )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1116013" y="3656013"/>
            <a:ext cx="75549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Case 1  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路径不经过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 . 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此时，标记该路径的字符串属</a:t>
            </a:r>
          </a:p>
          <a:p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于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( k</a:t>
            </a:r>
            <a:r>
              <a:rPr lang="en-US" altLang="zh-CN" b="1" baseline="-25000" dirty="0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-</a:t>
            </a:r>
            <a:r>
              <a:rPr lang="en-US" altLang="zh-CN" b="1" baseline="-25000" dirty="0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1 )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);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1116013" y="4494213"/>
            <a:ext cx="77771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Case 2  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路径经过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至少一次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此时，标记该路径的字符</a:t>
            </a:r>
          </a:p>
          <a:p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串属于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( k</a:t>
            </a:r>
            <a:r>
              <a:rPr lang="en-US" altLang="zh-CN" b="1" baseline="-25000" dirty="0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-</a:t>
            </a:r>
            <a:r>
              <a:rPr lang="en-US" altLang="zh-CN" b="1" baseline="-25000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1 )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( k</a:t>
            </a:r>
            <a:r>
              <a:rPr lang="en-US" altLang="zh-CN" b="1" baseline="-25000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-</a:t>
            </a:r>
            <a:r>
              <a:rPr lang="en-US" altLang="zh-CN" b="1" baseline="-25000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1 )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)*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( k</a:t>
            </a:r>
            <a:r>
              <a:rPr lang="en-US" altLang="zh-CN" b="1" baseline="-25000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-</a:t>
            </a:r>
            <a:r>
              <a:rPr lang="en-US" altLang="zh-CN" b="1" baseline="-25000" dirty="0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latin typeface="+mn-lt"/>
                <a:ea typeface="华文楷体" panose="02010600040101010101" pitchFamily="2" charset="-122"/>
              </a:rPr>
              <a:t>1 )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).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如下图所示：</a:t>
            </a:r>
            <a:endParaRPr lang="zh-CN" altLang="en-US" sz="2400" b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1116013" y="2741613"/>
            <a:ext cx="7842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i="0" dirty="0">
                <a:latin typeface="+mn-lt"/>
                <a:ea typeface="华文楷体" panose="02010600040101010101" pitchFamily="2" charset="-122"/>
              </a:rPr>
              <a:t>分析</a:t>
            </a:r>
            <a:r>
              <a:rPr lang="en-US" altLang="zh-CN" sz="2400" b="1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考虑从 </a:t>
            </a:r>
            <a:r>
              <a:rPr lang="en-US" altLang="zh-CN" sz="24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到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的路径（除 </a:t>
            </a:r>
            <a:r>
              <a:rPr lang="en-US" altLang="zh-CN" sz="24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之外的所有状态的</a:t>
            </a:r>
          </a:p>
          <a:p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编号不大于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graphicFrame>
        <p:nvGraphicFramePr>
          <p:cNvPr id="138251" name="Object 11"/>
          <p:cNvGraphicFramePr>
            <a:graphicFrameLocks noChangeAspect="1"/>
          </p:cNvGraphicFramePr>
          <p:nvPr/>
        </p:nvGraphicFramePr>
        <p:xfrm>
          <a:off x="1541463" y="5503863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16240" imgH="516240" progId="Visio.Drawing.11">
                  <p:embed/>
                </p:oleObj>
              </mc:Choice>
              <mc:Fallback>
                <p:oleObj name="VISIO" r:id="rId2" imgW="516240" imgH="51624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5503863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1905000" y="5486400"/>
          <a:ext cx="974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74520" imgH="508320" progId="Visio.Drawing.11">
                  <p:embed/>
                </p:oleObj>
              </mc:Choice>
              <mc:Fallback>
                <p:oleObj name="VISIO" r:id="rId4" imgW="974520" imgH="50832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86400"/>
                        <a:ext cx="974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/>
        </p:nvGraphicFramePr>
        <p:xfrm>
          <a:off x="2684463" y="5503863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16240" imgH="516240" progId="Visio.Drawing.11">
                  <p:embed/>
                </p:oleObj>
              </mc:Choice>
              <mc:Fallback>
                <p:oleObj name="VISIO" r:id="rId6" imgW="516240" imgH="516240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5503863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4" name="Object 14"/>
          <p:cNvGraphicFramePr>
            <a:graphicFrameLocks noChangeAspect="1"/>
          </p:cNvGraphicFramePr>
          <p:nvPr/>
        </p:nvGraphicFramePr>
        <p:xfrm>
          <a:off x="3043238" y="5511800"/>
          <a:ext cx="995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995760" imgH="431640" progId="Visio.Drawing.11">
                  <p:embed/>
                </p:oleObj>
              </mc:Choice>
              <mc:Fallback>
                <p:oleObj name="VISIO" r:id="rId8" imgW="995760" imgH="431640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5511800"/>
                        <a:ext cx="9953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5" name="Object 15"/>
          <p:cNvGraphicFramePr>
            <a:graphicFrameLocks noChangeAspect="1"/>
          </p:cNvGraphicFramePr>
          <p:nvPr/>
        </p:nvGraphicFramePr>
        <p:xfrm>
          <a:off x="3827463" y="5503863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516240" imgH="516240" progId="Visio.Drawing.11">
                  <p:embed/>
                </p:oleObj>
              </mc:Choice>
              <mc:Fallback>
                <p:oleObj name="VISIO" r:id="rId10" imgW="516240" imgH="516240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5503863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6" name="Object 16"/>
          <p:cNvGraphicFramePr>
            <a:graphicFrameLocks noChangeAspect="1"/>
          </p:cNvGraphicFramePr>
          <p:nvPr/>
        </p:nvGraphicFramePr>
        <p:xfrm>
          <a:off x="4267200" y="5486400"/>
          <a:ext cx="8524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853560" imgH="391680" progId="Visio.Drawing.11">
                  <p:embed/>
                </p:oleObj>
              </mc:Choice>
              <mc:Fallback>
                <p:oleObj name="VISIO" r:id="rId11" imgW="853560" imgH="391680" progId="Visio.Drawing.11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486400"/>
                        <a:ext cx="8524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7" name="Object 17"/>
          <p:cNvGraphicFramePr>
            <a:graphicFrameLocks noChangeAspect="1"/>
          </p:cNvGraphicFramePr>
          <p:nvPr/>
        </p:nvGraphicFramePr>
        <p:xfrm>
          <a:off x="4970463" y="5503863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516240" imgH="516240" progId="Visio.Drawing.11">
                  <p:embed/>
                </p:oleObj>
              </mc:Choice>
              <mc:Fallback>
                <p:oleObj name="VISIO" r:id="rId13" imgW="516240" imgH="516240" progId="Visio.Drawing.1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5503863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8" name="Object 18"/>
          <p:cNvGraphicFramePr>
            <a:graphicFrameLocks noChangeAspect="1"/>
          </p:cNvGraphicFramePr>
          <p:nvPr/>
        </p:nvGraphicFramePr>
        <p:xfrm>
          <a:off x="5334000" y="5562600"/>
          <a:ext cx="9747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974520" imgH="415080" progId="Visio.Drawing.11">
                  <p:embed/>
                </p:oleObj>
              </mc:Choice>
              <mc:Fallback>
                <p:oleObj name="VISIO" r:id="rId14" imgW="974520" imgH="415080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562600"/>
                        <a:ext cx="9747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9" name="Object 19"/>
          <p:cNvGraphicFramePr>
            <a:graphicFrameLocks noChangeAspect="1"/>
          </p:cNvGraphicFramePr>
          <p:nvPr/>
        </p:nvGraphicFramePr>
        <p:xfrm>
          <a:off x="6113463" y="5503863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6" imgW="516240" imgH="516240" progId="Visio.Drawing.11">
                  <p:embed/>
                </p:oleObj>
              </mc:Choice>
              <mc:Fallback>
                <p:oleObj name="VISIO" r:id="rId16" imgW="516240" imgH="516240" progId="Visio.Drawing.11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5503863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60" name="Group 20"/>
          <p:cNvGrpSpPr>
            <a:grpSpLocks/>
          </p:cNvGrpSpPr>
          <p:nvPr/>
        </p:nvGrpSpPr>
        <p:grpSpPr bwMode="auto">
          <a:xfrm>
            <a:off x="1752600" y="6096000"/>
            <a:ext cx="1063625" cy="609600"/>
            <a:chOff x="1104" y="3840"/>
            <a:chExt cx="670" cy="384"/>
          </a:xfrm>
        </p:grpSpPr>
        <p:graphicFrame>
          <p:nvGraphicFramePr>
            <p:cNvPr id="138261" name="Object 21"/>
            <p:cNvGraphicFramePr>
              <a:graphicFrameLocks noChangeAspect="1"/>
            </p:cNvGraphicFramePr>
            <p:nvPr/>
          </p:nvGraphicFramePr>
          <p:xfrm>
            <a:off x="1104" y="3840"/>
            <a:ext cx="67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8" imgW="1063440" imgH="257760" progId="Visio.Drawing.11">
                    <p:embed/>
                  </p:oleObj>
                </mc:Choice>
                <mc:Fallback>
                  <p:oleObj name="VISIO" r:id="rId18" imgW="1063440" imgH="257760" progId="Visio.Drawing.11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840"/>
                          <a:ext cx="670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62" name="Rectangle 22"/>
            <p:cNvSpPr>
              <a:spLocks noChangeArrowheads="1"/>
            </p:cNvSpPr>
            <p:nvPr/>
          </p:nvSpPr>
          <p:spPr bwMode="auto">
            <a:xfrm>
              <a:off x="1131" y="3936"/>
              <a:ext cx="5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 k</a:t>
              </a:r>
              <a:r>
                <a:rPr lang="en-US" altLang="zh-CN" b="1" baseline="-25000">
                  <a:ea typeface="华文行楷" pitchFamily="2" charset="-122"/>
                </a:rPr>
                <a:t>i</a:t>
              </a:r>
              <a:r>
                <a:rPr lang="en-US" altLang="zh-CN" b="1" baseline="30000">
                  <a:ea typeface="华文行楷" pitchFamily="2" charset="-122"/>
                </a:rPr>
                <a:t>-</a:t>
              </a:r>
              <a:r>
                <a:rPr lang="en-US" altLang="zh-CN" b="1" baseline="-25000">
                  <a:ea typeface="华文行楷" pitchFamily="2" charset="-122"/>
                </a:rPr>
                <a:t>k</a:t>
              </a:r>
              <a:r>
                <a:rPr lang="en-US" altLang="zh-CN" b="1" baseline="30000">
                  <a:ea typeface="华文行楷" pitchFamily="2" charset="-122"/>
                </a:rPr>
                <a:t>1 )</a:t>
              </a:r>
            </a:p>
          </p:txBody>
        </p:sp>
      </p:grpSp>
      <p:grpSp>
        <p:nvGrpSpPr>
          <p:cNvPr id="138263" name="Group 23"/>
          <p:cNvGrpSpPr>
            <a:grpSpLocks/>
          </p:cNvGrpSpPr>
          <p:nvPr/>
        </p:nvGrpSpPr>
        <p:grpSpPr bwMode="auto">
          <a:xfrm>
            <a:off x="3013075" y="6143625"/>
            <a:ext cx="2092325" cy="561975"/>
            <a:chOff x="1898" y="3870"/>
            <a:chExt cx="1318" cy="354"/>
          </a:xfrm>
        </p:grpSpPr>
        <p:graphicFrame>
          <p:nvGraphicFramePr>
            <p:cNvPr id="138264" name="Object 24"/>
            <p:cNvGraphicFramePr>
              <a:graphicFrameLocks noChangeAspect="1"/>
            </p:cNvGraphicFramePr>
            <p:nvPr/>
          </p:nvGraphicFramePr>
          <p:xfrm>
            <a:off x="1898" y="3870"/>
            <a:ext cx="131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0" imgW="2091960" imgH="257760" progId="Visio.Drawing.11">
                    <p:embed/>
                  </p:oleObj>
                </mc:Choice>
                <mc:Fallback>
                  <p:oleObj name="VISIO" r:id="rId20" imgW="2091960" imgH="257760" progId="Visio.Drawing.11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3870"/>
                          <a:ext cx="131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65" name="Rectangle 25"/>
            <p:cNvSpPr>
              <a:spLocks noChangeArrowheads="1"/>
            </p:cNvSpPr>
            <p:nvPr/>
          </p:nvSpPr>
          <p:spPr bwMode="auto">
            <a:xfrm>
              <a:off x="2160" y="3936"/>
              <a:ext cx="8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lang="en-US" altLang="zh-CN" sz="2400" b="1" dirty="0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 dirty="0">
                  <a:ea typeface="华文行楷" pitchFamily="2" charset="-122"/>
                </a:rPr>
                <a:t>( k</a:t>
              </a:r>
              <a:r>
                <a:rPr lang="en-US" altLang="zh-CN" b="1" baseline="-25000" dirty="0">
                  <a:ea typeface="华文行楷" pitchFamily="2" charset="-122"/>
                </a:rPr>
                <a:t>k</a:t>
              </a:r>
              <a:r>
                <a:rPr lang="en-US" altLang="zh-CN" b="1" baseline="30000" dirty="0">
                  <a:ea typeface="华文行楷" pitchFamily="2" charset="-122"/>
                </a:rPr>
                <a:t>-</a:t>
              </a:r>
              <a:r>
                <a:rPr lang="en-US" altLang="zh-CN" b="1" baseline="-25000" dirty="0">
                  <a:ea typeface="华文行楷" pitchFamily="2" charset="-122"/>
                </a:rPr>
                <a:t>k</a:t>
              </a:r>
              <a:r>
                <a:rPr lang="en-US" altLang="zh-CN" b="1" baseline="30000" dirty="0">
                  <a:ea typeface="华文行楷" pitchFamily="2" charset="-122"/>
                </a:rPr>
                <a:t>1 ) </a:t>
              </a:r>
              <a:r>
                <a:rPr lang="en-US" altLang="zh-CN" sz="2400" b="1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)*</a:t>
              </a:r>
            </a:p>
          </p:txBody>
        </p:sp>
      </p:grpSp>
      <p:grpSp>
        <p:nvGrpSpPr>
          <p:cNvPr id="138266" name="Group 26"/>
          <p:cNvGrpSpPr>
            <a:grpSpLocks/>
          </p:cNvGrpSpPr>
          <p:nvPr/>
        </p:nvGrpSpPr>
        <p:grpSpPr bwMode="auto">
          <a:xfrm>
            <a:off x="5334000" y="6096000"/>
            <a:ext cx="1063625" cy="609600"/>
            <a:chOff x="3360" y="3840"/>
            <a:chExt cx="670" cy="384"/>
          </a:xfrm>
        </p:grpSpPr>
        <p:graphicFrame>
          <p:nvGraphicFramePr>
            <p:cNvPr id="138267" name="Object 27"/>
            <p:cNvGraphicFramePr>
              <a:graphicFrameLocks noChangeAspect="1"/>
            </p:cNvGraphicFramePr>
            <p:nvPr/>
          </p:nvGraphicFramePr>
          <p:xfrm>
            <a:off x="3360" y="3840"/>
            <a:ext cx="67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2" imgW="1063440" imgH="257760" progId="Visio.Drawing.11">
                    <p:embed/>
                  </p:oleObj>
                </mc:Choice>
                <mc:Fallback>
                  <p:oleObj name="VISIO" r:id="rId22" imgW="1063440" imgH="257760" progId="Visio.Drawing.11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840"/>
                          <a:ext cx="670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68" name="Rectangle 28"/>
            <p:cNvSpPr>
              <a:spLocks noChangeArrowheads="1"/>
            </p:cNvSpPr>
            <p:nvPr/>
          </p:nvSpPr>
          <p:spPr bwMode="auto">
            <a:xfrm>
              <a:off x="3387" y="3936"/>
              <a:ext cx="5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 k</a:t>
              </a:r>
              <a:r>
                <a:rPr lang="en-US" altLang="zh-CN" b="1" baseline="-25000">
                  <a:ea typeface="华文行楷" pitchFamily="2" charset="-122"/>
                </a:rPr>
                <a:t>k</a:t>
              </a:r>
              <a:r>
                <a:rPr lang="en-US" altLang="zh-CN" b="1" baseline="30000">
                  <a:ea typeface="华文行楷" pitchFamily="2" charset="-122"/>
                </a:rPr>
                <a:t>-</a:t>
              </a:r>
              <a:r>
                <a:rPr lang="en-US" altLang="zh-CN" b="1" baseline="-25000">
                  <a:ea typeface="华文行楷" pitchFamily="2" charset="-122"/>
                </a:rPr>
                <a:t>j</a:t>
              </a:r>
              <a:r>
                <a:rPr lang="en-US" altLang="zh-CN" b="1" baseline="30000">
                  <a:ea typeface="华文行楷" pitchFamily="2" charset="-122"/>
                </a:rPr>
                <a:t>1 )</a:t>
              </a:r>
            </a:p>
          </p:txBody>
        </p:sp>
      </p:grp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8" grpId="0" autoUpdateAnimBg="0"/>
      <p:bldP spid="138249" grpId="0" autoUpdateAnimBg="0"/>
      <p:bldP spid="13825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6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6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6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1185863" y="1311275"/>
            <a:ext cx="5114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 dirty="0">
                <a:latin typeface="+mn-lt"/>
                <a:ea typeface="华文楷体" panose="02010600040101010101" pitchFamily="2" charset="-122"/>
              </a:rPr>
              <a:t>路径迭代法举例</a:t>
            </a:r>
            <a:endParaRPr lang="zh-CN" altLang="en-US" sz="3200" b="1" i="0" dirty="0">
              <a:solidFill>
                <a:schemeClr val="tx2"/>
              </a:solidFill>
              <a:latin typeface="+mn-lt"/>
              <a:ea typeface="华文楷体" panose="02010600040101010101" pitchFamily="2" charset="-122"/>
            </a:endParaRPr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2268538" y="2130425"/>
          <a:ext cx="4608512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42158" imgH="1167994" progId="Visio.Drawing.11">
                  <p:embed/>
                </p:oleObj>
              </mc:Choice>
              <mc:Fallback>
                <p:oleObj name="Visio" r:id="rId2" imgW="3242158" imgH="1167994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130425"/>
                        <a:ext cx="4608512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2" name="Line 8"/>
          <p:cNvSpPr>
            <a:spLocks noChangeShapeType="1"/>
          </p:cNvSpPr>
          <p:nvPr/>
        </p:nvSpPr>
        <p:spPr bwMode="auto">
          <a:xfrm>
            <a:off x="3179763" y="4076700"/>
            <a:ext cx="30480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>
            <a:off x="3179763" y="4152900"/>
            <a:ext cx="3048000" cy="0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4246563" y="4152900"/>
            <a:ext cx="0" cy="1685925"/>
          </a:xfrm>
          <a:prstGeom prst="line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3332163" y="416242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</a:rPr>
              <a:t>R</a:t>
            </a:r>
            <a:r>
              <a:rPr lang="en-US" altLang="zh-CN" b="1" baseline="30000">
                <a:ea typeface="华文行楷" pitchFamily="2" charset="-122"/>
              </a:rPr>
              <a:t>(</a:t>
            </a:r>
            <a:r>
              <a:rPr lang="en-US" altLang="zh-CN" b="1" baseline="-25000">
                <a:ea typeface="华文行楷" pitchFamily="2" charset="-122"/>
              </a:rPr>
              <a:t>1</a:t>
            </a:r>
            <a:r>
              <a:rPr lang="en-US" altLang="zh-CN" b="1" baseline="30000">
                <a:ea typeface="华文行楷" pitchFamily="2" charset="-122"/>
              </a:rPr>
              <a:t>0</a:t>
            </a:r>
            <a:r>
              <a:rPr lang="en-US" altLang="zh-CN" b="1" baseline="-25000">
                <a:ea typeface="华文行楷" pitchFamily="2" charset="-122"/>
              </a:rPr>
              <a:t>1</a:t>
            </a:r>
            <a:r>
              <a:rPr lang="en-US" altLang="zh-CN" b="1" baseline="30000">
                <a:ea typeface="华文行楷" pitchFamily="2" charset="-122"/>
              </a:rPr>
              <a:t>)</a:t>
            </a:r>
          </a:p>
        </p:txBody>
      </p:sp>
      <p:sp>
        <p:nvSpPr>
          <p:cNvPr id="139276" name="Rectangle 12"/>
          <p:cNvSpPr>
            <a:spLocks noChangeArrowheads="1"/>
          </p:cNvSpPr>
          <p:nvPr/>
        </p:nvSpPr>
        <p:spPr bwMode="auto">
          <a:xfrm>
            <a:off x="3332163" y="454342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</a:rPr>
              <a:t>R</a:t>
            </a:r>
            <a:r>
              <a:rPr lang="en-US" altLang="zh-CN" b="1" baseline="30000">
                <a:ea typeface="华文行楷" pitchFamily="2" charset="-122"/>
              </a:rPr>
              <a:t>(</a:t>
            </a:r>
            <a:r>
              <a:rPr lang="en-US" altLang="zh-CN" b="1" baseline="-25000">
                <a:ea typeface="华文行楷" pitchFamily="2" charset="-122"/>
              </a:rPr>
              <a:t>1</a:t>
            </a:r>
            <a:r>
              <a:rPr lang="en-US" altLang="zh-CN" b="1" baseline="30000">
                <a:ea typeface="华文行楷" pitchFamily="2" charset="-122"/>
              </a:rPr>
              <a:t>0</a:t>
            </a:r>
            <a:r>
              <a:rPr lang="en-US" altLang="zh-CN" b="1" baseline="-25000">
                <a:ea typeface="华文行楷" pitchFamily="2" charset="-122"/>
              </a:rPr>
              <a:t>2</a:t>
            </a:r>
            <a:r>
              <a:rPr lang="en-US" altLang="zh-CN" b="1" baseline="30000">
                <a:ea typeface="华文行楷" pitchFamily="2" charset="-122"/>
              </a:rPr>
              <a:t>)</a:t>
            </a:r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3332163" y="492442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</a:rPr>
              <a:t>R</a:t>
            </a:r>
            <a:r>
              <a:rPr lang="en-US" altLang="zh-CN" b="1" baseline="30000">
                <a:ea typeface="华文行楷" pitchFamily="2" charset="-122"/>
              </a:rPr>
              <a:t>(</a:t>
            </a:r>
            <a:r>
              <a:rPr lang="en-US" altLang="zh-CN" b="1" baseline="-25000">
                <a:ea typeface="华文行楷" pitchFamily="2" charset="-122"/>
              </a:rPr>
              <a:t>2</a:t>
            </a:r>
            <a:r>
              <a:rPr lang="en-US" altLang="zh-CN" b="1" baseline="30000">
                <a:ea typeface="华文行楷" pitchFamily="2" charset="-122"/>
              </a:rPr>
              <a:t>0</a:t>
            </a:r>
            <a:r>
              <a:rPr lang="en-US" altLang="zh-CN" b="1" baseline="-25000">
                <a:ea typeface="华文行楷" pitchFamily="2" charset="-122"/>
              </a:rPr>
              <a:t>1</a:t>
            </a:r>
            <a:r>
              <a:rPr lang="en-US" altLang="zh-CN" b="1" baseline="30000">
                <a:ea typeface="华文行楷" pitchFamily="2" charset="-122"/>
              </a:rPr>
              <a:t>)</a:t>
            </a:r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3332163" y="530542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>
                <a:latin typeface="Arial" pitchFamily="34" charset="0"/>
                <a:ea typeface="华文行楷" pitchFamily="2" charset="-122"/>
              </a:rPr>
              <a:t>R</a:t>
            </a:r>
            <a:r>
              <a:rPr lang="en-US" altLang="zh-CN" b="1" baseline="30000" dirty="0">
                <a:ea typeface="华文行楷" pitchFamily="2" charset="-122"/>
              </a:rPr>
              <a:t>(</a:t>
            </a:r>
            <a:r>
              <a:rPr lang="en-US" altLang="zh-CN" b="1" baseline="-25000" dirty="0">
                <a:ea typeface="华文行楷" pitchFamily="2" charset="-122"/>
              </a:rPr>
              <a:t>2</a:t>
            </a:r>
            <a:r>
              <a:rPr lang="en-US" altLang="zh-CN" b="1" baseline="30000" dirty="0">
                <a:ea typeface="华文行楷" pitchFamily="2" charset="-122"/>
              </a:rPr>
              <a:t>0</a:t>
            </a:r>
            <a:r>
              <a:rPr lang="en-US" altLang="zh-CN" b="1" baseline="-25000" dirty="0">
                <a:ea typeface="华文行楷" pitchFamily="2" charset="-122"/>
              </a:rPr>
              <a:t>2</a:t>
            </a:r>
            <a:r>
              <a:rPr lang="en-US" altLang="zh-CN" b="1" baseline="30000" dirty="0">
                <a:ea typeface="华文行楷" pitchFamily="2" charset="-122"/>
              </a:rPr>
              <a:t>)</a:t>
            </a:r>
          </a:p>
        </p:txBody>
      </p:sp>
      <p:sp>
        <p:nvSpPr>
          <p:cNvPr id="139279" name="Rectangle 15"/>
          <p:cNvSpPr>
            <a:spLocks noChangeArrowheads="1"/>
          </p:cNvSpPr>
          <p:nvPr/>
        </p:nvSpPr>
        <p:spPr bwMode="auto">
          <a:xfrm>
            <a:off x="4791075" y="4143375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139280" name="Rectangle 16"/>
          <p:cNvSpPr>
            <a:spLocks noChangeArrowheads="1"/>
          </p:cNvSpPr>
          <p:nvPr/>
        </p:nvSpPr>
        <p:spPr bwMode="auto">
          <a:xfrm>
            <a:off x="4562475" y="5286375"/>
            <a:ext cx="1357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5019675" y="45243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sym typeface="Symbol" pitchFamily="18" charset="2"/>
              </a:rPr>
              <a:t>0</a:t>
            </a:r>
          </a:p>
        </p:txBody>
      </p:sp>
      <p:sp>
        <p:nvSpPr>
          <p:cNvPr id="139282" name="Rectangle 18"/>
          <p:cNvSpPr>
            <a:spLocks noChangeArrowheads="1"/>
          </p:cNvSpPr>
          <p:nvPr/>
        </p:nvSpPr>
        <p:spPr bwMode="auto">
          <a:xfrm>
            <a:off x="4981575" y="4829175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itchFamily="18" charset="2"/>
              </a:rPr>
              <a:t></a:t>
            </a:r>
          </a:p>
        </p:txBody>
      </p:sp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1143000" y="1752600"/>
          <a:ext cx="375443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42160" imgH="1168200" progId="Visio.Drawing.11">
                  <p:embed/>
                </p:oleObj>
              </mc:Choice>
              <mc:Fallback>
                <p:oleObj name="VISIO" r:id="rId2" imgW="3242160" imgH="116820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3754438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1649413" y="6248400"/>
            <a:ext cx="3989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itchFamily="34" charset="0"/>
                <a:ea typeface="华文行楷" pitchFamily="2" charset="-122"/>
              </a:rPr>
              <a:t>R</a:t>
            </a:r>
            <a:r>
              <a:rPr lang="en-US" altLang="zh-CN" b="1" baseline="30000" dirty="0">
                <a:ea typeface="华文行楷" pitchFamily="2" charset="-122"/>
              </a:rPr>
              <a:t>(</a:t>
            </a:r>
            <a:r>
              <a:rPr lang="en-US" altLang="zh-CN" b="1" baseline="-25000" dirty="0">
                <a:ea typeface="华文行楷" pitchFamily="2" charset="-122"/>
              </a:rPr>
              <a:t>i</a:t>
            </a:r>
            <a:r>
              <a:rPr lang="en-US" altLang="zh-CN" b="1" baseline="30000" dirty="0">
                <a:ea typeface="华文行楷" pitchFamily="2" charset="-122"/>
              </a:rPr>
              <a:t>1</a:t>
            </a:r>
            <a:r>
              <a:rPr lang="en-US" altLang="zh-CN" b="1" baseline="-25000" dirty="0">
                <a:ea typeface="华文行楷" pitchFamily="2" charset="-122"/>
              </a:rPr>
              <a:t>j</a:t>
            </a:r>
            <a:r>
              <a:rPr lang="en-US" altLang="zh-CN" b="1" baseline="30000" dirty="0">
                <a:ea typeface="华文行楷" pitchFamily="2" charset="-122"/>
              </a:rPr>
              <a:t>) </a:t>
            </a:r>
            <a:r>
              <a:rPr lang="en-US" altLang="zh-CN" sz="2400" b="1" dirty="0">
                <a:latin typeface="Arial" pitchFamily="34" charset="0"/>
                <a:ea typeface="华文行楷" pitchFamily="2" charset="-122"/>
              </a:rPr>
              <a:t>= R</a:t>
            </a:r>
            <a:r>
              <a:rPr lang="en-US" altLang="zh-CN" b="1" baseline="30000" dirty="0">
                <a:ea typeface="华文行楷" pitchFamily="2" charset="-122"/>
              </a:rPr>
              <a:t>(</a:t>
            </a:r>
            <a:r>
              <a:rPr lang="en-US" altLang="zh-CN" b="1" baseline="-25000" dirty="0">
                <a:ea typeface="华文行楷" pitchFamily="2" charset="-122"/>
              </a:rPr>
              <a:t>i</a:t>
            </a:r>
            <a:r>
              <a:rPr lang="en-US" altLang="zh-CN" b="1" baseline="30000" dirty="0">
                <a:ea typeface="华文行楷" pitchFamily="2" charset="-122"/>
              </a:rPr>
              <a:t>0</a:t>
            </a:r>
            <a:r>
              <a:rPr lang="en-US" altLang="zh-CN" b="1" baseline="-25000" dirty="0">
                <a:ea typeface="华文行楷" pitchFamily="2" charset="-122"/>
              </a:rPr>
              <a:t>j</a:t>
            </a:r>
            <a:r>
              <a:rPr lang="en-US" altLang="zh-CN" b="1" baseline="30000" dirty="0">
                <a:ea typeface="华文行楷" pitchFamily="2" charset="-122"/>
              </a:rPr>
              <a:t>)  </a:t>
            </a:r>
            <a:r>
              <a:rPr lang="en-US" altLang="zh-CN" sz="24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 </a:t>
            </a:r>
            <a:r>
              <a:rPr lang="en-US" altLang="zh-CN" sz="2400" b="1" dirty="0">
                <a:latin typeface="Arial" pitchFamily="34" charset="0"/>
                <a:ea typeface="华文行楷" pitchFamily="2" charset="-122"/>
              </a:rPr>
              <a:t>R</a:t>
            </a:r>
            <a:r>
              <a:rPr lang="en-US" altLang="zh-CN" b="1" baseline="30000" dirty="0">
                <a:ea typeface="华文行楷" pitchFamily="2" charset="-122"/>
              </a:rPr>
              <a:t>(</a:t>
            </a:r>
            <a:r>
              <a:rPr lang="en-US" altLang="zh-CN" b="1" baseline="-25000" dirty="0">
                <a:ea typeface="华文行楷" pitchFamily="2" charset="-122"/>
              </a:rPr>
              <a:t>i</a:t>
            </a:r>
            <a:r>
              <a:rPr lang="en-US" altLang="zh-CN" b="1" baseline="30000" dirty="0">
                <a:ea typeface="华文行楷" pitchFamily="2" charset="-122"/>
              </a:rPr>
              <a:t>0</a:t>
            </a:r>
            <a:r>
              <a:rPr lang="en-US" altLang="zh-CN" b="1" baseline="-25000" dirty="0">
                <a:ea typeface="华文行楷" pitchFamily="2" charset="-122"/>
              </a:rPr>
              <a:t>1</a:t>
            </a:r>
            <a:r>
              <a:rPr lang="en-US" altLang="zh-CN" b="1" baseline="30000" dirty="0">
                <a:ea typeface="华文行楷" pitchFamily="2" charset="-122"/>
              </a:rPr>
              <a:t>) </a:t>
            </a:r>
            <a:r>
              <a:rPr lang="en-US" altLang="zh-CN" sz="2400" b="1" dirty="0"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400" b="1" dirty="0">
                <a:latin typeface="Arial" pitchFamily="34" charset="0"/>
                <a:ea typeface="华文行楷" pitchFamily="2" charset="-122"/>
              </a:rPr>
              <a:t>R</a:t>
            </a:r>
            <a:r>
              <a:rPr lang="en-US" altLang="zh-CN" b="1" baseline="30000" dirty="0">
                <a:ea typeface="华文行楷" pitchFamily="2" charset="-122"/>
              </a:rPr>
              <a:t>(</a:t>
            </a:r>
            <a:r>
              <a:rPr lang="en-US" altLang="zh-CN" b="1" baseline="-25000" dirty="0">
                <a:ea typeface="华文行楷" pitchFamily="2" charset="-122"/>
              </a:rPr>
              <a:t>1</a:t>
            </a:r>
            <a:r>
              <a:rPr lang="en-US" altLang="zh-CN" b="1" baseline="30000" dirty="0">
                <a:ea typeface="华文行楷" pitchFamily="2" charset="-122"/>
              </a:rPr>
              <a:t>0</a:t>
            </a:r>
            <a:r>
              <a:rPr lang="en-US" altLang="zh-CN" b="1" baseline="-25000" dirty="0">
                <a:ea typeface="华文行楷" pitchFamily="2" charset="-122"/>
              </a:rPr>
              <a:t>1</a:t>
            </a:r>
            <a:r>
              <a:rPr lang="en-US" altLang="zh-CN" b="1" baseline="30000" dirty="0">
                <a:ea typeface="华文行楷" pitchFamily="2" charset="-122"/>
              </a:rPr>
              <a:t>) </a:t>
            </a:r>
            <a:r>
              <a:rPr lang="en-US" altLang="zh-CN" sz="2400" b="1" dirty="0">
                <a:latin typeface="Arial" pitchFamily="34" charset="0"/>
                <a:cs typeface="Arial" pitchFamily="34" charset="0"/>
                <a:sym typeface="Symbol" pitchFamily="18" charset="2"/>
              </a:rPr>
              <a:t>)* </a:t>
            </a:r>
            <a:r>
              <a:rPr lang="en-US" altLang="zh-CN" sz="2400" b="1" dirty="0">
                <a:latin typeface="Arial" pitchFamily="34" charset="0"/>
                <a:ea typeface="华文行楷" pitchFamily="2" charset="-122"/>
              </a:rPr>
              <a:t>R</a:t>
            </a:r>
            <a:r>
              <a:rPr lang="en-US" altLang="zh-CN" b="1" baseline="30000" dirty="0">
                <a:ea typeface="华文行楷" pitchFamily="2" charset="-122"/>
              </a:rPr>
              <a:t>(</a:t>
            </a:r>
            <a:r>
              <a:rPr lang="en-US" altLang="zh-CN" b="1" baseline="-25000" dirty="0">
                <a:ea typeface="华文行楷" pitchFamily="2" charset="-122"/>
              </a:rPr>
              <a:t>1</a:t>
            </a:r>
            <a:r>
              <a:rPr lang="en-US" altLang="zh-CN" b="1" baseline="30000" dirty="0">
                <a:ea typeface="华文行楷" pitchFamily="2" charset="-122"/>
              </a:rPr>
              <a:t>0</a:t>
            </a:r>
            <a:r>
              <a:rPr lang="en-US" altLang="zh-CN" b="1" baseline="-25000" dirty="0">
                <a:ea typeface="华文行楷" pitchFamily="2" charset="-122"/>
              </a:rPr>
              <a:t>j</a:t>
            </a:r>
            <a:r>
              <a:rPr lang="en-US" altLang="zh-CN" b="1" baseline="30000" dirty="0">
                <a:ea typeface="华文行楷" pitchFamily="2" charset="-122"/>
              </a:rPr>
              <a:t>)</a:t>
            </a:r>
          </a:p>
        </p:txBody>
      </p:sp>
      <p:grpSp>
        <p:nvGrpSpPr>
          <p:cNvPr id="140332" name="Group 44"/>
          <p:cNvGrpSpPr>
            <a:grpSpLocks/>
          </p:cNvGrpSpPr>
          <p:nvPr/>
        </p:nvGrpSpPr>
        <p:grpSpPr bwMode="auto">
          <a:xfrm>
            <a:off x="1066800" y="3657600"/>
            <a:ext cx="5715000" cy="2305050"/>
            <a:chOff x="672" y="2304"/>
            <a:chExt cx="3600" cy="1452"/>
          </a:xfrm>
        </p:grpSpPr>
        <p:sp>
          <p:nvSpPr>
            <p:cNvPr id="140299" name="Line 11"/>
            <p:cNvSpPr>
              <a:spLocks noChangeShapeType="1"/>
            </p:cNvSpPr>
            <p:nvPr/>
          </p:nvSpPr>
          <p:spPr bwMode="auto">
            <a:xfrm>
              <a:off x="1152" y="2694"/>
              <a:ext cx="0" cy="10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1" name="Line 13"/>
            <p:cNvSpPr>
              <a:spLocks noChangeShapeType="1"/>
            </p:cNvSpPr>
            <p:nvPr/>
          </p:nvSpPr>
          <p:spPr bwMode="auto">
            <a:xfrm>
              <a:off x="3408" y="2694"/>
              <a:ext cx="0" cy="10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6" name="Line 8"/>
            <p:cNvSpPr>
              <a:spLocks noChangeShapeType="1"/>
            </p:cNvSpPr>
            <p:nvPr/>
          </p:nvSpPr>
          <p:spPr bwMode="auto">
            <a:xfrm>
              <a:off x="672" y="2646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7" name="Line 9"/>
            <p:cNvSpPr>
              <a:spLocks noChangeShapeType="1"/>
            </p:cNvSpPr>
            <p:nvPr/>
          </p:nvSpPr>
          <p:spPr bwMode="auto">
            <a:xfrm>
              <a:off x="672" y="2694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8" name="Line 10"/>
            <p:cNvSpPr>
              <a:spLocks noChangeShapeType="1"/>
            </p:cNvSpPr>
            <p:nvPr/>
          </p:nvSpPr>
          <p:spPr bwMode="auto">
            <a:xfrm>
              <a:off x="1152" y="2310"/>
              <a:ext cx="0" cy="33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0" name="Line 12"/>
            <p:cNvSpPr>
              <a:spLocks noChangeShapeType="1"/>
            </p:cNvSpPr>
            <p:nvPr/>
          </p:nvSpPr>
          <p:spPr bwMode="auto">
            <a:xfrm>
              <a:off x="3408" y="2310"/>
              <a:ext cx="0" cy="33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2" name="Text Box 14"/>
            <p:cNvSpPr txBox="1">
              <a:spLocks noChangeArrowheads="1"/>
            </p:cNvSpPr>
            <p:nvPr/>
          </p:nvSpPr>
          <p:spPr bwMode="auto">
            <a:xfrm>
              <a:off x="3600" y="2304"/>
              <a:ext cx="528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 i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化简</a:t>
              </a:r>
              <a:endParaRPr lang="zh-CN" altLang="en-US" sz="2400" b="1" i="0" baseline="-25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0303" name="Rectangle 15"/>
            <p:cNvSpPr>
              <a:spLocks noChangeArrowheads="1"/>
            </p:cNvSpPr>
            <p:nvPr/>
          </p:nvSpPr>
          <p:spPr bwMode="auto">
            <a:xfrm>
              <a:off x="672" y="270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0304" name="Rectangle 16"/>
            <p:cNvSpPr>
              <a:spLocks noChangeArrowheads="1"/>
            </p:cNvSpPr>
            <p:nvPr/>
          </p:nvSpPr>
          <p:spPr bwMode="auto">
            <a:xfrm>
              <a:off x="672" y="294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0305" name="Rectangle 17"/>
            <p:cNvSpPr>
              <a:spLocks noChangeArrowheads="1"/>
            </p:cNvSpPr>
            <p:nvPr/>
          </p:nvSpPr>
          <p:spPr bwMode="auto">
            <a:xfrm>
              <a:off x="672" y="318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0306" name="Rectangle 18"/>
            <p:cNvSpPr>
              <a:spLocks noChangeArrowheads="1"/>
            </p:cNvSpPr>
            <p:nvPr/>
          </p:nvSpPr>
          <p:spPr bwMode="auto">
            <a:xfrm>
              <a:off x="672" y="342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0307" name="Text Box 19"/>
            <p:cNvSpPr txBox="1">
              <a:spLocks noChangeArrowheads="1"/>
            </p:cNvSpPr>
            <p:nvPr/>
          </p:nvSpPr>
          <p:spPr bwMode="auto">
            <a:xfrm>
              <a:off x="1728" y="2316"/>
              <a:ext cx="912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 i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直接替换</a:t>
              </a:r>
              <a:endParaRPr lang="zh-CN" altLang="en-US" sz="2400" b="1" i="0" baseline="-25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0309" name="Rectangle 21"/>
            <p:cNvSpPr>
              <a:spLocks noChangeArrowheads="1"/>
            </p:cNvSpPr>
            <p:nvPr/>
          </p:nvSpPr>
          <p:spPr bwMode="auto">
            <a:xfrm>
              <a:off x="1190" y="2688"/>
              <a:ext cx="21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  <a:r>
                <a:rPr lang="en-US" altLang="zh-CN" sz="2400" b="1" baseline="-25000">
                  <a:latin typeface="Arial" pitchFamily="34" charset="0"/>
                  <a:sym typeface="Symbol" pitchFamily="18" charset="2"/>
                </a:rPr>
                <a:t>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  <a:r>
                <a:rPr lang="en-US" altLang="zh-CN" sz="2400" b="1" baseline="-25000">
                  <a:latin typeface="Arial" pitchFamily="34" charset="0"/>
                  <a:sym typeface="Symbol" pitchFamily="18" charset="2"/>
                </a:rPr>
                <a:t>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)(</a:t>
              </a:r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  <a:r>
                <a:rPr lang="en-US" altLang="zh-CN" sz="2400" b="1" baseline="-25000">
                  <a:latin typeface="Arial" pitchFamily="34" charset="0"/>
                  <a:sym typeface="Symbol" pitchFamily="18" charset="2"/>
                </a:rPr>
                <a:t>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)*(</a:t>
              </a:r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  <a:r>
                <a:rPr lang="en-US" altLang="zh-CN" sz="2400" b="1" baseline="-25000">
                  <a:latin typeface="Arial" pitchFamily="34" charset="0"/>
                  <a:sym typeface="Symbol" pitchFamily="18" charset="2"/>
                </a:rPr>
                <a:t>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 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</p:grpSp>
      <p:sp>
        <p:nvSpPr>
          <p:cNvPr id="140310" name="Rectangle 22"/>
          <p:cNvSpPr>
            <a:spLocks noChangeArrowheads="1"/>
          </p:cNvSpPr>
          <p:nvPr/>
        </p:nvSpPr>
        <p:spPr bwMode="auto">
          <a:xfrm>
            <a:off x="1905000" y="4648200"/>
            <a:ext cx="227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0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)*0</a:t>
            </a:r>
          </a:p>
        </p:txBody>
      </p:sp>
      <p:sp>
        <p:nvSpPr>
          <p:cNvPr id="140311" name="Rectangle 23"/>
          <p:cNvSpPr>
            <a:spLocks noChangeArrowheads="1"/>
          </p:cNvSpPr>
          <p:nvPr/>
        </p:nvSpPr>
        <p:spPr bwMode="auto">
          <a:xfrm>
            <a:off x="1905000" y="502920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itchFamily="18" charset="2"/>
              </a:rPr>
              <a:t>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sym typeface="Symbol" pitchFamily="18" charset="2"/>
              </a:rPr>
              <a:t>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)*(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 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140312" name="Rectangle 24"/>
          <p:cNvSpPr>
            <a:spLocks noChangeArrowheads="1"/>
          </p:cNvSpPr>
          <p:nvPr/>
        </p:nvSpPr>
        <p:spPr bwMode="auto">
          <a:xfrm>
            <a:off x="1905000" y="5410200"/>
            <a:ext cx="247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sym typeface="Symbol" pitchFamily="18" charset="2"/>
              </a:rPr>
              <a:t>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)*0</a:t>
            </a:r>
          </a:p>
        </p:txBody>
      </p: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5826125" y="4267200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*</a:t>
            </a:r>
          </a:p>
        </p:txBody>
      </p:sp>
      <p:sp>
        <p:nvSpPr>
          <p:cNvPr id="140314" name="Rectangle 26"/>
          <p:cNvSpPr>
            <a:spLocks noChangeArrowheads="1"/>
          </p:cNvSpPr>
          <p:nvPr/>
        </p:nvSpPr>
        <p:spPr bwMode="auto">
          <a:xfrm>
            <a:off x="5808663" y="4724400"/>
            <a:ext cx="642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*0</a:t>
            </a:r>
          </a:p>
        </p:txBody>
      </p:sp>
      <p:sp>
        <p:nvSpPr>
          <p:cNvPr id="140315" name="Rectangle 27"/>
          <p:cNvSpPr>
            <a:spLocks noChangeArrowheads="1"/>
          </p:cNvSpPr>
          <p:nvPr/>
        </p:nvSpPr>
        <p:spPr bwMode="auto">
          <a:xfrm>
            <a:off x="5829300" y="5029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itchFamily="18" charset="2"/>
              </a:rPr>
              <a:t></a:t>
            </a:r>
          </a:p>
        </p:txBody>
      </p:sp>
      <p:sp>
        <p:nvSpPr>
          <p:cNvPr id="140316" name="Rectangle 28"/>
          <p:cNvSpPr>
            <a:spLocks noChangeArrowheads="1"/>
          </p:cNvSpPr>
          <p:nvPr/>
        </p:nvSpPr>
        <p:spPr bwMode="auto">
          <a:xfrm>
            <a:off x="5570538" y="5410200"/>
            <a:ext cx="113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</a:p>
        </p:txBody>
      </p:sp>
      <p:grpSp>
        <p:nvGrpSpPr>
          <p:cNvPr id="140328" name="Group 40"/>
          <p:cNvGrpSpPr>
            <a:grpSpLocks/>
          </p:cNvGrpSpPr>
          <p:nvPr/>
        </p:nvGrpSpPr>
        <p:grpSpPr bwMode="auto">
          <a:xfrm>
            <a:off x="5638800" y="1828800"/>
            <a:ext cx="3048000" cy="1762125"/>
            <a:chOff x="3552" y="1098"/>
            <a:chExt cx="1920" cy="1110"/>
          </a:xfrm>
        </p:grpSpPr>
        <p:sp>
          <p:nvSpPr>
            <p:cNvPr id="140317" name="Line 29"/>
            <p:cNvSpPr>
              <a:spLocks noChangeShapeType="1"/>
            </p:cNvSpPr>
            <p:nvPr/>
          </p:nvSpPr>
          <p:spPr bwMode="auto">
            <a:xfrm>
              <a:off x="3552" y="1098"/>
              <a:ext cx="192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8" name="Line 30"/>
            <p:cNvSpPr>
              <a:spLocks noChangeShapeType="1"/>
            </p:cNvSpPr>
            <p:nvPr/>
          </p:nvSpPr>
          <p:spPr bwMode="auto">
            <a:xfrm>
              <a:off x="3552" y="1146"/>
              <a:ext cx="192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9" name="Line 31"/>
            <p:cNvSpPr>
              <a:spLocks noChangeShapeType="1"/>
            </p:cNvSpPr>
            <p:nvPr/>
          </p:nvSpPr>
          <p:spPr bwMode="auto">
            <a:xfrm>
              <a:off x="4224" y="1146"/>
              <a:ext cx="0" cy="10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0" name="Rectangle 32"/>
            <p:cNvSpPr>
              <a:spLocks noChangeArrowheads="1"/>
            </p:cNvSpPr>
            <p:nvPr/>
          </p:nvSpPr>
          <p:spPr bwMode="auto">
            <a:xfrm>
              <a:off x="3648" y="115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0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0321" name="Rectangle 33"/>
            <p:cNvSpPr>
              <a:spLocks noChangeArrowheads="1"/>
            </p:cNvSpPr>
            <p:nvPr/>
          </p:nvSpPr>
          <p:spPr bwMode="auto">
            <a:xfrm>
              <a:off x="3648" y="139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0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0322" name="Rectangle 34"/>
            <p:cNvSpPr>
              <a:spLocks noChangeArrowheads="1"/>
            </p:cNvSpPr>
            <p:nvPr/>
          </p:nvSpPr>
          <p:spPr bwMode="auto">
            <a:xfrm>
              <a:off x="3648" y="163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0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0323" name="Rectangle 35"/>
            <p:cNvSpPr>
              <a:spLocks noChangeArrowheads="1"/>
            </p:cNvSpPr>
            <p:nvPr/>
          </p:nvSpPr>
          <p:spPr bwMode="auto">
            <a:xfrm>
              <a:off x="3648" y="1872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0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0324" name="Rectangle 36"/>
            <p:cNvSpPr>
              <a:spLocks noChangeArrowheads="1"/>
            </p:cNvSpPr>
            <p:nvPr/>
          </p:nvSpPr>
          <p:spPr bwMode="auto">
            <a:xfrm>
              <a:off x="4567" y="1140"/>
              <a:ext cx="5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  <a:r>
                <a:rPr lang="en-US" altLang="zh-CN" sz="2400" b="1" baseline="-25000">
                  <a:latin typeface="Arial" pitchFamily="34" charset="0"/>
                  <a:sym typeface="Symbol" pitchFamily="18" charset="2"/>
                </a:rPr>
                <a:t> 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 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40325" name="Rectangle 37"/>
            <p:cNvSpPr>
              <a:spLocks noChangeArrowheads="1"/>
            </p:cNvSpPr>
            <p:nvPr/>
          </p:nvSpPr>
          <p:spPr bwMode="auto">
            <a:xfrm>
              <a:off x="4423" y="1860"/>
              <a:ext cx="8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  <a:r>
                <a:rPr lang="en-US" altLang="zh-CN" sz="2400" b="1" baseline="-25000">
                  <a:latin typeface="Arial" pitchFamily="34" charset="0"/>
                  <a:sym typeface="Symbol" pitchFamily="18" charset="2"/>
                </a:rPr>
                <a:t> 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 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0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 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40326" name="Rectangle 38"/>
            <p:cNvSpPr>
              <a:spLocks noChangeArrowheads="1"/>
            </p:cNvSpPr>
            <p:nvPr/>
          </p:nvSpPr>
          <p:spPr bwMode="auto">
            <a:xfrm>
              <a:off x="4711" y="138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140327" name="Rectangle 39"/>
            <p:cNvSpPr>
              <a:spLocks noChangeArrowheads="1"/>
            </p:cNvSpPr>
            <p:nvPr/>
          </p:nvSpPr>
          <p:spPr bwMode="auto">
            <a:xfrm>
              <a:off x="4687" y="157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ym typeface="Symbol" pitchFamily="18" charset="2"/>
                </a:rPr>
                <a:t></a:t>
              </a:r>
            </a:p>
          </p:txBody>
        </p:sp>
      </p:grpSp>
      <p:sp>
        <p:nvSpPr>
          <p:cNvPr id="140333" name="Rectangle 45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0334" name="Rectangle 46"/>
          <p:cNvSpPr>
            <a:spLocks noChangeArrowheads="1"/>
          </p:cNvSpPr>
          <p:nvPr/>
        </p:nvSpPr>
        <p:spPr bwMode="auto">
          <a:xfrm>
            <a:off x="611188" y="1125538"/>
            <a:ext cx="5114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路径迭代法举例</a:t>
            </a:r>
            <a:endParaRPr lang="zh-CN" altLang="en-US" sz="3200" b="1" i="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4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4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4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4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8" grpId="0" autoUpdateAnimBg="0"/>
      <p:bldP spid="140310" grpId="0" autoUpdateAnimBg="0"/>
      <p:bldP spid="140311" grpId="0" autoUpdateAnimBg="0"/>
      <p:bldP spid="140312" grpId="0" autoUpdateAnimBg="0"/>
      <p:bldP spid="140313" grpId="0" autoUpdateAnimBg="0"/>
      <p:bldP spid="140314" grpId="0" autoUpdateAnimBg="0"/>
      <p:bldP spid="140315" grpId="0" autoUpdateAnimBg="0"/>
      <p:bldP spid="140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1066800" y="1924050"/>
          <a:ext cx="375443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42160" imgH="1168200" progId="Visio.Drawing.11">
                  <p:embed/>
                </p:oleObj>
              </mc:Choice>
              <mc:Fallback>
                <p:oleObj name="VISIO" r:id="rId2" imgW="3242160" imgH="116820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24050"/>
                        <a:ext cx="3754438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56" name="Group 44"/>
          <p:cNvGrpSpPr>
            <a:grpSpLocks/>
          </p:cNvGrpSpPr>
          <p:nvPr/>
        </p:nvGrpSpPr>
        <p:grpSpPr bwMode="auto">
          <a:xfrm>
            <a:off x="914400" y="3790950"/>
            <a:ext cx="7315201" cy="2914650"/>
            <a:chOff x="576" y="2388"/>
            <a:chExt cx="4608" cy="1836"/>
          </a:xfrm>
        </p:grpSpPr>
        <p:sp>
          <p:nvSpPr>
            <p:cNvPr id="141320" name="Line 8"/>
            <p:cNvSpPr>
              <a:spLocks noChangeShapeType="1"/>
            </p:cNvSpPr>
            <p:nvPr/>
          </p:nvSpPr>
          <p:spPr bwMode="auto">
            <a:xfrm>
              <a:off x="576" y="2730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21" name="Line 9"/>
            <p:cNvSpPr>
              <a:spLocks noChangeShapeType="1"/>
            </p:cNvSpPr>
            <p:nvPr/>
          </p:nvSpPr>
          <p:spPr bwMode="auto">
            <a:xfrm>
              <a:off x="576" y="277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22" name="Line 10"/>
            <p:cNvSpPr>
              <a:spLocks noChangeShapeType="1"/>
            </p:cNvSpPr>
            <p:nvPr/>
          </p:nvSpPr>
          <p:spPr bwMode="auto">
            <a:xfrm>
              <a:off x="1104" y="2394"/>
              <a:ext cx="0" cy="33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23" name="Line 11"/>
            <p:cNvSpPr>
              <a:spLocks noChangeShapeType="1"/>
            </p:cNvSpPr>
            <p:nvPr/>
          </p:nvSpPr>
          <p:spPr bwMode="auto">
            <a:xfrm>
              <a:off x="1104" y="2784"/>
              <a:ext cx="0" cy="10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24" name="Line 12"/>
            <p:cNvSpPr>
              <a:spLocks noChangeShapeType="1"/>
            </p:cNvSpPr>
            <p:nvPr/>
          </p:nvSpPr>
          <p:spPr bwMode="auto">
            <a:xfrm>
              <a:off x="4176" y="2394"/>
              <a:ext cx="0" cy="33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25" name="Line 13"/>
            <p:cNvSpPr>
              <a:spLocks noChangeShapeType="1"/>
            </p:cNvSpPr>
            <p:nvPr/>
          </p:nvSpPr>
          <p:spPr bwMode="auto">
            <a:xfrm>
              <a:off x="4176" y="2778"/>
              <a:ext cx="0" cy="10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26" name="Text Box 14"/>
            <p:cNvSpPr txBox="1">
              <a:spLocks noChangeArrowheads="1"/>
            </p:cNvSpPr>
            <p:nvPr/>
          </p:nvSpPr>
          <p:spPr bwMode="auto">
            <a:xfrm>
              <a:off x="4368" y="2388"/>
              <a:ext cx="528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 i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化简</a:t>
              </a:r>
              <a:endParaRPr lang="zh-CN" altLang="en-US" sz="2400" b="1" i="0" baseline="-25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1327" name="Rectangle 15"/>
            <p:cNvSpPr>
              <a:spLocks noChangeArrowheads="1"/>
            </p:cNvSpPr>
            <p:nvPr/>
          </p:nvSpPr>
          <p:spPr bwMode="auto">
            <a:xfrm>
              <a:off x="624" y="279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 dirty="0">
                  <a:ea typeface="华文行楷" pitchFamily="2" charset="-122"/>
                </a:rPr>
                <a:t>(</a:t>
              </a:r>
              <a:r>
                <a:rPr lang="en-US" altLang="zh-CN" b="1" baseline="-25000" dirty="0">
                  <a:ea typeface="华文行楷" pitchFamily="2" charset="-122"/>
                </a:rPr>
                <a:t>1</a:t>
              </a:r>
              <a:r>
                <a:rPr lang="en-US" altLang="zh-CN" b="1" baseline="30000" dirty="0">
                  <a:ea typeface="华文行楷" pitchFamily="2" charset="-122"/>
                </a:rPr>
                <a:t>2</a:t>
              </a:r>
              <a:r>
                <a:rPr lang="en-US" altLang="zh-CN" b="1" baseline="-25000" dirty="0">
                  <a:ea typeface="华文行楷" pitchFamily="2" charset="-122"/>
                </a:rPr>
                <a:t>1</a:t>
              </a:r>
              <a:r>
                <a:rPr lang="en-US" altLang="zh-CN" b="1" baseline="30000" dirty="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1328" name="Rectangle 16"/>
            <p:cNvSpPr>
              <a:spLocks noChangeArrowheads="1"/>
            </p:cNvSpPr>
            <p:nvPr/>
          </p:nvSpPr>
          <p:spPr bwMode="auto">
            <a:xfrm>
              <a:off x="624" y="302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2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1329" name="Rectangle 17"/>
            <p:cNvSpPr>
              <a:spLocks noChangeArrowheads="1"/>
            </p:cNvSpPr>
            <p:nvPr/>
          </p:nvSpPr>
          <p:spPr bwMode="auto">
            <a:xfrm>
              <a:off x="624" y="326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2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1330" name="Rectangle 18"/>
            <p:cNvSpPr>
              <a:spLocks noChangeArrowheads="1"/>
            </p:cNvSpPr>
            <p:nvPr/>
          </p:nvSpPr>
          <p:spPr bwMode="auto">
            <a:xfrm>
              <a:off x="624" y="350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2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1331" name="Text Box 19"/>
            <p:cNvSpPr txBox="1">
              <a:spLocks noChangeArrowheads="1"/>
            </p:cNvSpPr>
            <p:nvPr/>
          </p:nvSpPr>
          <p:spPr bwMode="auto">
            <a:xfrm>
              <a:off x="2016" y="2400"/>
              <a:ext cx="912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 i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直接替换</a:t>
              </a:r>
              <a:endParaRPr lang="zh-CN" altLang="en-US" sz="2400" b="1" i="0" baseline="-25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1332" name="Rectangle 20"/>
            <p:cNvSpPr>
              <a:spLocks noChangeArrowheads="1"/>
            </p:cNvSpPr>
            <p:nvPr/>
          </p:nvSpPr>
          <p:spPr bwMode="auto">
            <a:xfrm>
              <a:off x="1344" y="3936"/>
              <a:ext cx="25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i</a:t>
              </a:r>
              <a:r>
                <a:rPr lang="en-US" altLang="zh-CN" b="1" baseline="30000">
                  <a:ea typeface="华文行楷" pitchFamily="2" charset="-122"/>
                </a:rPr>
                <a:t>2</a:t>
              </a:r>
              <a:r>
                <a:rPr lang="en-US" altLang="zh-CN" b="1" baseline="-25000">
                  <a:ea typeface="华文行楷" pitchFamily="2" charset="-122"/>
                </a:rPr>
                <a:t>j</a:t>
              </a:r>
              <a:r>
                <a:rPr lang="en-US" altLang="zh-CN" b="1" baseline="30000">
                  <a:ea typeface="华文行楷" pitchFamily="2" charset="-122"/>
                </a:rPr>
                <a:t>) </a:t>
              </a:r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= 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i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j</a:t>
              </a:r>
              <a:r>
                <a:rPr lang="en-US" altLang="zh-CN" b="1" baseline="30000">
                  <a:ea typeface="华文行楷" pitchFamily="2" charset="-122"/>
                </a:rPr>
                <a:t>) 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 </a:t>
              </a:r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i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 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 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)* </a:t>
              </a:r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j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</p:grp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1773238" y="4400550"/>
            <a:ext cx="261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sym typeface="Symbol" pitchFamily="18" charset="2"/>
              </a:rPr>
              <a:t>1*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*0(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)* </a:t>
            </a:r>
            <a:r>
              <a:rPr lang="en-US" altLang="zh-CN" sz="2400" b="1">
                <a:sym typeface="Symbol" pitchFamily="18" charset="2"/>
              </a:rPr>
              <a:t></a:t>
            </a:r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1789113" y="4781550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*0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*0(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)*(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1789113" y="5162550"/>
            <a:ext cx="325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itchFamily="18" charset="2"/>
              </a:rPr>
              <a:t>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1)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)* </a:t>
            </a:r>
            <a:r>
              <a:rPr lang="en-US" altLang="zh-CN" sz="2400" b="1">
                <a:sym typeface="Symbol" pitchFamily="18" charset="2"/>
              </a:rPr>
              <a:t></a:t>
            </a: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1789113" y="5543550"/>
            <a:ext cx="487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)*(</a:t>
            </a:r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  <a:r>
              <a:rPr lang="en-US" altLang="zh-CN" sz="2400" b="1" baseline="-25000"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0 </a:t>
            </a:r>
            <a:r>
              <a:rPr lang="en-US" altLang="zh-CN" sz="2400" b="1" i="0">
                <a:latin typeface="Arial" pitchFamily="34" charset="0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400" b="1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</p:txBody>
      </p:sp>
      <p:grpSp>
        <p:nvGrpSpPr>
          <p:cNvPr id="141357" name="Group 45"/>
          <p:cNvGrpSpPr>
            <a:grpSpLocks/>
          </p:cNvGrpSpPr>
          <p:nvPr/>
        </p:nvGrpSpPr>
        <p:grpSpPr bwMode="auto">
          <a:xfrm>
            <a:off x="6629400" y="4400550"/>
            <a:ext cx="1641475" cy="1600200"/>
            <a:chOff x="4176" y="2772"/>
            <a:chExt cx="1034" cy="1008"/>
          </a:xfrm>
        </p:grpSpPr>
        <p:sp>
          <p:nvSpPr>
            <p:cNvPr id="141337" name="Rectangle 25"/>
            <p:cNvSpPr>
              <a:spLocks noChangeArrowheads="1"/>
            </p:cNvSpPr>
            <p:nvPr/>
          </p:nvSpPr>
          <p:spPr bwMode="auto">
            <a:xfrm>
              <a:off x="4438" y="2772"/>
              <a:ext cx="2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*</a:t>
              </a:r>
            </a:p>
          </p:txBody>
        </p:sp>
        <p:sp>
          <p:nvSpPr>
            <p:cNvPr id="141338" name="Rectangle 26"/>
            <p:cNvSpPr>
              <a:spLocks noChangeArrowheads="1"/>
            </p:cNvSpPr>
            <p:nvPr/>
          </p:nvSpPr>
          <p:spPr bwMode="auto">
            <a:xfrm>
              <a:off x="4176" y="3012"/>
              <a:ext cx="10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*0(0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 1)*</a:t>
              </a:r>
            </a:p>
          </p:txBody>
        </p:sp>
        <p:sp>
          <p:nvSpPr>
            <p:cNvPr id="141339" name="Rectangle 27"/>
            <p:cNvSpPr>
              <a:spLocks noChangeArrowheads="1"/>
            </p:cNvSpPr>
            <p:nvPr/>
          </p:nvSpPr>
          <p:spPr bwMode="auto">
            <a:xfrm>
              <a:off x="4440" y="325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ym typeface="Symbol" pitchFamily="18" charset="2"/>
                </a:rPr>
                <a:t></a:t>
              </a:r>
            </a:p>
          </p:txBody>
        </p:sp>
        <p:sp>
          <p:nvSpPr>
            <p:cNvPr id="141340" name="Rectangle 28"/>
            <p:cNvSpPr>
              <a:spLocks noChangeArrowheads="1"/>
            </p:cNvSpPr>
            <p:nvPr/>
          </p:nvSpPr>
          <p:spPr bwMode="auto">
            <a:xfrm>
              <a:off x="4252" y="3492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(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0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1)*</a:t>
              </a:r>
            </a:p>
          </p:txBody>
        </p:sp>
      </p:grpSp>
      <p:grpSp>
        <p:nvGrpSpPr>
          <p:cNvPr id="141355" name="Group 43"/>
          <p:cNvGrpSpPr>
            <a:grpSpLocks/>
          </p:cNvGrpSpPr>
          <p:nvPr/>
        </p:nvGrpSpPr>
        <p:grpSpPr bwMode="auto">
          <a:xfrm>
            <a:off x="5638800" y="1828800"/>
            <a:ext cx="3048000" cy="1762125"/>
            <a:chOff x="3552" y="1152"/>
            <a:chExt cx="1920" cy="1110"/>
          </a:xfrm>
        </p:grpSpPr>
        <p:sp>
          <p:nvSpPr>
            <p:cNvPr id="141342" name="Line 30"/>
            <p:cNvSpPr>
              <a:spLocks noChangeShapeType="1"/>
            </p:cNvSpPr>
            <p:nvPr/>
          </p:nvSpPr>
          <p:spPr bwMode="auto">
            <a:xfrm>
              <a:off x="3552" y="1152"/>
              <a:ext cx="192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43" name="Line 31"/>
            <p:cNvSpPr>
              <a:spLocks noChangeShapeType="1"/>
            </p:cNvSpPr>
            <p:nvPr/>
          </p:nvSpPr>
          <p:spPr bwMode="auto">
            <a:xfrm>
              <a:off x="3552" y="1200"/>
              <a:ext cx="192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44" name="Line 32"/>
            <p:cNvSpPr>
              <a:spLocks noChangeShapeType="1"/>
            </p:cNvSpPr>
            <p:nvPr/>
          </p:nvSpPr>
          <p:spPr bwMode="auto">
            <a:xfrm>
              <a:off x="4224" y="1200"/>
              <a:ext cx="0" cy="10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45" name="Rectangle 33"/>
            <p:cNvSpPr>
              <a:spLocks noChangeArrowheads="1"/>
            </p:cNvSpPr>
            <p:nvPr/>
          </p:nvSpPr>
          <p:spPr bwMode="auto">
            <a:xfrm>
              <a:off x="3648" y="120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1346" name="Rectangle 34"/>
            <p:cNvSpPr>
              <a:spLocks noChangeArrowheads="1"/>
            </p:cNvSpPr>
            <p:nvPr/>
          </p:nvSpPr>
          <p:spPr bwMode="auto">
            <a:xfrm>
              <a:off x="3648" y="144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1347" name="Rectangle 35"/>
            <p:cNvSpPr>
              <a:spLocks noChangeArrowheads="1"/>
            </p:cNvSpPr>
            <p:nvPr/>
          </p:nvSpPr>
          <p:spPr bwMode="auto">
            <a:xfrm>
              <a:off x="3648" y="168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1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1348" name="Rectangle 36"/>
            <p:cNvSpPr>
              <a:spLocks noChangeArrowheads="1"/>
            </p:cNvSpPr>
            <p:nvPr/>
          </p:nvSpPr>
          <p:spPr bwMode="auto">
            <a:xfrm>
              <a:off x="3648" y="192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1</a:t>
              </a:r>
              <a:r>
                <a:rPr lang="en-US" altLang="zh-CN" b="1" baseline="-25000">
                  <a:ea typeface="华文行楷" pitchFamily="2" charset="-122"/>
                </a:rPr>
                <a:t>2</a:t>
              </a:r>
              <a:r>
                <a:rPr lang="en-US" altLang="zh-CN" b="1" baseline="30000">
                  <a:ea typeface="华文行楷" pitchFamily="2" charset="-122"/>
                </a:rPr>
                <a:t>)</a:t>
              </a:r>
            </a:p>
          </p:txBody>
        </p:sp>
        <p:sp>
          <p:nvSpPr>
            <p:cNvPr id="141350" name="Rectangle 38"/>
            <p:cNvSpPr>
              <a:spLocks noChangeArrowheads="1"/>
            </p:cNvSpPr>
            <p:nvPr/>
          </p:nvSpPr>
          <p:spPr bwMode="auto">
            <a:xfrm>
              <a:off x="4423" y="1914"/>
              <a:ext cx="8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  <a:r>
                <a:rPr lang="en-US" altLang="zh-CN" sz="2400" b="1" baseline="-25000">
                  <a:latin typeface="Arial" pitchFamily="34" charset="0"/>
                  <a:sym typeface="Symbol" pitchFamily="18" charset="2"/>
                </a:rPr>
                <a:t> 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 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0 </a:t>
              </a:r>
              <a:r>
                <a:rPr lang="en-US" altLang="zh-CN" sz="2400" b="1" i="0">
                  <a:latin typeface="Arial" pitchFamily="34" charset="0"/>
                  <a:cs typeface="Arial" pitchFamily="34" charset="0"/>
                  <a:sym typeface="Symbol" pitchFamily="18" charset="2"/>
                </a:rPr>
                <a:t></a:t>
              </a:r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 </a:t>
              </a:r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41352" name="Rectangle 40"/>
            <p:cNvSpPr>
              <a:spLocks noChangeArrowheads="1"/>
            </p:cNvSpPr>
            <p:nvPr/>
          </p:nvSpPr>
          <p:spPr bwMode="auto">
            <a:xfrm>
              <a:off x="4687" y="1626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ym typeface="Symbol" pitchFamily="18" charset="2"/>
                </a:rPr>
                <a:t></a:t>
              </a:r>
            </a:p>
          </p:txBody>
        </p:sp>
        <p:sp>
          <p:nvSpPr>
            <p:cNvPr id="141353" name="Rectangle 41"/>
            <p:cNvSpPr>
              <a:spLocks noChangeArrowheads="1"/>
            </p:cNvSpPr>
            <p:nvPr/>
          </p:nvSpPr>
          <p:spPr bwMode="auto">
            <a:xfrm>
              <a:off x="4694" y="1200"/>
              <a:ext cx="2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*</a:t>
              </a:r>
            </a:p>
          </p:txBody>
        </p:sp>
        <p:sp>
          <p:nvSpPr>
            <p:cNvPr id="141354" name="Rectangle 42"/>
            <p:cNvSpPr>
              <a:spLocks noChangeArrowheads="1"/>
            </p:cNvSpPr>
            <p:nvPr/>
          </p:nvSpPr>
          <p:spPr bwMode="auto">
            <a:xfrm>
              <a:off x="4635" y="1440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sym typeface="Symbol" pitchFamily="18" charset="2"/>
                </a:rPr>
                <a:t>1</a:t>
              </a:r>
              <a:r>
                <a:rPr lang="en-US" altLang="zh-CN" sz="2400" b="1">
                  <a:latin typeface="Arial" pitchFamily="34" charset="0"/>
                  <a:cs typeface="Arial" pitchFamily="34" charset="0"/>
                  <a:sym typeface="Symbol" pitchFamily="18" charset="2"/>
                </a:rPr>
                <a:t>*0</a:t>
              </a:r>
            </a:p>
          </p:txBody>
        </p:sp>
      </p:grpSp>
      <p:sp>
        <p:nvSpPr>
          <p:cNvPr id="141358" name="Rectangle 46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611188" y="1125538"/>
            <a:ext cx="5114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路径迭代法举例</a:t>
            </a:r>
            <a:endParaRPr lang="zh-CN" altLang="en-US" sz="3200" b="1" i="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3" grpId="0" autoUpdateAnimBg="0"/>
      <p:bldP spid="141334" grpId="0" autoUpdateAnimBg="0"/>
      <p:bldP spid="141335" grpId="0" autoUpdateAnimBg="0"/>
      <p:bldP spid="14133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23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23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2341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aphicFrame>
        <p:nvGraphicFramePr>
          <p:cNvPr id="142343" name="Object 7"/>
          <p:cNvGraphicFramePr>
            <a:graphicFrameLocks noChangeAspect="1"/>
          </p:cNvGraphicFramePr>
          <p:nvPr/>
        </p:nvGraphicFramePr>
        <p:xfrm>
          <a:off x="2411413" y="2246313"/>
          <a:ext cx="4681537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242160" imgH="1168200" progId="Visio.Drawing.11">
                  <p:embed/>
                </p:oleObj>
              </mc:Choice>
              <mc:Fallback>
                <p:oleObj name="VISIO" r:id="rId4" imgW="3242160" imgH="116820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46313"/>
                        <a:ext cx="4681537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1371600" y="4192588"/>
            <a:ext cx="7377113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+mn-lt"/>
                <a:ea typeface="华文楷体" panose="02010600040101010101" pitchFamily="2" charset="-122"/>
              </a:rPr>
              <a:t>结果</a:t>
            </a:r>
            <a:r>
              <a:rPr lang="en-US" altLang="zh-CN" sz="2800" b="1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初态为</a:t>
            </a:r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1, </a:t>
            </a: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终态只有一个 </a:t>
            </a:r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所以， 一个</a:t>
            </a:r>
          </a:p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与上图的 </a:t>
            </a:r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等价的正规表达式为</a:t>
            </a:r>
          </a:p>
          <a:p>
            <a:pPr>
              <a:spcBef>
                <a:spcPct val="50000"/>
              </a:spcBef>
            </a:pP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800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 </a:t>
            </a:r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cs typeface="Arial" pitchFamily="34" charset="0"/>
                <a:sym typeface="Symbol" pitchFamily="18" charset="2"/>
              </a:rPr>
              <a:t>*0(0 </a:t>
            </a:r>
            <a:r>
              <a:rPr lang="en-US" altLang="zh-CN" sz="2800" b="1" i="0" dirty="0">
                <a:latin typeface="+mn-lt"/>
                <a:ea typeface="华文楷体" panose="02010600040101010101" pitchFamily="2" charset="-122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cs typeface="Arial" pitchFamily="34" charset="0"/>
                <a:sym typeface="Symbol" pitchFamily="18" charset="2"/>
              </a:rPr>
              <a:t> 1)*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969963" y="1412875"/>
            <a:ext cx="5114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 dirty="0">
                <a:latin typeface="+mn-lt"/>
                <a:ea typeface="华文楷体" panose="02010600040101010101" pitchFamily="2" charset="-122"/>
              </a:rPr>
              <a:t>路径迭代法举例</a:t>
            </a:r>
            <a:endParaRPr lang="zh-CN" altLang="en-US" sz="3200" b="1" i="0" dirty="0">
              <a:solidFill>
                <a:schemeClr val="tx2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6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6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6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946150" y="2128838"/>
            <a:ext cx="7802563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8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i="0" dirty="0">
                <a:latin typeface="+mn-lt"/>
                <a:ea typeface="华文楷体" panose="02010600040101010101" pitchFamily="2" charset="-122"/>
              </a:rPr>
              <a:t>思路</a:t>
            </a:r>
            <a:r>
              <a:rPr lang="en-US" altLang="zh-CN" sz="2800" b="1" i="0" dirty="0">
                <a:latin typeface="+mn-lt"/>
                <a:ea typeface="华文楷体" panose="02010600040101010101" pitchFamily="2" charset="-122"/>
              </a:rPr>
              <a:t>:</a:t>
            </a:r>
            <a:endParaRPr lang="en-US" altLang="zh-CN" sz="2800" b="1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(1)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扩展自动机的概念，允许正规表达式作为转移弧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的标记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这样，就有可能在消去某一中间状态时，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保证自动机能够接受的字符串集合保持不变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(2)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在消去某一中间状态时，与其相关的转移弧也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将同时消去，所造成的影响将通过修改从每一个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前趋状态到每一个后继状态的转移弧标记来弥补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endParaRPr lang="en-US" altLang="zh-CN" sz="1000" b="1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以下分别介绍中间状态的消去与正规表达式构造过程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755650" y="1339850"/>
            <a:ext cx="81375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 dirty="0">
                <a:latin typeface="+mn-lt"/>
                <a:ea typeface="华文楷体" panose="02010600040101010101" pitchFamily="2" charset="-122"/>
              </a:rPr>
              <a:t>状态消去法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（从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构造等价的正规表达式）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819150" y="1412875"/>
            <a:ext cx="80010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</a:rPr>
              <a:t>中间状态的消去</a:t>
            </a:r>
          </a:p>
        </p:txBody>
      </p:sp>
      <p:sp>
        <p:nvSpPr>
          <p:cNvPr id="14438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8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8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4391" name="Group 7"/>
          <p:cNvGrpSpPr>
            <a:grpSpLocks/>
          </p:cNvGrpSpPr>
          <p:nvPr/>
        </p:nvGrpSpPr>
        <p:grpSpPr bwMode="auto">
          <a:xfrm>
            <a:off x="990600" y="2492375"/>
            <a:ext cx="3076575" cy="3554413"/>
            <a:chOff x="624" y="1622"/>
            <a:chExt cx="1919" cy="2335"/>
          </a:xfrm>
        </p:grpSpPr>
        <p:graphicFrame>
          <p:nvGraphicFramePr>
            <p:cNvPr id="144392" name="Object 8"/>
            <p:cNvGraphicFramePr>
              <a:graphicFrameLocks noChangeAspect="1"/>
            </p:cNvGraphicFramePr>
            <p:nvPr/>
          </p:nvGraphicFramePr>
          <p:xfrm>
            <a:off x="624" y="1695"/>
            <a:ext cx="1919" cy="2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3045866" imgH="3557626" progId="Visio.Drawing.11">
                    <p:embed/>
                  </p:oleObj>
                </mc:Choice>
                <mc:Fallback>
                  <p:oleObj name="Visio" r:id="rId2" imgW="3045866" imgH="3557626" progId="Visio.Drawing.11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695"/>
                          <a:ext cx="1919" cy="2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93" name="Text Box 9"/>
            <p:cNvSpPr txBox="1">
              <a:spLocks noChangeArrowheads="1"/>
            </p:cNvSpPr>
            <p:nvPr/>
          </p:nvSpPr>
          <p:spPr bwMode="auto">
            <a:xfrm>
              <a:off x="672" y="2448"/>
              <a:ext cx="25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394" name="Text Box 10"/>
            <p:cNvSpPr txBox="1">
              <a:spLocks noChangeArrowheads="1"/>
            </p:cNvSpPr>
            <p:nvPr/>
          </p:nvSpPr>
          <p:spPr bwMode="auto">
            <a:xfrm>
              <a:off x="672" y="2736"/>
              <a:ext cx="25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395" name="Text Box 11"/>
            <p:cNvSpPr txBox="1">
              <a:spLocks noChangeArrowheads="1"/>
            </p:cNvSpPr>
            <p:nvPr/>
          </p:nvSpPr>
          <p:spPr bwMode="auto">
            <a:xfrm>
              <a:off x="672" y="3024"/>
              <a:ext cx="25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396" name="Text Box 12"/>
            <p:cNvSpPr txBox="1">
              <a:spLocks noChangeArrowheads="1"/>
            </p:cNvSpPr>
            <p:nvPr/>
          </p:nvSpPr>
          <p:spPr bwMode="auto">
            <a:xfrm>
              <a:off x="2006" y="2467"/>
              <a:ext cx="25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397" name="Text Box 13"/>
            <p:cNvSpPr txBox="1">
              <a:spLocks noChangeArrowheads="1"/>
            </p:cNvSpPr>
            <p:nvPr/>
          </p:nvSpPr>
          <p:spPr bwMode="auto">
            <a:xfrm>
              <a:off x="2006" y="2755"/>
              <a:ext cx="25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2006" y="3043"/>
              <a:ext cx="25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672" y="2054"/>
              <a:ext cx="269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q</a:t>
              </a:r>
              <a:r>
                <a:rPr lang="en-US" altLang="zh-CN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672" y="3350"/>
              <a:ext cx="269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q</a:t>
              </a:r>
              <a:r>
                <a:rPr lang="en-US" altLang="zh-CN" b="1" baseline="-25000">
                  <a:latin typeface="Arial" pitchFamily="34" charset="0"/>
                </a:rPr>
                <a:t>k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1968" y="2054"/>
              <a:ext cx="269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p</a:t>
              </a:r>
              <a:r>
                <a:rPr lang="en-US" altLang="zh-CN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1950" y="3350"/>
              <a:ext cx="303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Arial" pitchFamily="34" charset="0"/>
                </a:rPr>
                <a:t>p</a:t>
              </a:r>
              <a:r>
                <a:rPr lang="en-US" altLang="zh-CN" b="1" baseline="-25000" dirty="0">
                  <a:latin typeface="Arial" pitchFamily="34" charset="0"/>
                </a:rPr>
                <a:t>m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1728" y="2496"/>
              <a:ext cx="278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P</a:t>
              </a:r>
              <a:r>
                <a:rPr lang="en-US" altLang="zh-CN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1728" y="2966"/>
              <a:ext cx="312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P</a:t>
              </a:r>
              <a:r>
                <a:rPr lang="en-US" altLang="zh-CN" b="1" baseline="-25000">
                  <a:latin typeface="Arial" pitchFamily="34" charset="0"/>
                </a:rPr>
                <a:t>m</a:t>
              </a:r>
            </a:p>
          </p:txBody>
        </p:sp>
        <p:sp>
          <p:nvSpPr>
            <p:cNvPr id="144405" name="Text Box 21"/>
            <p:cNvSpPr txBox="1">
              <a:spLocks noChangeArrowheads="1"/>
            </p:cNvSpPr>
            <p:nvPr/>
          </p:nvSpPr>
          <p:spPr bwMode="auto">
            <a:xfrm>
              <a:off x="1046" y="3110"/>
              <a:ext cx="29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Q</a:t>
              </a:r>
              <a:r>
                <a:rPr lang="en-US" altLang="zh-CN" b="1" baseline="-25000">
                  <a:latin typeface="Arial" pitchFamily="34" charset="0"/>
                </a:rPr>
                <a:t>k</a:t>
              </a:r>
            </a:p>
          </p:txBody>
        </p:sp>
        <p:sp>
          <p:nvSpPr>
            <p:cNvPr id="144406" name="Text Box 22"/>
            <p:cNvSpPr txBox="1">
              <a:spLocks noChangeArrowheads="1"/>
            </p:cNvSpPr>
            <p:nvPr/>
          </p:nvSpPr>
          <p:spPr bwMode="auto">
            <a:xfrm>
              <a:off x="950" y="2294"/>
              <a:ext cx="29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Q</a:t>
              </a:r>
              <a:r>
                <a:rPr lang="en-US" altLang="zh-CN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44407" name="Text Box 23"/>
            <p:cNvSpPr txBox="1">
              <a:spLocks noChangeArrowheads="1"/>
            </p:cNvSpPr>
            <p:nvPr/>
          </p:nvSpPr>
          <p:spPr bwMode="auto">
            <a:xfrm>
              <a:off x="1524" y="1862"/>
              <a:ext cx="34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R</a:t>
              </a:r>
              <a:r>
                <a:rPr lang="en-US" altLang="zh-CN" b="1" baseline="-25000">
                  <a:latin typeface="Arial" pitchFamily="34" charset="0"/>
                </a:rPr>
                <a:t>11</a:t>
              </a:r>
            </a:p>
          </p:txBody>
        </p:sp>
        <p:sp>
          <p:nvSpPr>
            <p:cNvPr id="144408" name="Text Box 24"/>
            <p:cNvSpPr txBox="1">
              <a:spLocks noChangeArrowheads="1"/>
            </p:cNvSpPr>
            <p:nvPr/>
          </p:nvSpPr>
          <p:spPr bwMode="auto">
            <a:xfrm>
              <a:off x="1056" y="1622"/>
              <a:ext cx="378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R</a:t>
              </a:r>
              <a:r>
                <a:rPr lang="en-US" altLang="zh-CN" b="1" baseline="-25000">
                  <a:latin typeface="Arial" pitchFamily="34" charset="0"/>
                </a:rPr>
                <a:t>1m</a:t>
              </a:r>
            </a:p>
          </p:txBody>
        </p:sp>
        <p:sp>
          <p:nvSpPr>
            <p:cNvPr id="144409" name="Text Box 25"/>
            <p:cNvSpPr txBox="1">
              <a:spLocks noChangeArrowheads="1"/>
            </p:cNvSpPr>
            <p:nvPr/>
          </p:nvSpPr>
          <p:spPr bwMode="auto">
            <a:xfrm>
              <a:off x="1346" y="3456"/>
              <a:ext cx="378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R</a:t>
              </a:r>
              <a:r>
                <a:rPr lang="en-US" altLang="zh-CN" b="1" baseline="-25000">
                  <a:latin typeface="Arial" pitchFamily="34" charset="0"/>
                </a:rPr>
                <a:t>km</a:t>
              </a:r>
            </a:p>
          </p:txBody>
        </p:sp>
        <p:sp>
          <p:nvSpPr>
            <p:cNvPr id="144410" name="Text Box 26"/>
            <p:cNvSpPr txBox="1">
              <a:spLocks noChangeArrowheads="1"/>
            </p:cNvSpPr>
            <p:nvPr/>
          </p:nvSpPr>
          <p:spPr bwMode="auto">
            <a:xfrm>
              <a:off x="1008" y="3696"/>
              <a:ext cx="345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R</a:t>
              </a:r>
              <a:r>
                <a:rPr lang="en-US" altLang="zh-CN" b="1" baseline="-25000">
                  <a:latin typeface="Arial" pitchFamily="34" charset="0"/>
                </a:rPr>
                <a:t>k1</a:t>
              </a:r>
            </a:p>
          </p:txBody>
        </p:sp>
      </p:grpSp>
      <p:graphicFrame>
        <p:nvGraphicFramePr>
          <p:cNvPr id="144413" name="Object 29"/>
          <p:cNvGraphicFramePr>
            <a:graphicFrameLocks noChangeAspect="1"/>
          </p:cNvGraphicFramePr>
          <p:nvPr/>
        </p:nvGraphicFramePr>
        <p:xfrm>
          <a:off x="4419600" y="4203700"/>
          <a:ext cx="10890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063440" imgH="720360" progId="Visio.Drawing.11">
                  <p:embed/>
                </p:oleObj>
              </mc:Choice>
              <mc:Fallback>
                <p:oleObj name="VISIO" r:id="rId4" imgW="1063440" imgH="720360" progId="Visio.Drawing.11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203700"/>
                        <a:ext cx="10890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429" name="Group 45"/>
          <p:cNvGrpSpPr>
            <a:grpSpLocks/>
          </p:cNvGrpSpPr>
          <p:nvPr/>
        </p:nvGrpSpPr>
        <p:grpSpPr bwMode="auto">
          <a:xfrm>
            <a:off x="5724525" y="2781300"/>
            <a:ext cx="2808288" cy="3103563"/>
            <a:chOff x="3611" y="1948"/>
            <a:chExt cx="1621" cy="1723"/>
          </a:xfrm>
        </p:grpSpPr>
        <p:graphicFrame>
          <p:nvGraphicFramePr>
            <p:cNvPr id="144412" name="Object 28"/>
            <p:cNvGraphicFramePr>
              <a:graphicFrameLocks noChangeAspect="1"/>
            </p:cNvGraphicFramePr>
            <p:nvPr/>
          </p:nvGraphicFramePr>
          <p:xfrm>
            <a:off x="3611" y="2027"/>
            <a:ext cx="1621" cy="1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2573640" imgH="2573640" progId="Visio.Drawing.11">
                    <p:embed/>
                  </p:oleObj>
                </mc:Choice>
                <mc:Fallback>
                  <p:oleObj name="VISIO" r:id="rId6" imgW="2573640" imgH="2573640" progId="Visio.Drawing.11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1" y="2027"/>
                          <a:ext cx="1621" cy="1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14" name="Text Box 30"/>
            <p:cNvSpPr txBox="1">
              <a:spLocks noChangeArrowheads="1"/>
            </p:cNvSpPr>
            <p:nvPr/>
          </p:nvSpPr>
          <p:spPr bwMode="auto">
            <a:xfrm>
              <a:off x="3648" y="2448"/>
              <a:ext cx="2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415" name="Text Box 31"/>
            <p:cNvSpPr txBox="1">
              <a:spLocks noChangeArrowheads="1"/>
            </p:cNvSpPr>
            <p:nvPr/>
          </p:nvSpPr>
          <p:spPr bwMode="auto">
            <a:xfrm>
              <a:off x="3648" y="2736"/>
              <a:ext cx="2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416" name="Text Box 32"/>
            <p:cNvSpPr txBox="1">
              <a:spLocks noChangeArrowheads="1"/>
            </p:cNvSpPr>
            <p:nvPr/>
          </p:nvSpPr>
          <p:spPr bwMode="auto">
            <a:xfrm>
              <a:off x="3648" y="3024"/>
              <a:ext cx="25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417" name="Text Box 33"/>
            <p:cNvSpPr txBox="1">
              <a:spLocks noChangeArrowheads="1"/>
            </p:cNvSpPr>
            <p:nvPr/>
          </p:nvSpPr>
          <p:spPr bwMode="auto">
            <a:xfrm>
              <a:off x="4982" y="2467"/>
              <a:ext cx="25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418" name="Text Box 34"/>
            <p:cNvSpPr txBox="1">
              <a:spLocks noChangeArrowheads="1"/>
            </p:cNvSpPr>
            <p:nvPr/>
          </p:nvSpPr>
          <p:spPr bwMode="auto">
            <a:xfrm>
              <a:off x="4982" y="2755"/>
              <a:ext cx="250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419" name="Text Box 35"/>
            <p:cNvSpPr txBox="1">
              <a:spLocks noChangeArrowheads="1"/>
            </p:cNvSpPr>
            <p:nvPr/>
          </p:nvSpPr>
          <p:spPr bwMode="auto">
            <a:xfrm>
              <a:off x="4982" y="3043"/>
              <a:ext cx="2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 i="0">
                  <a:sym typeface="Wingdings" pitchFamily="2" charset="2"/>
                </a:rPr>
                <a:t></a:t>
              </a:r>
              <a:endParaRPr lang="en-US" altLang="zh-CN" sz="1200" i="0"/>
            </a:p>
          </p:txBody>
        </p:sp>
        <p:sp>
          <p:nvSpPr>
            <p:cNvPr id="144420" name="Text Box 36"/>
            <p:cNvSpPr txBox="1">
              <a:spLocks noChangeArrowheads="1"/>
            </p:cNvSpPr>
            <p:nvPr/>
          </p:nvSpPr>
          <p:spPr bwMode="auto">
            <a:xfrm>
              <a:off x="3977" y="1948"/>
              <a:ext cx="798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latin typeface="Arial" pitchFamily="34" charset="0"/>
                </a:rPr>
                <a:t>R</a:t>
              </a:r>
              <a:r>
                <a:rPr lang="en-US" altLang="zh-CN" sz="1600" b="1" baseline="-25000">
                  <a:latin typeface="Arial" pitchFamily="34" charset="0"/>
                </a:rPr>
                <a:t>11</a:t>
              </a:r>
              <a:r>
                <a:rPr lang="en-US" altLang="zh-CN" sz="1600" b="1">
                  <a:latin typeface="Arial" pitchFamily="34" charset="0"/>
                </a:rPr>
                <a:t>+ Q</a:t>
              </a:r>
              <a:r>
                <a:rPr lang="en-US" altLang="zh-CN" sz="1600" b="1" baseline="-25000">
                  <a:latin typeface="Arial" pitchFamily="34" charset="0"/>
                </a:rPr>
                <a:t>1</a:t>
              </a:r>
              <a:r>
                <a:rPr lang="en-US" altLang="zh-CN" sz="1600" b="1">
                  <a:latin typeface="Arial" pitchFamily="34" charset="0"/>
                </a:rPr>
                <a:t>S* P</a:t>
              </a:r>
              <a:r>
                <a:rPr lang="en-US" altLang="zh-CN" sz="1600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44421" name="Text Box 37"/>
            <p:cNvSpPr txBox="1">
              <a:spLocks noChangeArrowheads="1"/>
            </p:cNvSpPr>
            <p:nvPr/>
          </p:nvSpPr>
          <p:spPr bwMode="auto">
            <a:xfrm>
              <a:off x="3792" y="2380"/>
              <a:ext cx="85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latin typeface="Arial" pitchFamily="34" charset="0"/>
                </a:rPr>
                <a:t>R</a:t>
              </a:r>
              <a:r>
                <a:rPr lang="en-US" altLang="zh-CN" sz="1600" b="1" baseline="-25000">
                  <a:latin typeface="Arial" pitchFamily="34" charset="0"/>
                </a:rPr>
                <a:t>1m</a:t>
              </a:r>
              <a:r>
                <a:rPr lang="en-US" altLang="zh-CN" sz="1600" b="1">
                  <a:latin typeface="Arial" pitchFamily="34" charset="0"/>
                </a:rPr>
                <a:t>+ Q</a:t>
              </a:r>
              <a:r>
                <a:rPr lang="en-US" altLang="zh-CN" sz="1600" b="1" baseline="-25000">
                  <a:latin typeface="Arial" pitchFamily="34" charset="0"/>
                </a:rPr>
                <a:t>1</a:t>
              </a:r>
              <a:r>
                <a:rPr lang="en-US" altLang="zh-CN" sz="1600" b="1">
                  <a:latin typeface="Arial" pitchFamily="34" charset="0"/>
                </a:rPr>
                <a:t>S* P</a:t>
              </a:r>
              <a:r>
                <a:rPr lang="en-US" altLang="zh-CN" sz="1600" b="1" baseline="-25000">
                  <a:latin typeface="Arial" pitchFamily="34" charset="0"/>
                </a:rPr>
                <a:t>m</a:t>
              </a:r>
            </a:p>
          </p:txBody>
        </p:sp>
        <p:sp>
          <p:nvSpPr>
            <p:cNvPr id="144422" name="Text Box 38"/>
            <p:cNvSpPr txBox="1">
              <a:spLocks noChangeArrowheads="1"/>
            </p:cNvSpPr>
            <p:nvPr/>
          </p:nvSpPr>
          <p:spPr bwMode="auto">
            <a:xfrm>
              <a:off x="3977" y="3484"/>
              <a:ext cx="85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latin typeface="Arial" pitchFamily="34" charset="0"/>
                </a:rPr>
                <a:t>R</a:t>
              </a:r>
              <a:r>
                <a:rPr lang="en-US" altLang="zh-CN" sz="1600" b="1" baseline="-25000">
                  <a:latin typeface="Arial" pitchFamily="34" charset="0"/>
                </a:rPr>
                <a:t>km</a:t>
              </a:r>
              <a:r>
                <a:rPr lang="en-US" altLang="zh-CN" sz="1600" b="1">
                  <a:latin typeface="Arial" pitchFamily="34" charset="0"/>
                </a:rPr>
                <a:t>+ Q</a:t>
              </a:r>
              <a:r>
                <a:rPr lang="en-US" altLang="zh-CN" sz="1600" b="1" baseline="-25000">
                  <a:latin typeface="Arial" pitchFamily="34" charset="0"/>
                </a:rPr>
                <a:t>k</a:t>
              </a:r>
              <a:r>
                <a:rPr lang="en-US" altLang="zh-CN" sz="1600" b="1">
                  <a:latin typeface="Arial" pitchFamily="34" charset="0"/>
                </a:rPr>
                <a:t>S* P</a:t>
              </a:r>
              <a:r>
                <a:rPr lang="en-US" altLang="zh-CN" sz="1600" b="1" baseline="-25000">
                  <a:latin typeface="Arial" pitchFamily="34" charset="0"/>
                </a:rPr>
                <a:t>m</a:t>
              </a:r>
            </a:p>
          </p:txBody>
        </p:sp>
        <p:sp>
          <p:nvSpPr>
            <p:cNvPr id="144423" name="Text Box 39"/>
            <p:cNvSpPr txBox="1">
              <a:spLocks noChangeArrowheads="1"/>
            </p:cNvSpPr>
            <p:nvPr/>
          </p:nvSpPr>
          <p:spPr bwMode="auto">
            <a:xfrm>
              <a:off x="3792" y="3004"/>
              <a:ext cx="82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latin typeface="Arial" pitchFamily="34" charset="0"/>
                </a:rPr>
                <a:t>R</a:t>
              </a:r>
              <a:r>
                <a:rPr lang="en-US" altLang="zh-CN" sz="1600" b="1" baseline="-25000">
                  <a:latin typeface="Arial" pitchFamily="34" charset="0"/>
                </a:rPr>
                <a:t>k1 </a:t>
              </a:r>
              <a:r>
                <a:rPr lang="en-US" altLang="zh-CN" sz="1600" b="1">
                  <a:latin typeface="Arial" pitchFamily="34" charset="0"/>
                </a:rPr>
                <a:t>+ Q</a:t>
              </a:r>
              <a:r>
                <a:rPr lang="en-US" altLang="zh-CN" sz="1600" b="1" baseline="-25000">
                  <a:latin typeface="Arial" pitchFamily="34" charset="0"/>
                </a:rPr>
                <a:t>k</a:t>
              </a:r>
              <a:r>
                <a:rPr lang="en-US" altLang="zh-CN" sz="1600" b="1">
                  <a:latin typeface="Arial" pitchFamily="34" charset="0"/>
                </a:rPr>
                <a:t>S* P</a:t>
              </a:r>
              <a:r>
                <a:rPr lang="en-US" altLang="zh-CN" sz="1600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44424" name="Text Box 40"/>
            <p:cNvSpPr txBox="1">
              <a:spLocks noChangeArrowheads="1"/>
            </p:cNvSpPr>
            <p:nvPr/>
          </p:nvSpPr>
          <p:spPr bwMode="auto">
            <a:xfrm>
              <a:off x="3664" y="2054"/>
              <a:ext cx="24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q</a:t>
              </a:r>
              <a:r>
                <a:rPr lang="en-US" altLang="zh-CN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44425" name="Text Box 41"/>
            <p:cNvSpPr txBox="1">
              <a:spLocks noChangeArrowheads="1"/>
            </p:cNvSpPr>
            <p:nvPr/>
          </p:nvSpPr>
          <p:spPr bwMode="auto">
            <a:xfrm>
              <a:off x="4960" y="2016"/>
              <a:ext cx="24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p</a:t>
              </a:r>
              <a:r>
                <a:rPr lang="en-US" altLang="zh-CN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44426" name="Text Box 42"/>
            <p:cNvSpPr txBox="1">
              <a:spLocks noChangeArrowheads="1"/>
            </p:cNvSpPr>
            <p:nvPr/>
          </p:nvSpPr>
          <p:spPr bwMode="auto">
            <a:xfrm>
              <a:off x="3648" y="3312"/>
              <a:ext cx="24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q</a:t>
              </a:r>
              <a:r>
                <a:rPr lang="en-US" altLang="zh-CN" b="1" baseline="-25000">
                  <a:latin typeface="Arial" pitchFamily="34" charset="0"/>
                </a:rPr>
                <a:t>k</a:t>
              </a:r>
            </a:p>
          </p:txBody>
        </p:sp>
        <p:sp>
          <p:nvSpPr>
            <p:cNvPr id="144427" name="Text Box 43"/>
            <p:cNvSpPr txBox="1">
              <a:spLocks noChangeArrowheads="1"/>
            </p:cNvSpPr>
            <p:nvPr/>
          </p:nvSpPr>
          <p:spPr bwMode="auto">
            <a:xfrm>
              <a:off x="4926" y="3312"/>
              <a:ext cx="28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Arial" pitchFamily="34" charset="0"/>
                </a:rPr>
                <a:t>p</a:t>
              </a:r>
              <a:r>
                <a:rPr lang="en-US" altLang="zh-CN" b="1" baseline="-25000">
                  <a:latin typeface="Arial" pitchFamily="34" charset="0"/>
                </a:rPr>
                <a:t>m</a:t>
              </a:r>
            </a:p>
          </p:txBody>
        </p:sp>
      </p:grpSp>
      <p:sp>
        <p:nvSpPr>
          <p:cNvPr id="144428" name="Text Box 44"/>
          <p:cNvSpPr txBox="1">
            <a:spLocks noChangeArrowheads="1"/>
          </p:cNvSpPr>
          <p:nvPr/>
        </p:nvSpPr>
        <p:spPr bwMode="auto">
          <a:xfrm>
            <a:off x="4130675" y="4065588"/>
            <a:ext cx="9108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i="0" dirty="0">
                <a:latin typeface="+mn-lt"/>
                <a:ea typeface="华文楷体" panose="02010600040101010101" pitchFamily="2" charset="-122"/>
              </a:rPr>
              <a:t>消去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s</a:t>
            </a:r>
            <a:endParaRPr lang="en-US" altLang="zh-CN" b="1" baseline="-25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4430" name="Rectangle 46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4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2344738"/>
            <a:ext cx="6624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b="1" i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b="1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几个转换算法的复杂度（选讲）</a:t>
            </a:r>
          </a:p>
        </p:txBody>
      </p:sp>
      <p:sp>
        <p:nvSpPr>
          <p:cNvPr id="162821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2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4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6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557338"/>
            <a:ext cx="66182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b="1" i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b="1" i="0">
                <a:latin typeface="华文楷体" panose="02010600040101010101" pitchFamily="2" charset="-122"/>
                <a:ea typeface="华文楷体" panose="02010600040101010101" pitchFamily="2" charset="-122"/>
              </a:rPr>
              <a:t>有限自动机与正规表达式的关系</a:t>
            </a:r>
            <a:endParaRPr lang="zh-CN" altLang="en-US" sz="3200" b="1" i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2827" name="Rectangle 11"/>
          <p:cNvSpPr>
            <a:spLocks noChangeArrowheads="1"/>
          </p:cNvSpPr>
          <p:nvPr/>
        </p:nvSpPr>
        <p:spPr bwMode="auto">
          <a:xfrm>
            <a:off x="1331913" y="260350"/>
            <a:ext cx="6372225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b="1" i="0">
                <a:latin typeface="华文行楷" pitchFamily="2" charset="-122"/>
                <a:ea typeface="华文行楷" pitchFamily="2" charset="-122"/>
              </a:rPr>
              <a:t>有限状态自动机 </a:t>
            </a:r>
            <a:r>
              <a:rPr lang="zh-CN" altLang="en-US" sz="3600" b="1" i="0">
                <a:latin typeface="华文行楷" pitchFamily="2" charset="-122"/>
                <a:ea typeface="华文行楷" pitchFamily="2" charset="-122"/>
                <a:sym typeface="Symbol" pitchFamily="18" charset="2"/>
              </a:rPr>
              <a:t> </a:t>
            </a:r>
            <a:r>
              <a:rPr lang="zh-CN" altLang="en-US" sz="3600" b="1" i="0">
                <a:latin typeface="华文行楷" pitchFamily="2" charset="-122"/>
                <a:ea typeface="华文行楷" pitchFamily="2" charset="-122"/>
              </a:rPr>
              <a:t>正规表达式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541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541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541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685800" y="1844675"/>
            <a:ext cx="83058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8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i="0" dirty="0">
                <a:latin typeface="+mn-lt"/>
                <a:ea typeface="华文楷体" panose="02010600040101010101" pitchFamily="2" charset="-122"/>
              </a:rPr>
              <a:t>步骤</a:t>
            </a:r>
            <a:r>
              <a:rPr lang="en-US" altLang="zh-CN" sz="2800" b="1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假设自动机已转化为扩展的形式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(1)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对每一终态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，依次消去除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和初态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之外的其它状态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</a:t>
            </a:r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868363" y="2997200"/>
            <a:ext cx="81596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(2)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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，最终可得到一般形式如下左图两状态自动机，</a:t>
            </a:r>
          </a:p>
          <a:p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该自动机对应的正规表达式可表示为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( R+SU*T )*SU*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842963" y="3810000"/>
            <a:ext cx="81708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(3)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，最终可得到如下右图的自动机，它对应的正规</a:t>
            </a:r>
          </a:p>
          <a:p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表达式可以表示为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R*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endParaRPr lang="en-US" altLang="zh-CN" sz="2400" b="1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914400" y="5943600"/>
            <a:ext cx="55707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(4)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最终的正规表达式为每一终态对应的</a:t>
            </a:r>
          </a:p>
          <a:p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正规表达式之和（并）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>
            <a:off x="468313" y="1268413"/>
            <a:ext cx="75596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 dirty="0">
                <a:latin typeface="+mn-lt"/>
                <a:ea typeface="华文楷体" panose="02010600040101010101" pitchFamily="2" charset="-122"/>
              </a:rPr>
              <a:t>状态消去法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（从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构造等价的正规表达式）</a:t>
            </a:r>
          </a:p>
        </p:txBody>
      </p:sp>
      <p:graphicFrame>
        <p:nvGraphicFramePr>
          <p:cNvPr id="145422" name="Object 14"/>
          <p:cNvGraphicFramePr>
            <a:graphicFrameLocks noChangeAspect="1"/>
          </p:cNvGraphicFramePr>
          <p:nvPr/>
        </p:nvGraphicFramePr>
        <p:xfrm>
          <a:off x="1908175" y="4559300"/>
          <a:ext cx="2940050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39796" imgH="1342949" progId="Visio.Drawing.11">
                  <p:embed/>
                </p:oleObj>
              </mc:Choice>
              <mc:Fallback>
                <p:oleObj name="Visio" r:id="rId2" imgW="2939796" imgH="1342949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559300"/>
                        <a:ext cx="2940050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3" name="Object 15"/>
          <p:cNvGraphicFramePr>
            <a:graphicFrameLocks noChangeAspect="1"/>
          </p:cNvGraphicFramePr>
          <p:nvPr/>
        </p:nvGraphicFramePr>
        <p:xfrm>
          <a:off x="6040438" y="4581525"/>
          <a:ext cx="133985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339596" imgH="1082345" progId="Visio.Drawing.11">
                  <p:embed/>
                </p:oleObj>
              </mc:Choice>
              <mc:Fallback>
                <p:oleObj name="Visio" r:id="rId4" imgW="1339596" imgH="1082345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4581525"/>
                        <a:ext cx="133985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 autoUpdateAnimBg="0"/>
      <p:bldP spid="145417" grpId="0"/>
      <p:bldP spid="145418" grpId="0"/>
      <p:bldP spid="14541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609600" y="1447800"/>
            <a:ext cx="8210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</a:rPr>
              <a:t>状态消去法举例</a:t>
            </a:r>
            <a:r>
              <a:rPr lang="zh-CN" altLang="en-US" sz="32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（推广至非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sz="32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的情形）</a:t>
            </a:r>
          </a:p>
        </p:txBody>
      </p:sp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1806575" y="2590800"/>
          <a:ext cx="55308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30291" imgH="1072591" progId="Visio.Drawing.11">
                  <p:embed/>
                </p:oleObj>
              </mc:Choice>
              <mc:Fallback>
                <p:oleObj name="Visio" r:id="rId2" imgW="5530291" imgH="1072591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590800"/>
                        <a:ext cx="55308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40" name="Group 8"/>
          <p:cNvGrpSpPr>
            <a:grpSpLocks/>
          </p:cNvGrpSpPr>
          <p:nvPr/>
        </p:nvGrpSpPr>
        <p:grpSpPr bwMode="auto">
          <a:xfrm>
            <a:off x="762000" y="4338638"/>
            <a:ext cx="6575425" cy="1154112"/>
            <a:chOff x="480" y="2733"/>
            <a:chExt cx="4142" cy="727"/>
          </a:xfrm>
        </p:grpSpPr>
        <p:graphicFrame>
          <p:nvGraphicFramePr>
            <p:cNvPr id="146441" name="Object 9"/>
            <p:cNvGraphicFramePr>
              <a:graphicFrameLocks noChangeAspect="1"/>
            </p:cNvGraphicFramePr>
            <p:nvPr/>
          </p:nvGraphicFramePr>
          <p:xfrm>
            <a:off x="480" y="2733"/>
            <a:ext cx="4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1063440" imgH="720360" progId="Visio.Drawing.11">
                    <p:embed/>
                  </p:oleObj>
                </mc:Choice>
                <mc:Fallback>
                  <p:oleObj name="VISIO" r:id="rId4" imgW="1063440" imgH="720360" progId="Visio.Drawing.11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733"/>
                          <a:ext cx="43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42" name="Object 10"/>
            <p:cNvGraphicFramePr>
              <a:graphicFrameLocks noChangeAspect="1"/>
            </p:cNvGraphicFramePr>
            <p:nvPr/>
          </p:nvGraphicFramePr>
          <p:xfrm>
            <a:off x="1138" y="2784"/>
            <a:ext cx="3484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5530291" imgH="1072591" progId="Visio.Drawing.11">
                    <p:embed/>
                  </p:oleObj>
                </mc:Choice>
                <mc:Fallback>
                  <p:oleObj name="Visio" r:id="rId6" imgW="5530291" imgH="1072591" progId="Visio.Drawing.11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2784"/>
                          <a:ext cx="3484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5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1905000" y="2203450"/>
          <a:ext cx="55308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30320" imgH="1072440" progId="Visio.Drawing.11">
                  <p:embed/>
                </p:oleObj>
              </mc:Choice>
              <mc:Fallback>
                <p:oleObj name="VISIO" r:id="rId2" imgW="5530320" imgH="107244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3450"/>
                        <a:ext cx="55308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827088" y="3352800"/>
            <a:ext cx="1653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i="0" dirty="0">
                <a:latin typeface="+mn-lt"/>
                <a:ea typeface="华文楷体" panose="02010600040101010101" pitchFamily="2" charset="-122"/>
              </a:rPr>
              <a:t>对于终态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D</a:t>
            </a:r>
          </a:p>
        </p:txBody>
      </p:sp>
      <p:grpSp>
        <p:nvGrpSpPr>
          <p:cNvPr id="147465" name="Group 9"/>
          <p:cNvGrpSpPr>
            <a:grpSpLocks/>
          </p:cNvGrpSpPr>
          <p:nvPr/>
        </p:nvGrpSpPr>
        <p:grpSpPr bwMode="auto">
          <a:xfrm>
            <a:off x="1755775" y="3886200"/>
            <a:ext cx="5407025" cy="1073150"/>
            <a:chOff x="914" y="2448"/>
            <a:chExt cx="3406" cy="676"/>
          </a:xfrm>
        </p:grpSpPr>
        <p:graphicFrame>
          <p:nvGraphicFramePr>
            <p:cNvPr id="147466" name="Object 10"/>
            <p:cNvGraphicFramePr>
              <a:graphicFrameLocks noChangeAspect="1"/>
            </p:cNvGraphicFramePr>
            <p:nvPr/>
          </p:nvGraphicFramePr>
          <p:xfrm>
            <a:off x="914" y="2545"/>
            <a:ext cx="4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1063440" imgH="720360" progId="Visio.Drawing.11">
                    <p:embed/>
                  </p:oleObj>
                </mc:Choice>
                <mc:Fallback>
                  <p:oleObj name="VISIO" r:id="rId4" imgW="1063440" imgH="720360" progId="Visio.Drawing.11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2545"/>
                          <a:ext cx="43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67" name="Object 11"/>
            <p:cNvGraphicFramePr>
              <a:graphicFrameLocks noChangeAspect="1"/>
            </p:cNvGraphicFramePr>
            <p:nvPr/>
          </p:nvGraphicFramePr>
          <p:xfrm>
            <a:off x="1700" y="2448"/>
            <a:ext cx="2620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4158691" imgH="1072591" progId="Visio.Drawing.11">
                    <p:embed/>
                  </p:oleObj>
                </mc:Choice>
                <mc:Fallback>
                  <p:oleObj name="Visio" r:id="rId6" imgW="4158691" imgH="1072591" progId="Visio.Drawing.11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2448"/>
                          <a:ext cx="2620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7468" name="Group 12"/>
          <p:cNvGrpSpPr>
            <a:grpSpLocks/>
          </p:cNvGrpSpPr>
          <p:nvPr/>
        </p:nvGrpSpPr>
        <p:grpSpPr bwMode="auto">
          <a:xfrm>
            <a:off x="1752600" y="5403850"/>
            <a:ext cx="4953000" cy="1073150"/>
            <a:chOff x="1104" y="3404"/>
            <a:chExt cx="3120" cy="676"/>
          </a:xfrm>
        </p:grpSpPr>
        <p:graphicFrame>
          <p:nvGraphicFramePr>
            <p:cNvPr id="147469" name="Object 13"/>
            <p:cNvGraphicFramePr>
              <a:graphicFrameLocks noChangeAspect="1"/>
            </p:cNvGraphicFramePr>
            <p:nvPr/>
          </p:nvGraphicFramePr>
          <p:xfrm>
            <a:off x="1104" y="3405"/>
            <a:ext cx="4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1063440" imgH="720360" progId="Visio.Drawing.11">
                    <p:embed/>
                  </p:oleObj>
                </mc:Choice>
                <mc:Fallback>
                  <p:oleObj name="VISIO" r:id="rId8" imgW="1063440" imgH="720360" progId="Visio.Drawing.11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405"/>
                          <a:ext cx="43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70" name="Object 14"/>
            <p:cNvGraphicFramePr>
              <a:graphicFrameLocks noChangeAspect="1"/>
            </p:cNvGraphicFramePr>
            <p:nvPr/>
          </p:nvGraphicFramePr>
          <p:xfrm>
            <a:off x="2036" y="3404"/>
            <a:ext cx="2188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3472891" imgH="1072591" progId="Visio.Drawing.11">
                    <p:embed/>
                  </p:oleObj>
                </mc:Choice>
                <mc:Fallback>
                  <p:oleObj name="Visio" r:id="rId9" imgW="3472891" imgH="1072591" progId="Visio.Drawing.11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6" y="3404"/>
                          <a:ext cx="2188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609600" y="1447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 dirty="0">
                <a:latin typeface="+mn-lt"/>
                <a:ea typeface="华文楷体" panose="02010600040101010101" pitchFamily="2" charset="-122"/>
              </a:rPr>
              <a:t>状态消去法举例</a:t>
            </a:r>
            <a:endParaRPr lang="zh-CN" altLang="en-US" sz="3200" b="1" i="0" dirty="0">
              <a:solidFill>
                <a:schemeClr val="tx2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1905000" y="2051050"/>
          <a:ext cx="55308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30320" imgH="1072440" progId="Visio.Drawing.11">
                  <p:embed/>
                </p:oleObj>
              </mc:Choice>
              <mc:Fallback>
                <p:oleObj name="VISIO" r:id="rId2" imgW="5530320" imgH="107244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1050"/>
                        <a:ext cx="55308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1003300" y="3276600"/>
            <a:ext cx="163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i="0">
                <a:latin typeface="+mn-lt"/>
                <a:ea typeface="华文楷体" panose="02010600040101010101" pitchFamily="2" charset="-122"/>
              </a:rPr>
              <a:t>对于终态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C</a:t>
            </a:r>
          </a:p>
        </p:txBody>
      </p:sp>
      <p:grpSp>
        <p:nvGrpSpPr>
          <p:cNvPr id="148489" name="Group 9"/>
          <p:cNvGrpSpPr>
            <a:grpSpLocks/>
          </p:cNvGrpSpPr>
          <p:nvPr/>
        </p:nvGrpSpPr>
        <p:grpSpPr bwMode="auto">
          <a:xfrm>
            <a:off x="2289175" y="5022850"/>
            <a:ext cx="4308475" cy="1073150"/>
            <a:chOff x="1442" y="3164"/>
            <a:chExt cx="2714" cy="676"/>
          </a:xfrm>
        </p:grpSpPr>
        <p:graphicFrame>
          <p:nvGraphicFramePr>
            <p:cNvPr id="148490" name="Object 10"/>
            <p:cNvGraphicFramePr>
              <a:graphicFrameLocks noChangeAspect="1"/>
            </p:cNvGraphicFramePr>
            <p:nvPr/>
          </p:nvGraphicFramePr>
          <p:xfrm>
            <a:off x="1442" y="3456"/>
            <a:ext cx="4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1063440" imgH="720360" progId="Visio.Drawing.11">
                    <p:embed/>
                  </p:oleObj>
                </mc:Choice>
                <mc:Fallback>
                  <p:oleObj name="VISIO" r:id="rId4" imgW="1063440" imgH="720360" progId="Visio.Drawing.11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" y="3456"/>
                          <a:ext cx="43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91" name="Object 11"/>
            <p:cNvGraphicFramePr>
              <a:graphicFrameLocks noChangeAspect="1"/>
            </p:cNvGraphicFramePr>
            <p:nvPr/>
          </p:nvGraphicFramePr>
          <p:xfrm>
            <a:off x="2400" y="3164"/>
            <a:ext cx="1756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2787091" imgH="1072591" progId="Visio.Drawing.11">
                    <p:embed/>
                  </p:oleObj>
                </mc:Choice>
                <mc:Fallback>
                  <p:oleObj name="Visio" r:id="rId6" imgW="2787091" imgH="1072591" progId="Visio.Drawing.11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164"/>
                          <a:ext cx="1756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492" name="Group 12"/>
          <p:cNvGrpSpPr>
            <a:grpSpLocks/>
          </p:cNvGrpSpPr>
          <p:nvPr/>
        </p:nvGrpSpPr>
        <p:grpSpPr bwMode="auto">
          <a:xfrm>
            <a:off x="2286000" y="3498850"/>
            <a:ext cx="5181600" cy="1073150"/>
            <a:chOff x="1440" y="2204"/>
            <a:chExt cx="3264" cy="676"/>
          </a:xfrm>
        </p:grpSpPr>
        <p:graphicFrame>
          <p:nvGraphicFramePr>
            <p:cNvPr id="148493" name="Object 13"/>
            <p:cNvGraphicFramePr>
              <a:graphicFrameLocks noChangeAspect="1"/>
            </p:cNvGraphicFramePr>
            <p:nvPr/>
          </p:nvGraphicFramePr>
          <p:xfrm>
            <a:off x="2084" y="2204"/>
            <a:ext cx="2620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4158691" imgH="1072591" progId="Visio.Drawing.11">
                    <p:embed/>
                  </p:oleObj>
                </mc:Choice>
                <mc:Fallback>
                  <p:oleObj name="Visio" r:id="rId8" imgW="4158691" imgH="1072591" progId="Visio.Drawing.11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2204"/>
                          <a:ext cx="2620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94" name="Object 14"/>
            <p:cNvGraphicFramePr>
              <a:graphicFrameLocks noChangeAspect="1"/>
            </p:cNvGraphicFramePr>
            <p:nvPr/>
          </p:nvGraphicFramePr>
          <p:xfrm>
            <a:off x="1440" y="2496"/>
            <a:ext cx="4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0" imgW="1063440" imgH="720360" progId="Visio.Drawing.11">
                    <p:embed/>
                  </p:oleObj>
                </mc:Choice>
                <mc:Fallback>
                  <p:oleObj name="VISIO" r:id="rId10" imgW="1063440" imgH="720360" progId="Visio.Drawing.11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496"/>
                          <a:ext cx="43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09600" y="1268413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 dirty="0">
                <a:latin typeface="+mn-lt"/>
                <a:ea typeface="华文楷体" panose="02010600040101010101" pitchFamily="2" charset="-122"/>
              </a:rPr>
              <a:t>状态消去法举例</a:t>
            </a:r>
            <a:endParaRPr lang="zh-CN" altLang="en-US" sz="3200" b="1" i="0" dirty="0">
              <a:solidFill>
                <a:schemeClr val="tx2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9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1905000" y="1828800"/>
          <a:ext cx="55308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530320" imgH="1072440" progId="Visio.Drawing.11">
                  <p:embed/>
                </p:oleObj>
              </mc:Choice>
              <mc:Fallback>
                <p:oleObj name="VISIO" r:id="rId4" imgW="5530320" imgH="107244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55308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512" name="Group 8"/>
          <p:cNvGrpSpPr>
            <a:grpSpLocks/>
          </p:cNvGrpSpPr>
          <p:nvPr/>
        </p:nvGrpSpPr>
        <p:grpSpPr bwMode="auto">
          <a:xfrm>
            <a:off x="1187450" y="3054350"/>
            <a:ext cx="6119813" cy="1073150"/>
            <a:chOff x="417" y="1924"/>
            <a:chExt cx="3855" cy="676"/>
          </a:xfrm>
        </p:grpSpPr>
        <p:sp>
          <p:nvSpPr>
            <p:cNvPr id="149513" name="Rectangle 9"/>
            <p:cNvSpPr>
              <a:spLocks noChangeArrowheads="1"/>
            </p:cNvSpPr>
            <p:nvPr/>
          </p:nvSpPr>
          <p:spPr bwMode="auto">
            <a:xfrm>
              <a:off x="417" y="2024"/>
              <a:ext cx="10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对于终态</a:t>
              </a:r>
              <a:r>
                <a:rPr lang="en-US" altLang="zh-CN" sz="2400" b="1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</a:t>
              </a:r>
            </a:p>
          </p:txBody>
        </p:sp>
        <p:graphicFrame>
          <p:nvGraphicFramePr>
            <p:cNvPr id="149514" name="Object 10"/>
            <p:cNvGraphicFramePr>
              <a:graphicFrameLocks noChangeAspect="1"/>
            </p:cNvGraphicFramePr>
            <p:nvPr/>
          </p:nvGraphicFramePr>
          <p:xfrm>
            <a:off x="1620" y="2025"/>
            <a:ext cx="4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1063440" imgH="720360" progId="Visio.Drawing.11">
                    <p:embed/>
                  </p:oleObj>
                </mc:Choice>
                <mc:Fallback>
                  <p:oleObj name="VISIO" r:id="rId6" imgW="1063440" imgH="720360" progId="Visio.Drawing.11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2025"/>
                          <a:ext cx="43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5" name="Object 11"/>
            <p:cNvGraphicFramePr>
              <a:graphicFrameLocks noChangeAspect="1"/>
            </p:cNvGraphicFramePr>
            <p:nvPr/>
          </p:nvGraphicFramePr>
          <p:xfrm>
            <a:off x="2516" y="1924"/>
            <a:ext cx="1756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2787120" imgH="1072440" progId="Visio.Drawing.11">
                    <p:embed/>
                  </p:oleObj>
                </mc:Choice>
                <mc:Fallback>
                  <p:oleObj name="VISIO" r:id="rId8" imgW="2787120" imgH="1072440" progId="Visio.Drawing.11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1924"/>
                          <a:ext cx="1756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16" name="Group 12"/>
          <p:cNvGrpSpPr>
            <a:grpSpLocks/>
          </p:cNvGrpSpPr>
          <p:nvPr/>
        </p:nvGrpSpPr>
        <p:grpSpPr bwMode="auto">
          <a:xfrm>
            <a:off x="1187450" y="4203700"/>
            <a:ext cx="6881813" cy="1073150"/>
            <a:chOff x="417" y="2648"/>
            <a:chExt cx="4335" cy="676"/>
          </a:xfrm>
        </p:grpSpPr>
        <p:graphicFrame>
          <p:nvGraphicFramePr>
            <p:cNvPr id="149517" name="Object 13"/>
            <p:cNvGraphicFramePr>
              <a:graphicFrameLocks noChangeAspect="1"/>
            </p:cNvGraphicFramePr>
            <p:nvPr/>
          </p:nvGraphicFramePr>
          <p:xfrm>
            <a:off x="1632" y="2649"/>
            <a:ext cx="4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0" imgW="1063440" imgH="720360" progId="Visio.Drawing.11">
                    <p:embed/>
                  </p:oleObj>
                </mc:Choice>
                <mc:Fallback>
                  <p:oleObj name="VISIO" r:id="rId10" imgW="1063440" imgH="720360" progId="Visio.Drawing.11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649"/>
                          <a:ext cx="43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8" name="Object 14"/>
            <p:cNvGraphicFramePr>
              <a:graphicFrameLocks noChangeAspect="1"/>
            </p:cNvGraphicFramePr>
            <p:nvPr/>
          </p:nvGraphicFramePr>
          <p:xfrm>
            <a:off x="2564" y="2648"/>
            <a:ext cx="2188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1" imgW="3472920" imgH="1072440" progId="Visio.Drawing.11">
                    <p:embed/>
                  </p:oleObj>
                </mc:Choice>
                <mc:Fallback>
                  <p:oleObj name="VISIO" r:id="rId11" imgW="3472920" imgH="1072440" progId="Visio.Drawing.11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4" y="2648"/>
                          <a:ext cx="2188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19" name="Rectangle 15"/>
            <p:cNvSpPr>
              <a:spLocks noChangeArrowheads="1"/>
            </p:cNvSpPr>
            <p:nvPr/>
          </p:nvSpPr>
          <p:spPr bwMode="auto">
            <a:xfrm>
              <a:off x="417" y="2648"/>
              <a:ext cx="104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对于终态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</p:grpSp>
      <p:grpSp>
        <p:nvGrpSpPr>
          <p:cNvPr id="149520" name="Group 16"/>
          <p:cNvGrpSpPr>
            <a:grpSpLocks/>
          </p:cNvGrpSpPr>
          <p:nvPr/>
        </p:nvGrpSpPr>
        <p:grpSpPr bwMode="auto">
          <a:xfrm>
            <a:off x="1211263" y="5194303"/>
            <a:ext cx="6078538" cy="969963"/>
            <a:chOff x="432" y="3272"/>
            <a:chExt cx="3829" cy="611"/>
          </a:xfrm>
        </p:grpSpPr>
        <p:sp>
          <p:nvSpPr>
            <p:cNvPr id="149521" name="Rectangle 17"/>
            <p:cNvSpPr>
              <a:spLocks noChangeArrowheads="1"/>
            </p:cNvSpPr>
            <p:nvPr/>
          </p:nvSpPr>
          <p:spPr bwMode="auto">
            <a:xfrm>
              <a:off x="432" y="3272"/>
              <a:ext cx="1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等价的正规表达式</a:t>
              </a:r>
            </a:p>
          </p:txBody>
        </p:sp>
        <p:sp>
          <p:nvSpPr>
            <p:cNvPr id="149522" name="Rectangle 18"/>
            <p:cNvSpPr>
              <a:spLocks noChangeArrowheads="1"/>
            </p:cNvSpPr>
            <p:nvPr/>
          </p:nvSpPr>
          <p:spPr bwMode="auto">
            <a:xfrm>
              <a:off x="1372" y="3592"/>
              <a:ext cx="28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+mn-lt"/>
                  <a:ea typeface="华文楷体" panose="02010600040101010101" pitchFamily="2" charset="-122"/>
                </a:rPr>
                <a:t>(0+1)*1(0+1)+(0+1)*1(0+1)(0+1)</a:t>
              </a:r>
            </a:p>
          </p:txBody>
        </p:sp>
      </p:grp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609600" y="1196975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 dirty="0">
                <a:latin typeface="+mn-lt"/>
                <a:ea typeface="华文楷体" panose="02010600040101010101" pitchFamily="2" charset="-122"/>
              </a:rPr>
              <a:t>状态消去法举例</a:t>
            </a:r>
            <a:endParaRPr lang="zh-CN" altLang="en-US" sz="3200" b="1" i="0" dirty="0">
              <a:solidFill>
                <a:schemeClr val="tx2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368" name="Group 72"/>
          <p:cNvGrpSpPr>
            <a:grpSpLocks/>
          </p:cNvGrpSpPr>
          <p:nvPr/>
        </p:nvGrpSpPr>
        <p:grpSpPr bwMode="auto">
          <a:xfrm>
            <a:off x="3635375" y="4316413"/>
            <a:ext cx="3816350" cy="2352675"/>
            <a:chOff x="1745" y="2544"/>
            <a:chExt cx="2191" cy="1152"/>
          </a:xfrm>
        </p:grpSpPr>
        <p:graphicFrame>
          <p:nvGraphicFramePr>
            <p:cNvPr id="55350" name="Object 54"/>
            <p:cNvGraphicFramePr>
              <a:graphicFrameLocks noChangeAspect="1"/>
            </p:cNvGraphicFramePr>
            <p:nvPr/>
          </p:nvGraphicFramePr>
          <p:xfrm>
            <a:off x="3329" y="2784"/>
            <a:ext cx="158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250200" imgH="1050480" progId="Visio.Drawing.11">
                    <p:embed/>
                  </p:oleObj>
                </mc:Choice>
                <mc:Fallback>
                  <p:oleObj name="VISIO" r:id="rId3" imgW="250200" imgH="1050480" progId="Visio.Drawing.11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2784"/>
                          <a:ext cx="158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1" name="Object 55"/>
            <p:cNvGraphicFramePr>
              <a:graphicFrameLocks noChangeAspect="1"/>
            </p:cNvGraphicFramePr>
            <p:nvPr/>
          </p:nvGraphicFramePr>
          <p:xfrm>
            <a:off x="3521" y="2689"/>
            <a:ext cx="415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658800" imgH="1293120" progId="Visio.Drawing.11">
                    <p:embed/>
                  </p:oleObj>
                </mc:Choice>
                <mc:Fallback>
                  <p:oleObj name="VISIO" r:id="rId5" imgW="658800" imgH="1293120" progId="Visio.Drawing.11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1" y="2689"/>
                          <a:ext cx="415" cy="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2" name="Object 56"/>
            <p:cNvGraphicFramePr>
              <a:graphicFrameLocks noChangeAspect="1"/>
            </p:cNvGraphicFramePr>
            <p:nvPr/>
          </p:nvGraphicFramePr>
          <p:xfrm>
            <a:off x="2138" y="2640"/>
            <a:ext cx="1239" cy="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1967040" imgH="1315440" progId="Visio.Drawing.11">
                    <p:embed/>
                  </p:oleObj>
                </mc:Choice>
                <mc:Fallback>
                  <p:oleObj name="VISIO" r:id="rId7" imgW="1967040" imgH="1315440" progId="Visio.Drawing.11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2640"/>
                          <a:ext cx="1239" cy="8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3" name="Object 57"/>
            <p:cNvGraphicFramePr>
              <a:graphicFrameLocks noChangeAspect="1"/>
            </p:cNvGraphicFramePr>
            <p:nvPr/>
          </p:nvGraphicFramePr>
          <p:xfrm>
            <a:off x="2129" y="2688"/>
            <a:ext cx="1218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1932840" imgH="1294920" progId="Visio.Drawing.11">
                    <p:embed/>
                  </p:oleObj>
                </mc:Choice>
                <mc:Fallback>
                  <p:oleObj name="VISIO" r:id="rId9" imgW="1932840" imgH="1294920" progId="Visio.Drawing.11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9" y="2688"/>
                          <a:ext cx="1218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4" name="Object 58"/>
            <p:cNvGraphicFramePr>
              <a:graphicFrameLocks noChangeAspect="1"/>
            </p:cNvGraphicFramePr>
            <p:nvPr/>
          </p:nvGraphicFramePr>
          <p:xfrm>
            <a:off x="2116" y="3456"/>
            <a:ext cx="116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1" imgW="1850400" imgH="250200" progId="Visio.Drawing.11">
                    <p:embed/>
                  </p:oleObj>
                </mc:Choice>
                <mc:Fallback>
                  <p:oleObj name="VISIO" r:id="rId11" imgW="1850400" imgH="250200" progId="Visio.Drawing.11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6" y="3456"/>
                          <a:ext cx="116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55" name="Object 59"/>
            <p:cNvGraphicFramePr>
              <a:graphicFrameLocks noChangeAspect="1"/>
            </p:cNvGraphicFramePr>
            <p:nvPr/>
          </p:nvGraphicFramePr>
          <p:xfrm>
            <a:off x="1923" y="2794"/>
            <a:ext cx="158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3" imgW="250200" imgH="1050480" progId="Visio.Drawing.11">
                    <p:embed/>
                  </p:oleObj>
                </mc:Choice>
                <mc:Fallback>
                  <p:oleObj name="VISIO" r:id="rId13" imgW="250200" imgH="1050480" progId="Visio.Drawing.11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3" y="2794"/>
                          <a:ext cx="158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356" name="Group 60"/>
            <p:cNvGrpSpPr>
              <a:grpSpLocks/>
            </p:cNvGrpSpPr>
            <p:nvPr/>
          </p:nvGrpSpPr>
          <p:grpSpPr bwMode="auto">
            <a:xfrm>
              <a:off x="1764" y="2563"/>
              <a:ext cx="461" cy="317"/>
              <a:chOff x="1764" y="2563"/>
              <a:chExt cx="461" cy="317"/>
            </a:xfrm>
          </p:grpSpPr>
          <p:graphicFrame>
            <p:nvGraphicFramePr>
              <p:cNvPr id="55357" name="Object 61"/>
              <p:cNvGraphicFramePr>
                <a:graphicFrameLocks noChangeAspect="1"/>
              </p:cNvGraphicFramePr>
              <p:nvPr/>
            </p:nvGraphicFramePr>
            <p:xfrm>
              <a:off x="1764" y="2563"/>
              <a:ext cx="46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15" imgW="732600" imgH="504000" progId="Visio.Drawing.11">
                      <p:embed/>
                    </p:oleObj>
                  </mc:Choice>
                  <mc:Fallback>
                    <p:oleObj name="VISIO" r:id="rId15" imgW="732600" imgH="504000" progId="Visio.Drawing.11">
                      <p:embed/>
                      <p:pic>
                        <p:nvPicPr>
                          <p:cNvPr id="0" name="Picture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4" y="2563"/>
                            <a:ext cx="461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58" name="Rectangle 62"/>
              <p:cNvSpPr>
                <a:spLocks noChangeArrowheads="1"/>
              </p:cNvSpPr>
              <p:nvPr/>
            </p:nvSpPr>
            <p:spPr bwMode="auto">
              <a:xfrm>
                <a:off x="1776" y="2640"/>
                <a:ext cx="393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>
                    <a:latin typeface="Arial" pitchFamily="34" charset="0"/>
                    <a:ea typeface="华文行楷" pitchFamily="2" charset="-122"/>
                    <a:sym typeface="Symbol" pitchFamily="18" charset="2"/>
                  </a:rPr>
                  <a:t></a:t>
                </a:r>
                <a:r>
                  <a:rPr lang="en-US" altLang="zh-CN" sz="1400" b="1" i="0">
                    <a:latin typeface="Arial" pitchFamily="34" charset="0"/>
                    <a:cs typeface="Times New Roman" pitchFamily="18" charset="0"/>
                  </a:rPr>
                  <a:t>-</a:t>
                </a:r>
                <a:r>
                  <a:rPr lang="en-US" altLang="zh-CN" sz="1400" b="1">
                    <a:latin typeface="Arial" pitchFamily="34" charset="0"/>
                    <a:ea typeface="华文行楷" pitchFamily="2" charset="-122"/>
                  </a:rPr>
                  <a:t>NFA</a:t>
                </a:r>
              </a:p>
            </p:txBody>
          </p:sp>
        </p:grpSp>
        <p:grpSp>
          <p:nvGrpSpPr>
            <p:cNvPr id="55359" name="Group 63"/>
            <p:cNvGrpSpPr>
              <a:grpSpLocks/>
            </p:cNvGrpSpPr>
            <p:nvPr/>
          </p:nvGrpSpPr>
          <p:grpSpPr bwMode="auto">
            <a:xfrm>
              <a:off x="3185" y="2544"/>
              <a:ext cx="461" cy="317"/>
              <a:chOff x="3185" y="2544"/>
              <a:chExt cx="461" cy="317"/>
            </a:xfrm>
          </p:grpSpPr>
          <p:graphicFrame>
            <p:nvGraphicFramePr>
              <p:cNvPr id="55360" name="Object 64"/>
              <p:cNvGraphicFramePr>
                <a:graphicFrameLocks noChangeAspect="1"/>
              </p:cNvGraphicFramePr>
              <p:nvPr/>
            </p:nvGraphicFramePr>
            <p:xfrm>
              <a:off x="3185" y="2544"/>
              <a:ext cx="46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17" imgW="732600" imgH="504000" progId="Visio.Drawing.11">
                      <p:embed/>
                    </p:oleObj>
                  </mc:Choice>
                  <mc:Fallback>
                    <p:oleObj name="VISIO" r:id="rId17" imgW="732600" imgH="504000" progId="Visio.Drawing.11">
                      <p:embed/>
                      <p:pic>
                        <p:nvPicPr>
                          <p:cNvPr id="0" name="Picture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5" y="2544"/>
                            <a:ext cx="461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61" name="Rectangle 65"/>
              <p:cNvSpPr>
                <a:spLocks noChangeArrowheads="1"/>
              </p:cNvSpPr>
              <p:nvPr/>
            </p:nvSpPr>
            <p:spPr bwMode="auto">
              <a:xfrm>
                <a:off x="3254" y="2592"/>
                <a:ext cx="31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>
                    <a:latin typeface="Arial" pitchFamily="34" charset="0"/>
                    <a:ea typeface="华文行楷" pitchFamily="2" charset="-122"/>
                  </a:rPr>
                  <a:t>NFA</a:t>
                </a:r>
              </a:p>
            </p:txBody>
          </p:sp>
        </p:grpSp>
        <p:grpSp>
          <p:nvGrpSpPr>
            <p:cNvPr id="55362" name="Group 66"/>
            <p:cNvGrpSpPr>
              <a:grpSpLocks/>
            </p:cNvGrpSpPr>
            <p:nvPr/>
          </p:nvGrpSpPr>
          <p:grpSpPr bwMode="auto">
            <a:xfrm>
              <a:off x="3185" y="3360"/>
              <a:ext cx="461" cy="317"/>
              <a:chOff x="3185" y="3360"/>
              <a:chExt cx="461" cy="317"/>
            </a:xfrm>
          </p:grpSpPr>
          <p:graphicFrame>
            <p:nvGraphicFramePr>
              <p:cNvPr id="55363" name="Object 67"/>
              <p:cNvGraphicFramePr>
                <a:graphicFrameLocks noChangeAspect="1"/>
              </p:cNvGraphicFramePr>
              <p:nvPr/>
            </p:nvGraphicFramePr>
            <p:xfrm>
              <a:off x="3185" y="3360"/>
              <a:ext cx="46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18" imgW="732600" imgH="504000" progId="Visio.Drawing.11">
                      <p:embed/>
                    </p:oleObj>
                  </mc:Choice>
                  <mc:Fallback>
                    <p:oleObj name="VISIO" r:id="rId18" imgW="732600" imgH="504000" progId="Visio.Drawing.11">
                      <p:embed/>
                      <p:pic>
                        <p:nvPicPr>
                          <p:cNvPr id="0" name="Picture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5" y="3360"/>
                            <a:ext cx="461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64" name="Rectangle 68"/>
              <p:cNvSpPr>
                <a:spLocks noChangeArrowheads="1"/>
              </p:cNvSpPr>
              <p:nvPr/>
            </p:nvSpPr>
            <p:spPr bwMode="auto">
              <a:xfrm>
                <a:off x="3254" y="3408"/>
                <a:ext cx="346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Arial" pitchFamily="34" charset="0"/>
                    <a:ea typeface="华文行楷" pitchFamily="2" charset="-122"/>
                  </a:rPr>
                  <a:t>DFA</a:t>
                </a:r>
              </a:p>
            </p:txBody>
          </p:sp>
        </p:grpSp>
        <p:grpSp>
          <p:nvGrpSpPr>
            <p:cNvPr id="55365" name="Group 69"/>
            <p:cNvGrpSpPr>
              <a:grpSpLocks/>
            </p:cNvGrpSpPr>
            <p:nvPr/>
          </p:nvGrpSpPr>
          <p:grpSpPr bwMode="auto">
            <a:xfrm>
              <a:off x="1745" y="3379"/>
              <a:ext cx="461" cy="317"/>
              <a:chOff x="1745" y="3379"/>
              <a:chExt cx="461" cy="317"/>
            </a:xfrm>
          </p:grpSpPr>
          <p:graphicFrame>
            <p:nvGraphicFramePr>
              <p:cNvPr id="55366" name="Object 70"/>
              <p:cNvGraphicFramePr>
                <a:graphicFrameLocks noChangeAspect="1"/>
              </p:cNvGraphicFramePr>
              <p:nvPr/>
            </p:nvGraphicFramePr>
            <p:xfrm>
              <a:off x="1745" y="3379"/>
              <a:ext cx="46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19" imgW="732600" imgH="504000" progId="Visio.Drawing.11">
                      <p:embed/>
                    </p:oleObj>
                  </mc:Choice>
                  <mc:Fallback>
                    <p:oleObj name="VISIO" r:id="rId19" imgW="732600" imgH="504000" progId="Visio.Drawing.11">
                      <p:embed/>
                      <p:pic>
                        <p:nvPicPr>
                          <p:cNvPr id="0" name="Picture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5" y="3379"/>
                            <a:ext cx="461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1840" y="3456"/>
                <a:ext cx="24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>
                    <a:latin typeface="Arial" pitchFamily="34" charset="0"/>
                    <a:ea typeface="华文行楷" pitchFamily="2" charset="-122"/>
                  </a:rPr>
                  <a:t>RE</a:t>
                </a:r>
              </a:p>
            </p:txBody>
          </p:sp>
        </p:grpSp>
      </p:grpSp>
      <p:sp>
        <p:nvSpPr>
          <p:cNvPr id="55369" name="Rectangle 73"/>
          <p:cNvSpPr>
            <a:spLocks noChangeArrowheads="1"/>
          </p:cNvSpPr>
          <p:nvPr/>
        </p:nvSpPr>
        <p:spPr bwMode="auto">
          <a:xfrm>
            <a:off x="827088" y="1196975"/>
            <a:ext cx="5545137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b="1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</a:rPr>
              <a:t>几个转换算法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b="1" i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2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   从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DFA </a:t>
            </a:r>
            <a:r>
              <a:rPr lang="zh-CN" altLang="en-US" sz="24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构造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NFA</a:t>
            </a:r>
            <a:endParaRPr lang="en-US" altLang="zh-CN" sz="2400" b="1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从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NFA </a:t>
            </a:r>
            <a:r>
              <a:rPr lang="zh-CN" altLang="en-US" sz="24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构造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DFA</a:t>
            </a:r>
            <a:endParaRPr lang="en-US" altLang="zh-CN" sz="2400" b="1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从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DFA </a:t>
            </a:r>
            <a:r>
              <a:rPr lang="zh-CN" altLang="en-US" sz="24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构造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400" b="1" i="0"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2400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400" b="1" i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2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从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400" b="1" i="0">
                <a:latin typeface="+mn-lt"/>
                <a:ea typeface="华文楷体" panose="02010600040101010101" pitchFamily="2" charset="-122"/>
              </a:rPr>
              <a:t>-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NFA </a:t>
            </a:r>
            <a:r>
              <a:rPr lang="zh-CN" altLang="en-US" sz="24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构造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DFA</a:t>
            </a:r>
            <a:endParaRPr lang="en-US" altLang="zh-CN" sz="2400" b="1" i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2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从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DFA </a:t>
            </a:r>
            <a:r>
              <a:rPr lang="zh-CN" altLang="en-US" sz="24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构造正规表达式</a:t>
            </a:r>
          </a:p>
          <a:p>
            <a:pPr lvl="2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从正规表达式构造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400" b="1" i="0">
                <a:latin typeface="+mn-lt"/>
                <a:ea typeface="华文楷体" panose="02010600040101010101" pitchFamily="2" charset="-122"/>
              </a:rPr>
              <a:t>-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2400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5370" name="Rectangle 74"/>
          <p:cNvSpPr>
            <a:spLocks noChangeArrowheads="1"/>
          </p:cNvSpPr>
          <p:nvPr/>
        </p:nvSpPr>
        <p:spPr bwMode="auto">
          <a:xfrm>
            <a:off x="1403648" y="206375"/>
            <a:ext cx="6487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ea typeface="华文行楷" pitchFamily="2" charset="-122"/>
              </a:rPr>
              <a:t>几个转换算法的复杂度（选讲）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755650" y="1527175"/>
            <a:ext cx="73390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kumimoji="0" lang="en-US" altLang="zh-CN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从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3200" b="1">
                <a:latin typeface="+mn-lt"/>
                <a:ea typeface="华文楷体" panose="02010600040101010101" pitchFamily="2" charset="-122"/>
                <a:sym typeface="Symbol" pitchFamily="18" charset="2"/>
              </a:rPr>
              <a:t>DFA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构造 </a:t>
            </a:r>
            <a:r>
              <a:rPr lang="en-US" altLang="zh-CN" sz="3200" b="1">
                <a:latin typeface="+mn-lt"/>
                <a:ea typeface="华文楷体" panose="02010600040101010101" pitchFamily="2" charset="-122"/>
                <a:sym typeface="Symbol" pitchFamily="18" charset="2"/>
              </a:rPr>
              <a:t>NFA</a:t>
            </a:r>
          </a:p>
        </p:txBody>
      </p:sp>
      <p:sp>
        <p:nvSpPr>
          <p:cNvPr id="63542" name="Text Box 54"/>
          <p:cNvSpPr txBox="1">
            <a:spLocks noChangeArrowheads="1"/>
          </p:cNvSpPr>
          <p:nvPr/>
        </p:nvSpPr>
        <p:spPr bwMode="auto">
          <a:xfrm>
            <a:off x="1044575" y="2492375"/>
            <a:ext cx="770413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400" b="1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b="1" i="0" dirty="0">
                <a:latin typeface="+mn-lt"/>
                <a:ea typeface="华文楷体" panose="02010600040101010101" pitchFamily="2" charset="-122"/>
              </a:rPr>
              <a:t>回顾：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D = 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N =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</a:t>
            </a:r>
            <a:r>
              <a:rPr lang="en-US" altLang="zh-CN" sz="24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,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 </a:t>
            </a: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定义为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3" algn="just">
              <a:buFontTx/>
              <a:buChar char="•"/>
            </a:pP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对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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</a:p>
          <a:p>
            <a:pPr lvl="3" algn="just"/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 </a:t>
            </a: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q,a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= p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 </a:t>
            </a: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q,a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= {p}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|Q|=n,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该构造过程复杂度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O(n)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即线性时间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9" name="Rectangle 74"/>
          <p:cNvSpPr>
            <a:spLocks noChangeArrowheads="1"/>
          </p:cNvSpPr>
          <p:nvPr/>
        </p:nvSpPr>
        <p:spPr bwMode="auto">
          <a:xfrm>
            <a:off x="1403648" y="206375"/>
            <a:ext cx="6487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ea typeface="华文行楷" pitchFamily="2" charset="-122"/>
              </a:rPr>
              <a:t>几个转换算法的复杂度（选讲）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968375" y="2492375"/>
            <a:ext cx="7924800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b="1" i="0">
                <a:latin typeface="+mn-lt"/>
                <a:ea typeface="华文楷体" panose="02010600040101010101" pitchFamily="2" charset="-122"/>
              </a:rPr>
              <a:t>回顾：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  N =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,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 =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{q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}, F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,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10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3" algn="just">
              <a:buFontTx/>
              <a:buChar char="•"/>
            </a:pP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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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  <a:endParaRPr lang="en-US" altLang="zh-CN" sz="2400" b="1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3" algn="just">
              <a:buFontTx/>
              <a:buChar char="•"/>
            </a:pP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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 S , a ) =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(q,a)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lvl="3" algn="just">
              <a:buFontTx/>
              <a:buChar char="•"/>
            </a:pP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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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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 </a:t>
            </a:r>
            <a:r>
              <a:rPr lang="en-US" altLang="zh-CN" sz="24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endParaRPr lang="en-US" altLang="zh-CN" sz="2400" b="1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 Q |=n,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该构造过程复杂度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O(n</a:t>
            </a:r>
            <a:r>
              <a:rPr lang="en-US" altLang="zh-CN" sz="2400" b="1" baseline="30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b="1" baseline="30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但实际运行时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间的上界可以是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O(n</a:t>
            </a:r>
            <a:r>
              <a:rPr lang="en-US" altLang="zh-CN" sz="2400" b="1" baseline="30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s)</a:t>
            </a:r>
            <a:r>
              <a:rPr lang="zh-CN" altLang="en-US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实际状态数。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6781800" y="4327525"/>
            <a:ext cx="5100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en-US" altLang="zh-CN" sz="10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10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S</a:t>
            </a:r>
          </a:p>
        </p:txBody>
      </p: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755650" y="1527175"/>
            <a:ext cx="73390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kumimoji="0" lang="en-US" altLang="zh-CN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从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3200" b="1">
                <a:latin typeface="+mn-lt"/>
                <a:ea typeface="华文楷体" panose="02010600040101010101" pitchFamily="2" charset="-122"/>
                <a:sym typeface="Symbol" pitchFamily="18" charset="2"/>
              </a:rPr>
              <a:t>NFA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构造 </a:t>
            </a:r>
            <a:r>
              <a:rPr lang="en-US" altLang="zh-CN" sz="3200" b="1">
                <a:latin typeface="+mn-lt"/>
                <a:ea typeface="华文楷体" panose="02010600040101010101" pitchFamily="2" charset="-122"/>
                <a:sym typeface="Symbol" pitchFamily="18" charset="2"/>
              </a:rPr>
              <a:t>DFA</a:t>
            </a:r>
          </a:p>
        </p:txBody>
      </p: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1403648" y="206375"/>
            <a:ext cx="6487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ea typeface="华文行楷" pitchFamily="2" charset="-122"/>
              </a:rPr>
              <a:t>几个转换算法的复杂度（选讲）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611188" y="1527175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从 </a:t>
            </a:r>
            <a:r>
              <a:rPr lang="en-US" altLang="zh-CN" sz="3200" b="1">
                <a:latin typeface="+mn-lt"/>
                <a:ea typeface="华文楷体" panose="02010600040101010101" pitchFamily="2" charset="-122"/>
                <a:sym typeface="Symbol" pitchFamily="18" charset="2"/>
              </a:rPr>
              <a:t>DFA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构造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3200" b="1" i="0"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NFA </a:t>
            </a: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971550" y="2276475"/>
            <a:ext cx="7847013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b="1" i="0">
                <a:latin typeface="+mn-lt"/>
                <a:ea typeface="华文楷体" panose="02010600040101010101" pitchFamily="2" charset="-122"/>
              </a:rPr>
              <a:t>回顾：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D =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,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 =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,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 </a:t>
            </a:r>
            <a:r>
              <a:rPr lang="zh-CN" altLang="en-US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定义为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10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3" algn="just">
              <a:buFontTx/>
              <a:buChar char="•"/>
            </a:pP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对任何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(q,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=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</a:t>
            </a:r>
            <a:endParaRPr lang="en-US" altLang="zh-CN" sz="2400" b="1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3" algn="just">
              <a:buFontTx/>
              <a:buChar char="•"/>
            </a:pP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对任何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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</a:p>
          <a:p>
            <a:pPr lvl="3" algn="just"/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 </a:t>
            </a:r>
            <a:r>
              <a:rPr lang="zh-CN" altLang="en-US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(q,a) = p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 </a:t>
            </a:r>
            <a:r>
              <a:rPr lang="zh-CN" altLang="en-US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="1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(q,a) = {p}</a:t>
            </a:r>
            <a:endParaRPr lang="en-US" altLang="zh-CN" sz="2400" b="1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|Q|=n,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该构造过程复杂度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O(n)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9" name="Rectangle 74"/>
          <p:cNvSpPr>
            <a:spLocks noChangeArrowheads="1"/>
          </p:cNvSpPr>
          <p:nvPr/>
        </p:nvSpPr>
        <p:spPr bwMode="auto">
          <a:xfrm>
            <a:off x="1403648" y="206375"/>
            <a:ext cx="6487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ea typeface="华文行楷" pitchFamily="2" charset="-122"/>
              </a:rPr>
              <a:t>几个转换算法的复杂度（选讲）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5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609600" y="1125538"/>
            <a:ext cx="47545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从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3200" b="1" i="0"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32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构造 </a:t>
            </a:r>
            <a:r>
              <a:rPr lang="en-US" altLang="zh-CN" sz="3200" b="1">
                <a:latin typeface="+mn-lt"/>
                <a:ea typeface="华文楷体" panose="02010600040101010101" pitchFamily="2" charset="-122"/>
                <a:sym typeface="Symbol" pitchFamily="18" charset="2"/>
              </a:rPr>
              <a:t>DFA</a:t>
            </a:r>
          </a:p>
        </p:txBody>
      </p:sp>
      <p:grpSp>
        <p:nvGrpSpPr>
          <p:cNvPr id="121870" name="Group 14"/>
          <p:cNvGrpSpPr>
            <a:grpSpLocks/>
          </p:cNvGrpSpPr>
          <p:nvPr/>
        </p:nvGrpSpPr>
        <p:grpSpPr bwMode="auto">
          <a:xfrm>
            <a:off x="828675" y="2117725"/>
            <a:ext cx="8135938" cy="4094163"/>
            <a:chOff x="386" y="1379"/>
            <a:chExt cx="5125" cy="2579"/>
          </a:xfrm>
        </p:grpSpPr>
        <p:sp>
          <p:nvSpPr>
            <p:cNvPr id="121863" name="Text Box 7"/>
            <p:cNvSpPr txBox="1">
              <a:spLocks noChangeArrowheads="1"/>
            </p:cNvSpPr>
            <p:nvPr/>
          </p:nvSpPr>
          <p:spPr bwMode="auto">
            <a:xfrm>
              <a:off x="386" y="1379"/>
              <a:ext cx="5125" cy="2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buClr>
                  <a:srgbClr val="800080"/>
                </a:buClr>
                <a:buFont typeface="Symbol" pitchFamily="18" charset="2"/>
                <a:buChar char="-"/>
              </a:pP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b="1" i="0">
                  <a:latin typeface="+mn-lt"/>
                  <a:ea typeface="华文楷体" panose="02010600040101010101" pitchFamily="2" charset="-122"/>
                </a:rPr>
                <a:t>回顾：</a:t>
              </a: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设 </a:t>
              </a:r>
              <a:r>
                <a:rPr lang="zh-CN" altLang="en-US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Times New Roman" pitchFamily="18" charset="0"/>
                </a:rPr>
                <a:t>-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NFA  E =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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F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 , </a:t>
              </a: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构造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 =</a:t>
              </a:r>
            </a:p>
            <a:p>
              <a:pPr algn="just"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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F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 ,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其中</a:t>
              </a:r>
              <a:r>
                <a:rPr lang="zh-CN" altLang="en-US" sz="10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lvl="3" algn="just">
                <a:buFontTx/>
                <a:buChar char="•"/>
              </a:pP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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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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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ECLOSE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</a:t>
              </a:r>
              <a:endPara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lvl="3" algn="just">
                <a:buFontTx/>
                <a:buChar char="•"/>
              </a:pP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 </a:t>
              </a:r>
              <a:r>
                <a:rPr lang="en-US" altLang="zh-CN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ECLOSE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endPara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lvl="3" algn="just">
                <a:buFontTx/>
                <a:buChar char="•"/>
              </a:pP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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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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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</a:t>
              </a:r>
              <a:r>
                <a:rPr lang="en-US" altLang="zh-CN" sz="2400" b="1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</a:t>
              </a:r>
              <a:endPara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lvl="3" algn="just">
                <a:buFontTx/>
                <a:buChar char="•"/>
              </a:pP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对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和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 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令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 =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{ p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p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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p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k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}</a:t>
              </a:r>
              <a:r>
                <a:rPr lang="zh-CN" altLang="en-US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</a:t>
              </a:r>
              <a:endParaRPr lang="zh-CN" altLang="en-US" sz="10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lvl="3" algn="just"/>
              <a:r>
                <a:rPr lang="zh-CN" altLang="en-US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并设  </a:t>
              </a:r>
              <a:r>
                <a:rPr lang="zh-CN" altLang="en-US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a ) = { r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r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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r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m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}</a:t>
              </a:r>
              <a:r>
                <a:rPr lang="zh-CN" altLang="en-US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</a:t>
              </a: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则</a:t>
              </a:r>
              <a:endPara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Char char=" "/>
              </a:pPr>
              <a:r>
                <a:rPr lang="zh-CN" altLang="en-US" sz="10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lvl="3" algn="just"/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</a:t>
              </a:r>
              <a:r>
                <a:rPr lang="zh-CN" altLang="en-US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 S , a ) =</a:t>
              </a:r>
              <a:r>
                <a:rPr lang="en-US" altLang="zh-CN" sz="24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ECLOSE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r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j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)</a:t>
              </a:r>
              <a:r>
                <a:rPr lang="en-US" altLang="zh-CN" sz="24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  <a:p>
              <a:pPr>
                <a:buFont typeface="Wingdings" pitchFamily="2" charset="2"/>
                <a:buChar char=" "/>
              </a:pPr>
              <a:r>
                <a:rPr lang="en-US" altLang="zh-CN" sz="10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 algn="just">
                <a:buClr>
                  <a:srgbClr val="800080"/>
                </a:buClr>
                <a:buFont typeface="Symbol" pitchFamily="18" charset="2"/>
                <a:buChar char="-"/>
              </a:pP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设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| Q</a:t>
              </a:r>
              <a:r>
                <a:rPr lang="en-US" altLang="zh-CN" sz="2400" b="1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|=n,</a:t>
              </a:r>
              <a:r>
                <a:rPr lang="en-US" altLang="zh-CN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该构造过程复杂度</a:t>
              </a: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为</a:t>
              </a:r>
              <a:r>
                <a:rPr lang="en-US" altLang="zh-CN" sz="2400" b="1">
                  <a:latin typeface="+mn-lt"/>
                  <a:ea typeface="华文楷体" panose="02010600040101010101" pitchFamily="2" charset="-122"/>
                </a:rPr>
                <a:t>O(n</a:t>
              </a:r>
              <a:r>
                <a:rPr lang="en-US" altLang="zh-CN" sz="2400" b="1" baseline="30000">
                  <a:latin typeface="+mn-lt"/>
                  <a:ea typeface="华文楷体" panose="02010600040101010101" pitchFamily="2" charset="-122"/>
                </a:rPr>
                <a:t>3</a:t>
              </a:r>
              <a:r>
                <a:rPr lang="en-US" altLang="zh-CN" sz="2400" b="1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b="1" baseline="30000"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b="1"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但实际运行时</a:t>
              </a:r>
            </a:p>
            <a:p>
              <a:pPr algn="just">
                <a:buFont typeface="Wingdings" pitchFamily="2" charset="2"/>
                <a:buNone/>
              </a:pP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间的上界可以是</a:t>
              </a:r>
              <a:r>
                <a:rPr lang="en-US" altLang="zh-CN" sz="2400" b="1">
                  <a:latin typeface="+mn-lt"/>
                  <a:ea typeface="华文楷体" panose="02010600040101010101" pitchFamily="2" charset="-122"/>
                </a:rPr>
                <a:t>O(n</a:t>
              </a:r>
              <a:r>
                <a:rPr lang="en-US" altLang="zh-CN" sz="2400" b="1" baseline="30000">
                  <a:latin typeface="+mn-lt"/>
                  <a:ea typeface="华文楷体" panose="02010600040101010101" pitchFamily="2" charset="-122"/>
                </a:rPr>
                <a:t>3</a:t>
              </a:r>
              <a:r>
                <a:rPr lang="en-US" altLang="zh-CN" sz="2400" b="1">
                  <a:latin typeface="+mn-lt"/>
                  <a:ea typeface="华文楷体" panose="02010600040101010101" pitchFamily="2" charset="-122"/>
                </a:rPr>
                <a:t>s)</a:t>
              </a:r>
              <a:r>
                <a:rPr lang="zh-CN" altLang="en-US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其中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 </a:t>
              </a: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为 </a:t>
              </a:r>
              <a:r>
                <a:rPr lang="en-US" altLang="zh-CN" sz="24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DFA </a:t>
              </a:r>
              <a:r>
                <a:rPr lang="zh-CN" altLang="en-US" sz="2400" b="1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实际状态数。</a:t>
              </a:r>
            </a:p>
          </p:txBody>
        </p:sp>
        <p:sp>
          <p:nvSpPr>
            <p:cNvPr id="121865" name="Text Box 9"/>
            <p:cNvSpPr txBox="1">
              <a:spLocks noChangeArrowheads="1"/>
            </p:cNvSpPr>
            <p:nvPr/>
          </p:nvSpPr>
          <p:spPr bwMode="auto">
            <a:xfrm>
              <a:off x="1746" y="2896"/>
              <a:ext cx="3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 = 1</a:t>
              </a:r>
            </a:p>
          </p:txBody>
        </p:sp>
        <p:sp>
          <p:nvSpPr>
            <p:cNvPr id="121866" name="Text Box 10"/>
            <p:cNvSpPr txBox="1">
              <a:spLocks noChangeArrowheads="1"/>
            </p:cNvSpPr>
            <p:nvPr/>
          </p:nvSpPr>
          <p:spPr bwMode="auto">
            <a:xfrm>
              <a:off x="1833" y="27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6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k</a:t>
              </a:r>
            </a:p>
          </p:txBody>
        </p:sp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2426" y="3242"/>
              <a:ext cx="3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j = 1</a:t>
              </a:r>
            </a:p>
          </p:txBody>
        </p:sp>
        <p:sp>
          <p:nvSpPr>
            <p:cNvPr id="121868" name="Text Box 12"/>
            <p:cNvSpPr txBox="1">
              <a:spLocks noChangeArrowheads="1"/>
            </p:cNvSpPr>
            <p:nvPr/>
          </p:nvSpPr>
          <p:spPr bwMode="auto">
            <a:xfrm>
              <a:off x="2508" y="3022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600" b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m</a:t>
              </a:r>
            </a:p>
          </p:txBody>
        </p:sp>
      </p:grpSp>
      <p:sp>
        <p:nvSpPr>
          <p:cNvPr id="14" name="Rectangle 74"/>
          <p:cNvSpPr>
            <a:spLocks noChangeArrowheads="1"/>
          </p:cNvSpPr>
          <p:nvPr/>
        </p:nvSpPr>
        <p:spPr bwMode="auto">
          <a:xfrm>
            <a:off x="1403648" y="206375"/>
            <a:ext cx="6487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ea typeface="华文行楷" pitchFamily="2" charset="-122"/>
              </a:rPr>
              <a:t>几个转换算法的复杂度（选讲）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611188" y="1484313"/>
            <a:ext cx="8353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²"/>
            </a:pPr>
            <a:r>
              <a:rPr lang="en-US" altLang="zh-CN" sz="3200" b="1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结论</a:t>
            </a:r>
            <a:r>
              <a:rPr lang="en-US" altLang="zh-CN" sz="3200" b="1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3200" b="1" i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有限自动机所表示的语言是正规语言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1187450" y="2262188"/>
            <a:ext cx="19078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i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i="0">
                <a:latin typeface="华文楷体" panose="02010600040101010101" pitchFamily="2" charset="-122"/>
                <a:ea typeface="华文楷体" panose="02010600040101010101" pitchFamily="2" charset="-122"/>
              </a:rPr>
              <a:t>证明策略</a:t>
            </a:r>
          </a:p>
        </p:txBody>
      </p:sp>
      <p:graphicFrame>
        <p:nvGraphicFramePr>
          <p:cNvPr id="134153" name="Object 9"/>
          <p:cNvGraphicFramePr>
            <a:graphicFrameLocks noChangeAspect="1"/>
          </p:cNvGraphicFramePr>
          <p:nvPr/>
        </p:nvGraphicFramePr>
        <p:xfrm>
          <a:off x="5749925" y="4052888"/>
          <a:ext cx="2635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0200" imgH="1050480" progId="Visio.Drawing.11">
                  <p:embed/>
                </p:oleObj>
              </mc:Choice>
              <mc:Fallback>
                <p:oleObj name="VISIO" r:id="rId3" imgW="250200" imgH="1050480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4052888"/>
                        <a:ext cx="2635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0"/>
          <p:cNvGraphicFramePr>
            <a:graphicFrameLocks noChangeAspect="1"/>
          </p:cNvGraphicFramePr>
          <p:nvPr/>
        </p:nvGraphicFramePr>
        <p:xfrm>
          <a:off x="6084888" y="3933825"/>
          <a:ext cx="658812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658800" imgH="1293120" progId="Visio.Drawing.11">
                  <p:embed/>
                </p:oleObj>
              </mc:Choice>
              <mc:Fallback>
                <p:oleObj name="VISIO" r:id="rId5" imgW="658800" imgH="1293120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933825"/>
                        <a:ext cx="658812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/>
          <p:cNvGraphicFramePr>
            <a:graphicFrameLocks noChangeAspect="1"/>
          </p:cNvGraphicFramePr>
          <p:nvPr/>
        </p:nvGraphicFramePr>
        <p:xfrm>
          <a:off x="3683000" y="3832225"/>
          <a:ext cx="1966913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967040" imgH="1315440" progId="Visio.Drawing.11">
                  <p:embed/>
                </p:oleObj>
              </mc:Choice>
              <mc:Fallback>
                <p:oleObj name="VISIO" r:id="rId7" imgW="1967040" imgH="131544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832225"/>
                        <a:ext cx="1966913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6" name="Object 12"/>
          <p:cNvGraphicFramePr>
            <a:graphicFrameLocks noChangeAspect="1"/>
          </p:cNvGraphicFramePr>
          <p:nvPr/>
        </p:nvGraphicFramePr>
        <p:xfrm>
          <a:off x="3708400" y="3933825"/>
          <a:ext cx="19335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932840" imgH="1294920" progId="Visio.Drawing.11">
                  <p:embed/>
                </p:oleObj>
              </mc:Choice>
              <mc:Fallback>
                <p:oleObj name="VISIO" r:id="rId9" imgW="1932840" imgH="129492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933825"/>
                        <a:ext cx="19335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7" name="Object 13">
            <a:hlinkClick r:id="rId11" action="ppaction://hlinksldjump"/>
          </p:cNvPr>
          <p:cNvGraphicFramePr>
            <a:graphicFrameLocks noChangeAspect="1"/>
          </p:cNvGraphicFramePr>
          <p:nvPr/>
        </p:nvGraphicFramePr>
        <p:xfrm>
          <a:off x="3721100" y="5367338"/>
          <a:ext cx="164465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850400" imgH="250200" progId="Visio.Drawing.11">
                  <p:embed/>
                </p:oleObj>
              </mc:Choice>
              <mc:Fallback>
                <p:oleObj name="VISIO" r:id="rId12" imgW="1850400" imgH="250200" progId="Visio.Drawing.11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367338"/>
                        <a:ext cx="1644650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8" name="Object 14">
            <a:hlinkClick r:id="rId14" action="ppaction://hlinksldjump"/>
          </p:cNvPr>
          <p:cNvGraphicFramePr>
            <a:graphicFrameLocks noChangeAspect="1"/>
          </p:cNvGraphicFramePr>
          <p:nvPr/>
        </p:nvGraphicFramePr>
        <p:xfrm>
          <a:off x="3170238" y="4035425"/>
          <a:ext cx="2508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250200" imgH="1050480" progId="Visio.Drawing.11">
                  <p:embed/>
                </p:oleObj>
              </mc:Choice>
              <mc:Fallback>
                <p:oleObj name="VISIO" r:id="rId15" imgW="250200" imgH="1050480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4035425"/>
                        <a:ext cx="2508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89" name="Group 45"/>
          <p:cNvGrpSpPr>
            <a:grpSpLocks/>
          </p:cNvGrpSpPr>
          <p:nvPr/>
        </p:nvGrpSpPr>
        <p:grpSpPr bwMode="auto">
          <a:xfrm>
            <a:off x="2555875" y="4943475"/>
            <a:ext cx="1296988" cy="935038"/>
            <a:chOff x="1383" y="3385"/>
            <a:chExt cx="817" cy="589"/>
          </a:xfrm>
        </p:grpSpPr>
        <p:graphicFrame>
          <p:nvGraphicFramePr>
            <p:cNvPr id="134169" name="Object 25"/>
            <p:cNvGraphicFramePr>
              <a:graphicFrameLocks noChangeAspect="1"/>
            </p:cNvGraphicFramePr>
            <p:nvPr/>
          </p:nvGraphicFramePr>
          <p:xfrm>
            <a:off x="1383" y="3385"/>
            <a:ext cx="817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7" imgW="732600" imgH="504000" progId="Visio.Drawing.11">
                    <p:embed/>
                  </p:oleObj>
                </mc:Choice>
                <mc:Fallback>
                  <p:oleObj name="VISIO" r:id="rId17" imgW="732600" imgH="504000" progId="Visio.Drawing.11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385"/>
                          <a:ext cx="817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70" name="Rectangle 26"/>
            <p:cNvSpPr>
              <a:spLocks noChangeArrowheads="1"/>
            </p:cNvSpPr>
            <p:nvPr/>
          </p:nvSpPr>
          <p:spPr bwMode="auto">
            <a:xfrm>
              <a:off x="1610" y="3521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RE</a:t>
              </a:r>
            </a:p>
          </p:txBody>
        </p:sp>
      </p:grpSp>
      <p:sp>
        <p:nvSpPr>
          <p:cNvPr id="134171" name="Rectangle 27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grpSp>
        <p:nvGrpSpPr>
          <p:cNvPr id="134190" name="Group 46"/>
          <p:cNvGrpSpPr>
            <a:grpSpLocks/>
          </p:cNvGrpSpPr>
          <p:nvPr/>
        </p:nvGrpSpPr>
        <p:grpSpPr bwMode="auto">
          <a:xfrm>
            <a:off x="2627313" y="3287713"/>
            <a:ext cx="3890962" cy="2662237"/>
            <a:chOff x="1473" y="2297"/>
            <a:chExt cx="2451" cy="1677"/>
          </a:xfrm>
        </p:grpSpPr>
        <p:grpSp>
          <p:nvGrpSpPr>
            <p:cNvPr id="134181" name="Group 37"/>
            <p:cNvGrpSpPr>
              <a:grpSpLocks/>
            </p:cNvGrpSpPr>
            <p:nvPr/>
          </p:nvGrpSpPr>
          <p:grpSpPr bwMode="auto">
            <a:xfrm>
              <a:off x="1473" y="2297"/>
              <a:ext cx="817" cy="589"/>
              <a:chOff x="1428" y="2660"/>
              <a:chExt cx="817" cy="589"/>
            </a:xfrm>
          </p:grpSpPr>
          <p:sp>
            <p:nvSpPr>
              <p:cNvPr id="134161" name="Rectangle 17"/>
              <p:cNvSpPr>
                <a:spLocks noChangeArrowheads="1"/>
              </p:cNvSpPr>
              <p:nvPr/>
            </p:nvSpPr>
            <p:spPr bwMode="auto">
              <a:xfrm>
                <a:off x="1494" y="2795"/>
                <a:ext cx="659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Arial" pitchFamily="34" charset="0"/>
                    <a:ea typeface="华文行楷" pitchFamily="2" charset="-122"/>
                    <a:sym typeface="Symbol" pitchFamily="18" charset="2"/>
                  </a:rPr>
                  <a:t></a:t>
                </a:r>
                <a:r>
                  <a:rPr lang="en-US" altLang="zh-CN" sz="2400" b="1" i="0">
                    <a:latin typeface="Arial" pitchFamily="34" charset="0"/>
                    <a:cs typeface="Times New Roman" pitchFamily="18" charset="0"/>
                  </a:rPr>
                  <a:t>-</a:t>
                </a:r>
                <a:r>
                  <a:rPr lang="en-US" altLang="zh-CN" sz="2400" b="1">
                    <a:latin typeface="Arial" pitchFamily="34" charset="0"/>
                    <a:ea typeface="华文行楷" pitchFamily="2" charset="-122"/>
                  </a:rPr>
                  <a:t>NFA</a:t>
                </a:r>
              </a:p>
            </p:txBody>
          </p:sp>
          <p:graphicFrame>
            <p:nvGraphicFramePr>
              <p:cNvPr id="134176" name="Object 32"/>
              <p:cNvGraphicFramePr>
                <a:graphicFrameLocks noChangeAspect="1"/>
              </p:cNvGraphicFramePr>
              <p:nvPr/>
            </p:nvGraphicFramePr>
            <p:xfrm>
              <a:off x="1428" y="2660"/>
              <a:ext cx="817" cy="5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19" imgW="732600" imgH="504000" progId="Visio.Drawing.11">
                      <p:embed/>
                    </p:oleObj>
                  </mc:Choice>
                  <mc:Fallback>
                    <p:oleObj name="VISIO" r:id="rId19" imgW="732600" imgH="504000" progId="Visio.Drawing.11">
                      <p:embed/>
                      <p:pic>
                        <p:nvPicPr>
                          <p:cNvPr id="0" name="Picture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8" y="2660"/>
                            <a:ext cx="817" cy="5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4185" name="Group 41"/>
            <p:cNvGrpSpPr>
              <a:grpSpLocks/>
            </p:cNvGrpSpPr>
            <p:nvPr/>
          </p:nvGrpSpPr>
          <p:grpSpPr bwMode="auto">
            <a:xfrm>
              <a:off x="3106" y="2297"/>
              <a:ext cx="817" cy="589"/>
              <a:chOff x="2018" y="2161"/>
              <a:chExt cx="817" cy="589"/>
            </a:xfrm>
          </p:grpSpPr>
          <p:sp>
            <p:nvSpPr>
              <p:cNvPr id="134183" name="Rectangle 39"/>
              <p:cNvSpPr>
                <a:spLocks noChangeArrowheads="1"/>
              </p:cNvSpPr>
              <p:nvPr/>
            </p:nvSpPr>
            <p:spPr bwMode="auto">
              <a:xfrm>
                <a:off x="2142" y="2296"/>
                <a:ext cx="5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Arial" pitchFamily="34" charset="0"/>
                    <a:ea typeface="华文行楷" pitchFamily="2" charset="-122"/>
                  </a:rPr>
                  <a:t>NFA</a:t>
                </a:r>
              </a:p>
            </p:txBody>
          </p:sp>
          <p:graphicFrame>
            <p:nvGraphicFramePr>
              <p:cNvPr id="134184" name="Object 40"/>
              <p:cNvGraphicFramePr>
                <a:graphicFrameLocks noChangeAspect="1"/>
              </p:cNvGraphicFramePr>
              <p:nvPr/>
            </p:nvGraphicFramePr>
            <p:xfrm>
              <a:off x="2018" y="2161"/>
              <a:ext cx="817" cy="5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20" imgW="735132" imgH="504497" progId="Visio.Drawing.11">
                      <p:embed/>
                    </p:oleObj>
                  </mc:Choice>
                  <mc:Fallback>
                    <p:oleObj name="Visio" r:id="rId20" imgW="735132" imgH="504497" progId="Visio.Drawing.11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8" y="2161"/>
                            <a:ext cx="817" cy="5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4188" name="Group 44"/>
            <p:cNvGrpSpPr>
              <a:grpSpLocks/>
            </p:cNvGrpSpPr>
            <p:nvPr/>
          </p:nvGrpSpPr>
          <p:grpSpPr bwMode="auto">
            <a:xfrm>
              <a:off x="3107" y="3385"/>
              <a:ext cx="817" cy="589"/>
              <a:chOff x="2018" y="1616"/>
              <a:chExt cx="817" cy="589"/>
            </a:xfrm>
          </p:grpSpPr>
          <p:sp>
            <p:nvSpPr>
              <p:cNvPr id="134186" name="Rectangle 42"/>
              <p:cNvSpPr>
                <a:spLocks noChangeArrowheads="1"/>
              </p:cNvSpPr>
              <p:nvPr/>
            </p:nvSpPr>
            <p:spPr bwMode="auto">
              <a:xfrm>
                <a:off x="2188" y="1752"/>
                <a:ext cx="5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Arial" pitchFamily="34" charset="0"/>
                    <a:ea typeface="华文行楷" pitchFamily="2" charset="-122"/>
                  </a:rPr>
                  <a:t>DFA</a:t>
                </a:r>
              </a:p>
            </p:txBody>
          </p:sp>
          <p:graphicFrame>
            <p:nvGraphicFramePr>
              <p:cNvPr id="134187" name="Object 43"/>
              <p:cNvGraphicFramePr>
                <a:graphicFrameLocks noChangeAspect="1"/>
              </p:cNvGraphicFramePr>
              <p:nvPr/>
            </p:nvGraphicFramePr>
            <p:xfrm>
              <a:off x="2018" y="1616"/>
              <a:ext cx="817" cy="5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22" imgW="735132" imgH="504497" progId="Visio.Drawing.11">
                      <p:embed/>
                    </p:oleObj>
                  </mc:Choice>
                  <mc:Fallback>
                    <p:oleObj name="Visio" r:id="rId22" imgW="735132" imgH="504497" progId="Visio.Drawing.11">
                      <p:embed/>
                      <p:pic>
                        <p:nvPicPr>
                          <p:cNvPr id="0" name="Picture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8" y="1616"/>
                            <a:ext cx="817" cy="5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611188" y="13414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从 </a:t>
            </a:r>
            <a:r>
              <a:rPr lang="en-US" altLang="zh-CN" sz="3200" b="1">
                <a:latin typeface="+mn-lt"/>
                <a:ea typeface="华文楷体" panose="02010600040101010101" pitchFamily="2" charset="-122"/>
                <a:sym typeface="Symbol" pitchFamily="18" charset="2"/>
              </a:rPr>
              <a:t>DFA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构造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</a:rPr>
              <a:t>正规表达式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685800" y="2492375"/>
            <a:ext cx="82296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b="1" i="0" dirty="0">
                <a:latin typeface="+mn-lt"/>
                <a:ea typeface="华文楷体" panose="02010600040101010101" pitchFamily="2" charset="-122"/>
              </a:rPr>
              <a:t>回顾：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路径迭代法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endParaRPr lang="en-US" altLang="zh-CN" sz="2400" b="1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(1)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D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的状态集用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{1, 2, … , n}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表达，且初态为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(2)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对所有</a:t>
            </a:r>
            <a:r>
              <a:rPr lang="en-US" altLang="zh-CN" sz="2400" b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j, k = 1, 2, … , n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，迭代计算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b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b="1" i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  <a:endParaRPr lang="zh-CN" altLang="en-US" sz="1000" b="1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zh-CN" altLang="en-US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(3)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将所有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b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为任一终态）相“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itchFamily="34" charset="0"/>
                <a:sym typeface="Symbol" pitchFamily="18" charset="2"/>
              </a:rPr>
              <a:t>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”</a:t>
            </a:r>
          </a:p>
          <a:p>
            <a:pPr algn="just"/>
            <a:endParaRPr lang="zh-CN" altLang="en-US" sz="1000" b="1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该构造过程复杂度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O(n</a:t>
            </a:r>
            <a:r>
              <a:rPr lang="en-US" altLang="zh-CN" sz="2400" b="1" baseline="3000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4</a:t>
            </a:r>
            <a:r>
              <a:rPr lang="en-US" altLang="zh-CN" sz="2400" b="1" baseline="30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（考虑表达式的大小）</a:t>
            </a:r>
            <a:endParaRPr lang="zh-CN" altLang="en-US" sz="2400" b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/>
            <a:endParaRPr lang="zh-CN" altLang="en-US" sz="1000" b="1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采用状态消去法具有同样的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复杂度</a:t>
            </a:r>
          </a:p>
        </p:txBody>
      </p:sp>
      <p:sp>
        <p:nvSpPr>
          <p:cNvPr id="9" name="Rectangle 74"/>
          <p:cNvSpPr>
            <a:spLocks noChangeArrowheads="1"/>
          </p:cNvSpPr>
          <p:nvPr/>
        </p:nvSpPr>
        <p:spPr bwMode="auto">
          <a:xfrm>
            <a:off x="1403648" y="206375"/>
            <a:ext cx="6487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ea typeface="华文行楷" pitchFamily="2" charset="-122"/>
              </a:rPr>
              <a:t>几个转换算法的复杂度（选讲）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762000" y="1447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从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</a:rPr>
              <a:t>正规表达式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  <a:sym typeface="Symbol" pitchFamily="18" charset="2"/>
              </a:rPr>
              <a:t>构造</a:t>
            </a:r>
            <a:r>
              <a:rPr lang="zh-CN" altLang="en-US" sz="32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3200" b="1" i="0"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32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1095375" y="2143125"/>
            <a:ext cx="7364413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>
                <a:latin typeface="+mn-lt"/>
                <a:ea typeface="华文楷体" panose="02010600040101010101" pitchFamily="2" charset="-122"/>
              </a:rPr>
              <a:t>回顾：</a:t>
            </a:r>
            <a:endParaRPr lang="zh-CN" altLang="en-US" sz="2400" b="1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zh-CN" altLang="en-US" sz="10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eaLnBrk="0" hangingPunct="0"/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归纳于正规表达式的结构，或通过构造一棵表达式</a:t>
            </a:r>
          </a:p>
          <a:p>
            <a:pPr eaLnBrk="0" hangingPunct="0"/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树，然后根据归纳构造规则得到</a:t>
            </a:r>
            <a:r>
              <a:rPr lang="zh-CN" altLang="en-US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；每一结</a:t>
            </a:r>
          </a:p>
          <a:p>
            <a:pPr eaLnBrk="0" hangingPunct="0"/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点上的工作只是增加不超过两个新的状态，以及不 </a:t>
            </a:r>
          </a:p>
          <a:p>
            <a:pPr eaLnBrk="0" hangingPunct="0"/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超过四条新的弧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algn="just"/>
            <a:endParaRPr lang="en-US" altLang="zh-CN" sz="1000" b="1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该构造过程复杂度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sz="2400" b="1">
                <a:latin typeface="+mn-lt"/>
                <a:ea typeface="华文楷体" panose="02010600040101010101" pitchFamily="2" charset="-122"/>
              </a:rPr>
              <a:t>O(n)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这里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为正规表达式的</a:t>
            </a:r>
          </a:p>
          <a:p>
            <a:pPr algn="just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大小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9" name="Rectangle 74"/>
          <p:cNvSpPr>
            <a:spLocks noChangeArrowheads="1"/>
          </p:cNvSpPr>
          <p:nvPr/>
        </p:nvSpPr>
        <p:spPr bwMode="auto">
          <a:xfrm>
            <a:off x="1403648" y="206375"/>
            <a:ext cx="6487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ea typeface="华文行楷" pitchFamily="2" charset="-122"/>
              </a:rPr>
              <a:t>几个转换算法的复杂度（选讲）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5" name="Text Box 111"/>
          <p:cNvSpPr txBox="1">
            <a:spLocks noChangeArrowheads="1"/>
          </p:cNvSpPr>
          <p:nvPr/>
        </p:nvSpPr>
        <p:spPr bwMode="auto">
          <a:xfrm>
            <a:off x="1476375" y="1989138"/>
            <a:ext cx="648017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i="0" dirty="0">
                <a:latin typeface="+mn-lt"/>
                <a:ea typeface="华文楷体" panose="02010600040101010101" pitchFamily="2" charset="-122"/>
              </a:rPr>
              <a:t>必做题</a:t>
            </a:r>
            <a:r>
              <a:rPr lang="en-US" altLang="zh-CN" sz="2400" b="1" i="0" dirty="0">
                <a:latin typeface="+mn-lt"/>
                <a:ea typeface="华文楷体" panose="02010600040101010101" pitchFamily="2" charset="-122"/>
              </a:rPr>
              <a:t>:</a:t>
            </a:r>
            <a:endParaRPr lang="en-US" altLang="zh-CN" sz="1000" b="1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Ex.3.2.1 (c),(d)</a:t>
            </a:r>
            <a:endParaRPr lang="en-US" altLang="zh-CN" sz="24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 3.2.3</a:t>
            </a:r>
            <a:endParaRPr lang="en-US" altLang="zh-CN" sz="24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b="1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Ex.3.2.4 (b),(c)</a:t>
            </a:r>
            <a:endParaRPr lang="en-US" altLang="zh-CN" sz="1000" b="1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！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Ex.3.2.6</a:t>
            </a:r>
          </a:p>
        </p:txBody>
      </p:sp>
      <p:sp>
        <p:nvSpPr>
          <p:cNvPr id="26736" name="Rectangle 112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b="1" i="0">
                <a:ea typeface="华文行楷" pitchFamily="2" charset="-122"/>
              </a:rPr>
              <a:t>课后练习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831850" y="1124744"/>
            <a:ext cx="7772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latin typeface="+mn-lt"/>
                <a:ea typeface="华文楷体" panose="02010600040101010101" pitchFamily="2" charset="-122"/>
              </a:rPr>
              <a:t>自测题</a:t>
            </a:r>
            <a:r>
              <a:rPr lang="en-US" altLang="zh-CN" sz="2400" b="1" i="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b="1" i="0" dirty="0"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下图表示一个 </a:t>
            </a:r>
            <a:r>
              <a:rPr lang="zh-CN" altLang="zh-CN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. </a:t>
            </a:r>
            <a:r>
              <a:rPr lang="zh-CN" altLang="en-US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使用状态消去技术，求出与此</a:t>
            </a:r>
            <a:r>
              <a:rPr lang="en-US" altLang="zh-CN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等价的一个正规表达式</a:t>
            </a:r>
            <a:r>
              <a:rPr lang="en-US" altLang="zh-CN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(</a:t>
            </a:r>
            <a:r>
              <a:rPr lang="zh-CN" altLang="en-US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分主要步骤或直接写出结果均可</a:t>
            </a:r>
            <a:r>
              <a:rPr lang="en-US" altLang="zh-CN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</a:t>
            </a:r>
            <a:endParaRPr lang="zh-CN" altLang="zh-CN" b="1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b="1" i="0">
                <a:ea typeface="华文行楷" pitchFamily="2" charset="-122"/>
              </a:rPr>
              <a:t>课后练习</a:t>
            </a:r>
          </a:p>
        </p:txBody>
      </p:sp>
      <p:graphicFrame>
        <p:nvGraphicFramePr>
          <p:cNvPr id="163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93166"/>
              </p:ext>
            </p:extLst>
          </p:nvPr>
        </p:nvGraphicFramePr>
        <p:xfrm>
          <a:off x="2771775" y="2637383"/>
          <a:ext cx="3744913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17540" imgH="1069533" progId="Visio.Drawing.11">
                  <p:embed/>
                </p:oleObj>
              </mc:Choice>
              <mc:Fallback>
                <p:oleObj name="Visio" r:id="rId2" imgW="3117540" imgH="1069533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637383"/>
                        <a:ext cx="3744913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31850" y="3921670"/>
            <a:ext cx="7678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zh-CN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若严格依课程所介绍的算法（Thompson 构造法）将某个正规表达式转换为等价的 </a:t>
            </a:r>
            <a:r>
              <a:rPr lang="zh-CN" altLang="zh-CN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r>
              <a:rPr lang="pt-BR" altLang="zh-CN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–NFA</a:t>
            </a:r>
            <a:r>
              <a:rPr lang="zh-CN" altLang="zh-CN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，下图所示为该</a:t>
            </a:r>
            <a:r>
              <a:rPr lang="zh-CN" altLang="zh-CN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r>
              <a:rPr lang="pt-BR" altLang="zh-CN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–NFA</a:t>
            </a:r>
            <a:r>
              <a:rPr lang="zh-CN" altLang="zh-CN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的转移图表示。试给出这个正规表达式。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4942179"/>
            <a:ext cx="5760640" cy="1807500"/>
          </a:xfrm>
          <a:prstGeom prst="rect">
            <a:avLst/>
          </a:prstGeom>
        </p:spPr>
      </p:pic>
    </p:spTree>
  </p:cSld>
  <p:clrMapOvr>
    <a:masterClrMapping/>
  </p:clrMapOvr>
  <p:transition spd="med" advClick="0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 b="1" dirty="0">
                <a:solidFill>
                  <a:schemeClr val="hlink"/>
                </a:solidFill>
                <a:latin typeface="Arial" pitchFamily="34" charset="0"/>
              </a:rPr>
              <a:t>Thank You</a:t>
            </a:r>
            <a:endParaRPr lang="en-US" altLang="zh-CN" sz="3200" b="1" dirty="0">
              <a:solidFill>
                <a:schemeClr val="hlink"/>
              </a:solidFill>
              <a:latin typeface="CMR10" charset="0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 b="1">
                <a:solidFill>
                  <a:schemeClr val="hlink"/>
                </a:solidFill>
                <a:latin typeface="Arial" pitchFamily="34" charset="0"/>
              </a:rPr>
              <a:t>That’s all for today.</a:t>
            </a:r>
            <a:r>
              <a:rPr lang="en-US" altLang="zh-CN" sz="3200" b="1">
                <a:solidFill>
                  <a:schemeClr val="hlink"/>
                </a:solidFill>
                <a:latin typeface="CMR10" charset="0"/>
              </a:rPr>
              <a:t> </a:t>
            </a:r>
          </a:p>
        </p:txBody>
      </p:sp>
      <p:sp>
        <p:nvSpPr>
          <p:cNvPr id="829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486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486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486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973138" y="2420938"/>
            <a:ext cx="7920037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4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latin typeface="+mn-lt"/>
                <a:ea typeface="华文楷体" panose="02010600040101010101" pitchFamily="2" charset="-122"/>
              </a:rPr>
              <a:t>定理</a:t>
            </a:r>
            <a:r>
              <a:rPr lang="en-US" altLang="zh-CN" sz="2400" b="1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是正规表达式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表示的语言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则存在一个</a:t>
            </a:r>
          </a:p>
          <a:p>
            <a:pPr algn="just">
              <a:buFont typeface="Symbol" pitchFamily="18" charset="2"/>
              <a:buNone/>
            </a:pP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 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2400" b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 ,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满足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L(E) = L(R) = L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 b="1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b="1" i="0" dirty="0">
                <a:latin typeface="+mn-lt"/>
                <a:ea typeface="华文楷体" panose="02010600040101010101" pitchFamily="2" charset="-122"/>
              </a:rPr>
              <a:t>证明</a:t>
            </a:r>
            <a:r>
              <a:rPr lang="en-US" altLang="zh-CN" sz="2400" b="1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构造性证明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可以通过结构归纳法证明从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构造出与其等价的，满足如下条件的</a:t>
            </a: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-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2400" b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：</a:t>
            </a:r>
            <a:endParaRPr lang="zh-CN" altLang="en-US" sz="2400" b="1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zh-CN" altLang="en-US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恰好一个终态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</a:t>
            </a:r>
            <a:endParaRPr lang="en-US" altLang="zh-CN" sz="2400" b="1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(2)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没有弧进入初态；</a:t>
            </a:r>
          </a:p>
          <a:p>
            <a:pPr algn="just"/>
            <a:endParaRPr lang="zh-CN" altLang="en-US" sz="1000" b="1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(3)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没有弧离开终态；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10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/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</a:t>
            </a: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755650" y="14478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</a:rPr>
              <a:t>从正规表达式构造等价的</a:t>
            </a:r>
            <a:r>
              <a:rPr lang="zh-CN" altLang="en-US" sz="32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3200" b="1" i="0"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NFA</a:t>
            </a: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58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58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58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755650" y="2420938"/>
            <a:ext cx="3814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400" b="1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1" i="0">
                <a:latin typeface="+mn-lt"/>
                <a:ea typeface="华文楷体" panose="02010600040101010101" pitchFamily="2" charset="-122"/>
              </a:rPr>
              <a:t>基础</a:t>
            </a:r>
            <a:r>
              <a:rPr lang="en-US" altLang="zh-CN" sz="2400" b="1" i="0">
                <a:latin typeface="+mn-lt"/>
                <a:ea typeface="华文楷体" panose="02010600040101010101" pitchFamily="2" charset="-122"/>
              </a:rPr>
              <a:t>:</a:t>
            </a:r>
            <a:endParaRPr lang="en-US" altLang="zh-CN" sz="2400" b="1" i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1181100" y="3070225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对于 </a:t>
            </a:r>
            <a:r>
              <a:rPr lang="zh-CN" altLang="en-US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，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构造为</a:t>
            </a:r>
            <a:endParaRPr lang="zh-CN" altLang="en-US" sz="24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5969000" y="2917825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</p:txBody>
      </p:sp>
      <p:graphicFrame>
        <p:nvGraphicFramePr>
          <p:cNvPr id="165899" name="Object 11"/>
          <p:cNvGraphicFramePr>
            <a:graphicFrameLocks noChangeAspect="1"/>
          </p:cNvGraphicFramePr>
          <p:nvPr/>
        </p:nvGraphicFramePr>
        <p:xfrm>
          <a:off x="4610100" y="2806700"/>
          <a:ext cx="2914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14193" imgH="949147" progId="Visio.Drawing.11">
                  <p:embed/>
                </p:oleObj>
              </mc:Choice>
              <mc:Fallback>
                <p:oleObj name="Visio" r:id="rId2" imgW="2914193" imgH="949147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2806700"/>
                        <a:ext cx="2914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1181100" y="5203825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对于 </a:t>
            </a:r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构造为</a:t>
            </a:r>
            <a:endParaRPr lang="zh-CN" altLang="en-US" sz="24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6026150" y="520223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</a:p>
        </p:txBody>
      </p:sp>
      <p:graphicFrame>
        <p:nvGraphicFramePr>
          <p:cNvPr id="165903" name="Object 15"/>
          <p:cNvGraphicFramePr>
            <a:graphicFrameLocks noChangeAspect="1"/>
          </p:cNvGraphicFramePr>
          <p:nvPr/>
        </p:nvGraphicFramePr>
        <p:xfrm>
          <a:off x="4591050" y="5127625"/>
          <a:ext cx="2914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914200" imgH="948960" progId="Visio.Drawing.11">
                  <p:embed/>
                </p:oleObj>
              </mc:Choice>
              <mc:Fallback>
                <p:oleObj name="VISIO" r:id="rId4" imgW="2914200" imgH="948960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5127625"/>
                        <a:ext cx="2914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1181100" y="4060825"/>
            <a:ext cx="288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对于 </a:t>
            </a:r>
            <a:r>
              <a:rPr lang="zh-CN" altLang="en-US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</a:t>
            </a:r>
            <a:r>
              <a:rPr lang="zh-CN" altLang="en-US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，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构造为</a:t>
            </a:r>
          </a:p>
        </p:txBody>
      </p:sp>
      <p:graphicFrame>
        <p:nvGraphicFramePr>
          <p:cNvPr id="165906" name="Object 18"/>
          <p:cNvGraphicFramePr>
            <a:graphicFrameLocks noChangeAspect="1"/>
          </p:cNvGraphicFramePr>
          <p:nvPr/>
        </p:nvGraphicFramePr>
        <p:xfrm>
          <a:off x="4591050" y="3984625"/>
          <a:ext cx="2914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914200" imgH="948960" progId="Visio.Drawing.11">
                  <p:embed/>
                </p:oleObj>
              </mc:Choice>
              <mc:Fallback>
                <p:oleObj name="VISIO" r:id="rId6" imgW="2914200" imgH="948960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3984625"/>
                        <a:ext cx="2914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7" name="Rectangle 19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65908" name="Rectangle 20"/>
          <p:cNvSpPr>
            <a:spLocks noChangeArrowheads="1"/>
          </p:cNvSpPr>
          <p:nvPr/>
        </p:nvSpPr>
        <p:spPr bwMode="auto">
          <a:xfrm>
            <a:off x="468313" y="1196975"/>
            <a:ext cx="853281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 dirty="0">
                <a:latin typeface="+mn-lt"/>
                <a:ea typeface="华文楷体" panose="02010600040101010101" pitchFamily="2" charset="-122"/>
              </a:rPr>
              <a:t>归纳构造过程 </a:t>
            </a:r>
            <a:r>
              <a:rPr lang="en-US" altLang="zh-CN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从正规表达式构造等价的</a:t>
            </a:r>
            <a:r>
              <a:rPr lang="zh-CN" altLang="en-US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28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Thompson </a:t>
            </a:r>
            <a:r>
              <a:rPr lang="zh-CN" altLang="en-US" sz="28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构造法）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833438" y="2420938"/>
            <a:ext cx="1438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800" b="1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i="0">
                <a:latin typeface="+mn-lt"/>
                <a:ea typeface="华文楷体" panose="02010600040101010101" pitchFamily="2" charset="-122"/>
              </a:rPr>
              <a:t>归纳</a:t>
            </a:r>
            <a:r>
              <a:rPr lang="en-US" altLang="zh-CN" sz="2800" b="1" i="0">
                <a:latin typeface="+mn-lt"/>
                <a:ea typeface="华文楷体" panose="02010600040101010101" pitchFamily="2" charset="-122"/>
              </a:rPr>
              <a:t>:</a:t>
            </a:r>
            <a:endParaRPr lang="en-US" altLang="zh-CN" sz="2800" b="1" i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1443038" y="3332163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对于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E+F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构造为</a:t>
            </a:r>
            <a:endParaRPr lang="zh-CN" altLang="en-US" sz="24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1930400" y="4486275"/>
          <a:ext cx="4297363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97985" imgH="1606296" progId="Visio.Drawing.11">
                  <p:embed/>
                </p:oleObj>
              </mc:Choice>
              <mc:Fallback>
                <p:oleObj name="Visio" r:id="rId2" imgW="4297985" imgH="1606296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4486275"/>
                        <a:ext cx="4297363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5511800" y="5380038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5511800" y="4694238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2832100" y="5380038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2832100" y="4694238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6925" name="Rectangle 13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66926" name="Rectangle 14"/>
          <p:cNvSpPr>
            <a:spLocks noChangeArrowheads="1"/>
          </p:cNvSpPr>
          <p:nvPr/>
        </p:nvSpPr>
        <p:spPr bwMode="auto">
          <a:xfrm>
            <a:off x="468313" y="1196975"/>
            <a:ext cx="853281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</a:rPr>
              <a:t>归纳构造过程 </a:t>
            </a:r>
            <a:r>
              <a:rPr lang="en-US" altLang="zh-CN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从正规表达式构造等价的</a:t>
            </a:r>
            <a:r>
              <a:rPr lang="zh-CN" altLang="en-US" sz="28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28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Thompson </a:t>
            </a:r>
            <a:r>
              <a:rPr lang="zh-CN" altLang="en-US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构造法）</a:t>
            </a:r>
          </a:p>
        </p:txBody>
      </p:sp>
      <p:graphicFrame>
        <p:nvGraphicFramePr>
          <p:cNvPr id="166927" name="Object 15"/>
          <p:cNvGraphicFramePr>
            <a:graphicFrameLocks noChangeAspect="1"/>
          </p:cNvGraphicFramePr>
          <p:nvPr/>
        </p:nvGraphicFramePr>
        <p:xfrm>
          <a:off x="5683250" y="2257425"/>
          <a:ext cx="2560638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670658" imgH="1606296" progId="Visio.Drawing.11">
                  <p:embed/>
                </p:oleObj>
              </mc:Choice>
              <mc:Fallback>
                <p:oleObj name="Visio" r:id="rId4" imgW="2670658" imgH="1606296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2257425"/>
                        <a:ext cx="2560638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/>
      <p:bldP spid="166921" grpId="0"/>
      <p:bldP spid="166922" grpId="0"/>
      <p:bldP spid="166923" grpId="0"/>
      <p:bldP spid="1669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79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79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794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1295400" y="30607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对于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EF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构造为</a:t>
            </a:r>
          </a:p>
        </p:txBody>
      </p:sp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2143125" y="3898900"/>
          <a:ext cx="54006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00142" imgH="653796" progId="Visio.Drawing.11">
                  <p:embed/>
                </p:oleObj>
              </mc:Choice>
              <mc:Fallback>
                <p:oleObj name="Visio" r:id="rId2" imgW="5400142" imgH="653796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898900"/>
                        <a:ext cx="54006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4864100" y="386715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</p:txBody>
      </p:sp>
      <p:graphicFrame>
        <p:nvGraphicFramePr>
          <p:cNvPr id="167947" name="Object 11"/>
          <p:cNvGraphicFramePr>
            <a:graphicFrameLocks noChangeAspect="1"/>
          </p:cNvGraphicFramePr>
          <p:nvPr/>
        </p:nvGraphicFramePr>
        <p:xfrm>
          <a:off x="2422525" y="5343525"/>
          <a:ext cx="429736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297985" imgH="1394460" progId="Visio.Drawing.11">
                  <p:embed/>
                </p:oleObj>
              </mc:Choice>
              <mc:Fallback>
                <p:oleObj name="Visio" r:id="rId4" imgW="4297985" imgH="139446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5343525"/>
                        <a:ext cx="4297363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8" name="Rectangle 12"/>
          <p:cNvSpPr>
            <a:spLocks noChangeArrowheads="1"/>
          </p:cNvSpPr>
          <p:nvPr/>
        </p:nvSpPr>
        <p:spPr bwMode="auto">
          <a:xfrm>
            <a:off x="1295400" y="4756150"/>
            <a:ext cx="281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对于 </a:t>
            </a:r>
            <a:r>
              <a:rPr lang="en-US" altLang="zh-CN" sz="24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E*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400" b="1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构造为</a:t>
            </a:r>
            <a:endParaRPr lang="zh-CN" altLang="en-US" sz="24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67949" name="Rectangle 13"/>
          <p:cNvSpPr>
            <a:spLocks noChangeArrowheads="1"/>
          </p:cNvSpPr>
          <p:nvPr/>
        </p:nvSpPr>
        <p:spPr bwMode="auto">
          <a:xfrm>
            <a:off x="3340100" y="559435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7950" name="Rectangle 14"/>
          <p:cNvSpPr>
            <a:spLocks noChangeArrowheads="1"/>
          </p:cNvSpPr>
          <p:nvPr/>
        </p:nvSpPr>
        <p:spPr bwMode="auto">
          <a:xfrm>
            <a:off x="3797300" y="635635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7951" name="Rectangle 15"/>
          <p:cNvSpPr>
            <a:spLocks noChangeArrowheads="1"/>
          </p:cNvSpPr>
          <p:nvPr/>
        </p:nvSpPr>
        <p:spPr bwMode="auto">
          <a:xfrm>
            <a:off x="5168900" y="521335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7952" name="Rectangle 16"/>
          <p:cNvSpPr>
            <a:spLocks noChangeArrowheads="1"/>
          </p:cNvSpPr>
          <p:nvPr/>
        </p:nvSpPr>
        <p:spPr bwMode="auto">
          <a:xfrm>
            <a:off x="5943600" y="559435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833438" y="2166938"/>
            <a:ext cx="1438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800" b="1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i="0">
                <a:latin typeface="+mn-lt"/>
                <a:ea typeface="华文楷体" panose="02010600040101010101" pitchFamily="2" charset="-122"/>
              </a:rPr>
              <a:t>归纳</a:t>
            </a:r>
            <a:r>
              <a:rPr lang="en-US" altLang="zh-CN" sz="2800" b="1" i="0">
                <a:latin typeface="+mn-lt"/>
                <a:ea typeface="华文楷体" panose="02010600040101010101" pitchFamily="2" charset="-122"/>
              </a:rPr>
              <a:t>:</a:t>
            </a:r>
            <a:endParaRPr lang="en-US" altLang="zh-CN" sz="2800" b="1" i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7955" name="Rectangle 19"/>
          <p:cNvSpPr>
            <a:spLocks noChangeArrowheads="1"/>
          </p:cNvSpPr>
          <p:nvPr/>
        </p:nvSpPr>
        <p:spPr bwMode="auto">
          <a:xfrm>
            <a:off x="468313" y="1196975"/>
            <a:ext cx="853281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</a:rPr>
              <a:t>归纳构造过程 </a:t>
            </a:r>
            <a:r>
              <a:rPr lang="en-US" altLang="zh-CN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从正规表达式构造等价的</a:t>
            </a:r>
            <a:r>
              <a:rPr lang="zh-CN" altLang="en-US" sz="28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28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Thompson</a:t>
            </a:r>
            <a:r>
              <a:rPr lang="en-US" altLang="zh-CN" sz="28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构造法）</a:t>
            </a:r>
          </a:p>
        </p:txBody>
      </p:sp>
      <p:graphicFrame>
        <p:nvGraphicFramePr>
          <p:cNvPr id="167956" name="Object 20"/>
          <p:cNvGraphicFramePr>
            <a:graphicFrameLocks noChangeAspect="1"/>
          </p:cNvGraphicFramePr>
          <p:nvPr/>
        </p:nvGraphicFramePr>
        <p:xfrm>
          <a:off x="5827713" y="1897063"/>
          <a:ext cx="256063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670658" imgH="1606296" progId="Visio.Drawing.11">
                  <p:embed/>
                </p:oleObj>
              </mc:Choice>
              <mc:Fallback>
                <p:oleObj name="Visio" r:id="rId6" imgW="2670658" imgH="1606296" progId="Visio.Drawing.1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13" y="1897063"/>
                        <a:ext cx="2560637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1143000" y="2108200"/>
            <a:ext cx="711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设正规表达式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1*0(0+1)*, </a:t>
            </a:r>
            <a:r>
              <a:rPr lang="zh-CN" altLang="en-US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构造等价的</a:t>
            </a:r>
            <a:r>
              <a:rPr lang="zh-CN" altLang="en-US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24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24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168967" name="Group 7"/>
          <p:cNvGrpSpPr>
            <a:grpSpLocks/>
          </p:cNvGrpSpPr>
          <p:nvPr/>
        </p:nvGrpSpPr>
        <p:grpSpPr bwMode="auto">
          <a:xfrm>
            <a:off x="2057400" y="4495800"/>
            <a:ext cx="5105400" cy="1149350"/>
            <a:chOff x="1296" y="2832"/>
            <a:chExt cx="3216" cy="724"/>
          </a:xfrm>
        </p:grpSpPr>
        <p:graphicFrame>
          <p:nvGraphicFramePr>
            <p:cNvPr id="168968" name="Object 8"/>
            <p:cNvGraphicFramePr>
              <a:graphicFrameLocks noChangeAspect="1"/>
            </p:cNvGraphicFramePr>
            <p:nvPr/>
          </p:nvGraphicFramePr>
          <p:xfrm>
            <a:off x="2747" y="2880"/>
            <a:ext cx="1765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2802240" imgH="1072440" progId="Visio.Drawing.11">
                    <p:embed/>
                  </p:oleObj>
                </mc:Choice>
                <mc:Fallback>
                  <p:oleObj name="VISIO" r:id="rId2" imgW="2802240" imgH="1072440" progId="Visio.Drawing.11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7" y="2880"/>
                          <a:ext cx="1765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69" name="Rectangle 9"/>
            <p:cNvSpPr>
              <a:spLocks noChangeArrowheads="1"/>
            </p:cNvSpPr>
            <p:nvPr/>
          </p:nvSpPr>
          <p:spPr bwMode="auto">
            <a:xfrm>
              <a:off x="1296" y="3072"/>
              <a:ext cx="4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0+1</a:t>
              </a:r>
            </a:p>
          </p:txBody>
        </p:sp>
        <p:graphicFrame>
          <p:nvGraphicFramePr>
            <p:cNvPr id="168970" name="Object 10"/>
            <p:cNvGraphicFramePr>
              <a:graphicFrameLocks noChangeAspect="1"/>
            </p:cNvGraphicFramePr>
            <p:nvPr/>
          </p:nvGraphicFramePr>
          <p:xfrm>
            <a:off x="1969" y="3072"/>
            <a:ext cx="38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1063440" imgH="720360" progId="Visio.Drawing.11">
                    <p:embed/>
                  </p:oleObj>
                </mc:Choice>
                <mc:Fallback>
                  <p:oleObj name="VISIO" r:id="rId4" imgW="1063440" imgH="720360" progId="Visio.Drawing.11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9" y="3072"/>
                          <a:ext cx="38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71" name="Rectangle 11"/>
            <p:cNvSpPr>
              <a:spLocks noChangeArrowheads="1"/>
            </p:cNvSpPr>
            <p:nvPr/>
          </p:nvSpPr>
          <p:spPr bwMode="auto">
            <a:xfrm>
              <a:off x="4032" y="32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8972" name="Rectangle 12"/>
            <p:cNvSpPr>
              <a:spLocks noChangeArrowheads="1"/>
            </p:cNvSpPr>
            <p:nvPr/>
          </p:nvSpPr>
          <p:spPr bwMode="auto">
            <a:xfrm>
              <a:off x="4032" y="283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2976" y="32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8974" name="Rectangle 14"/>
            <p:cNvSpPr>
              <a:spLocks noChangeArrowheads="1"/>
            </p:cNvSpPr>
            <p:nvPr/>
          </p:nvSpPr>
          <p:spPr bwMode="auto">
            <a:xfrm>
              <a:off x="2976" y="283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168975" name="Group 15"/>
          <p:cNvGrpSpPr>
            <a:grpSpLocks/>
          </p:cNvGrpSpPr>
          <p:nvPr/>
        </p:nvGrpSpPr>
        <p:grpSpPr bwMode="auto">
          <a:xfrm>
            <a:off x="2209800" y="2819400"/>
            <a:ext cx="4876800" cy="1447800"/>
            <a:chOff x="1392" y="1776"/>
            <a:chExt cx="3072" cy="912"/>
          </a:xfrm>
        </p:grpSpPr>
        <p:graphicFrame>
          <p:nvGraphicFramePr>
            <p:cNvPr id="168976" name="Object 16"/>
            <p:cNvGraphicFramePr>
              <a:graphicFrameLocks noChangeAspect="1"/>
            </p:cNvGraphicFramePr>
            <p:nvPr/>
          </p:nvGraphicFramePr>
          <p:xfrm>
            <a:off x="2681" y="1920"/>
            <a:ext cx="1783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2830680" imgH="1051920" progId="Visio.Drawing.11">
                    <p:embed/>
                  </p:oleObj>
                </mc:Choice>
                <mc:Fallback>
                  <p:oleObj name="VISIO" r:id="rId6" imgW="2830680" imgH="1051920" progId="Visio.Drawing.11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1920"/>
                          <a:ext cx="1783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77" name="Rectangle 17"/>
            <p:cNvSpPr>
              <a:spLocks noChangeArrowheads="1"/>
            </p:cNvSpPr>
            <p:nvPr/>
          </p:nvSpPr>
          <p:spPr bwMode="auto">
            <a:xfrm>
              <a:off x="1392" y="2112"/>
              <a:ext cx="2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1*</a:t>
              </a:r>
            </a:p>
          </p:txBody>
        </p:sp>
        <p:graphicFrame>
          <p:nvGraphicFramePr>
            <p:cNvPr id="168978" name="Object 18"/>
            <p:cNvGraphicFramePr>
              <a:graphicFrameLocks noChangeAspect="1"/>
            </p:cNvGraphicFramePr>
            <p:nvPr/>
          </p:nvGraphicFramePr>
          <p:xfrm>
            <a:off x="1969" y="2112"/>
            <a:ext cx="38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1063440" imgH="720360" progId="Visio.Drawing.11">
                    <p:embed/>
                  </p:oleObj>
                </mc:Choice>
                <mc:Fallback>
                  <p:oleObj name="VISIO" r:id="rId8" imgW="1063440" imgH="720360" progId="Visio.Drawing.11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9" y="2112"/>
                          <a:ext cx="38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2928" y="201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8980" name="Rectangle 20"/>
            <p:cNvSpPr>
              <a:spLocks noChangeArrowheads="1"/>
            </p:cNvSpPr>
            <p:nvPr/>
          </p:nvSpPr>
          <p:spPr bwMode="auto">
            <a:xfrm>
              <a:off x="3984" y="201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8981" name="Rectangle 21"/>
            <p:cNvSpPr>
              <a:spLocks noChangeArrowheads="1"/>
            </p:cNvSpPr>
            <p:nvPr/>
          </p:nvSpPr>
          <p:spPr bwMode="auto">
            <a:xfrm>
              <a:off x="3408" y="240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456" y="177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168983" name="Rectangle 23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68984" name="Rectangle 24"/>
          <p:cNvSpPr>
            <a:spLocks noChangeArrowheads="1"/>
          </p:cNvSpPr>
          <p:nvPr/>
        </p:nvSpPr>
        <p:spPr bwMode="auto">
          <a:xfrm>
            <a:off x="611188" y="1196975"/>
            <a:ext cx="734377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</a:rPr>
              <a:t>举例 </a:t>
            </a:r>
            <a:r>
              <a:rPr lang="en-US" altLang="zh-CN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从正规表达式构造等价的</a:t>
            </a:r>
            <a:r>
              <a:rPr lang="zh-CN" altLang="en-US" sz="28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28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9990" name="Group 6"/>
          <p:cNvGrpSpPr>
            <a:grpSpLocks/>
          </p:cNvGrpSpPr>
          <p:nvPr/>
        </p:nvGrpSpPr>
        <p:grpSpPr bwMode="auto">
          <a:xfrm>
            <a:off x="1219200" y="1919288"/>
            <a:ext cx="7097713" cy="1966912"/>
            <a:chOff x="768" y="1209"/>
            <a:chExt cx="4471" cy="1239"/>
          </a:xfrm>
        </p:grpSpPr>
        <p:sp>
          <p:nvSpPr>
            <p:cNvPr id="169991" name="Rectangle 7"/>
            <p:cNvSpPr>
              <a:spLocks noChangeArrowheads="1"/>
            </p:cNvSpPr>
            <p:nvPr/>
          </p:nvSpPr>
          <p:spPr bwMode="auto">
            <a:xfrm>
              <a:off x="768" y="1536"/>
              <a:ext cx="6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(0+1)*</a:t>
              </a:r>
            </a:p>
          </p:txBody>
        </p:sp>
        <p:graphicFrame>
          <p:nvGraphicFramePr>
            <p:cNvPr id="169992" name="Object 8"/>
            <p:cNvGraphicFramePr>
              <a:graphicFrameLocks noChangeAspect="1"/>
            </p:cNvGraphicFramePr>
            <p:nvPr/>
          </p:nvGraphicFramePr>
          <p:xfrm>
            <a:off x="1728" y="1536"/>
            <a:ext cx="38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1063440" imgH="720360" progId="Visio.Drawing.11">
                    <p:embed/>
                  </p:oleObj>
                </mc:Choice>
                <mc:Fallback>
                  <p:oleObj name="VISIO" r:id="rId3" imgW="1063440" imgH="720360" progId="Visio.Drawing.11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536"/>
                          <a:ext cx="38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993" name="Object 9"/>
            <p:cNvGraphicFramePr>
              <a:graphicFrameLocks noChangeAspect="1"/>
            </p:cNvGraphicFramePr>
            <p:nvPr/>
          </p:nvGraphicFramePr>
          <p:xfrm>
            <a:off x="2448" y="1209"/>
            <a:ext cx="2791" cy="1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4430880" imgH="1738080" progId="Visio.Drawing.11">
                    <p:embed/>
                  </p:oleObj>
                </mc:Choice>
                <mc:Fallback>
                  <p:oleObj name="VISIO" r:id="rId5" imgW="4430880" imgH="1738080" progId="Visio.Drawing.11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209"/>
                          <a:ext cx="2791" cy="10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994" name="Rectangle 10"/>
            <p:cNvSpPr>
              <a:spLocks noChangeArrowheads="1"/>
            </p:cNvSpPr>
            <p:nvPr/>
          </p:nvSpPr>
          <p:spPr bwMode="auto">
            <a:xfrm>
              <a:off x="3792" y="216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9995" name="Rectangle 11"/>
            <p:cNvSpPr>
              <a:spLocks noChangeArrowheads="1"/>
            </p:cNvSpPr>
            <p:nvPr/>
          </p:nvSpPr>
          <p:spPr bwMode="auto">
            <a:xfrm>
              <a:off x="2688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9996" name="Rectangle 12"/>
            <p:cNvSpPr>
              <a:spLocks noChangeArrowheads="1"/>
            </p:cNvSpPr>
            <p:nvPr/>
          </p:nvSpPr>
          <p:spPr bwMode="auto">
            <a:xfrm>
              <a:off x="4704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9997" name="Rectangle 13"/>
            <p:cNvSpPr>
              <a:spLocks noChangeArrowheads="1"/>
            </p:cNvSpPr>
            <p:nvPr/>
          </p:nvSpPr>
          <p:spPr bwMode="auto">
            <a:xfrm>
              <a:off x="4320" y="124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9998" name="Rectangle 14"/>
            <p:cNvSpPr>
              <a:spLocks noChangeArrowheads="1"/>
            </p:cNvSpPr>
            <p:nvPr/>
          </p:nvSpPr>
          <p:spPr bwMode="auto">
            <a:xfrm>
              <a:off x="3120" y="177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69999" name="Rectangle 15"/>
            <p:cNvSpPr>
              <a:spLocks noChangeArrowheads="1"/>
            </p:cNvSpPr>
            <p:nvPr/>
          </p:nvSpPr>
          <p:spPr bwMode="auto">
            <a:xfrm>
              <a:off x="3216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00" name="Rectangle 16"/>
            <p:cNvSpPr>
              <a:spLocks noChangeArrowheads="1"/>
            </p:cNvSpPr>
            <p:nvPr/>
          </p:nvSpPr>
          <p:spPr bwMode="auto">
            <a:xfrm>
              <a:off x="4312" y="177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01" name="Rectangle 17"/>
            <p:cNvSpPr>
              <a:spLocks noChangeArrowheads="1"/>
            </p:cNvSpPr>
            <p:nvPr/>
          </p:nvSpPr>
          <p:spPr bwMode="auto">
            <a:xfrm>
              <a:off x="4224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170002" name="Group 18"/>
          <p:cNvGrpSpPr>
            <a:grpSpLocks/>
          </p:cNvGrpSpPr>
          <p:nvPr/>
        </p:nvGrpSpPr>
        <p:grpSpPr bwMode="auto">
          <a:xfrm>
            <a:off x="838200" y="3581400"/>
            <a:ext cx="7543800" cy="3048000"/>
            <a:chOff x="528" y="2256"/>
            <a:chExt cx="4752" cy="1920"/>
          </a:xfrm>
        </p:grpSpPr>
        <p:graphicFrame>
          <p:nvGraphicFramePr>
            <p:cNvPr id="170003" name="Object 19"/>
            <p:cNvGraphicFramePr>
              <a:graphicFrameLocks noChangeAspect="1"/>
            </p:cNvGraphicFramePr>
            <p:nvPr/>
          </p:nvGraphicFramePr>
          <p:xfrm>
            <a:off x="752" y="2640"/>
            <a:ext cx="4528" cy="1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7188480" imgH="2252520" progId="Visio.Drawing.11">
                    <p:embed/>
                  </p:oleObj>
                </mc:Choice>
                <mc:Fallback>
                  <p:oleObj name="VISIO" r:id="rId7" imgW="7188480" imgH="2252520" progId="Visio.Drawing.11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" y="2640"/>
                          <a:ext cx="4528" cy="1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04" name="Rectangle 20"/>
            <p:cNvSpPr>
              <a:spLocks noChangeArrowheads="1"/>
            </p:cNvSpPr>
            <p:nvPr/>
          </p:nvSpPr>
          <p:spPr bwMode="auto">
            <a:xfrm>
              <a:off x="528" y="2256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1*0(0+1)*</a:t>
              </a:r>
            </a:p>
          </p:txBody>
        </p:sp>
        <p:graphicFrame>
          <p:nvGraphicFramePr>
            <p:cNvPr id="170005" name="Object 21"/>
            <p:cNvGraphicFramePr>
              <a:graphicFrameLocks noChangeAspect="1"/>
            </p:cNvGraphicFramePr>
            <p:nvPr/>
          </p:nvGraphicFramePr>
          <p:xfrm>
            <a:off x="1729" y="2256"/>
            <a:ext cx="38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1063440" imgH="720360" progId="Visio.Drawing.11">
                    <p:embed/>
                  </p:oleObj>
                </mc:Choice>
                <mc:Fallback>
                  <p:oleObj name="VISIO" r:id="rId9" imgW="1063440" imgH="720360" progId="Visio.Drawing.11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" y="2256"/>
                          <a:ext cx="38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06" name="Rectangle 22"/>
            <p:cNvSpPr>
              <a:spLocks noChangeArrowheads="1"/>
            </p:cNvSpPr>
            <p:nvPr/>
          </p:nvSpPr>
          <p:spPr bwMode="auto">
            <a:xfrm>
              <a:off x="3744" y="388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07" name="Rectangle 23"/>
            <p:cNvSpPr>
              <a:spLocks noChangeArrowheads="1"/>
            </p:cNvSpPr>
            <p:nvPr/>
          </p:nvSpPr>
          <p:spPr bwMode="auto">
            <a:xfrm>
              <a:off x="2736" y="340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08" name="Rectangle 24"/>
            <p:cNvSpPr>
              <a:spLocks noChangeArrowheads="1"/>
            </p:cNvSpPr>
            <p:nvPr/>
          </p:nvSpPr>
          <p:spPr bwMode="auto">
            <a:xfrm>
              <a:off x="3304" y="32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09" name="Rectangle 25"/>
            <p:cNvSpPr>
              <a:spLocks noChangeArrowheads="1"/>
            </p:cNvSpPr>
            <p:nvPr/>
          </p:nvSpPr>
          <p:spPr bwMode="auto">
            <a:xfrm>
              <a:off x="3208" y="355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0" name="Rectangle 26"/>
            <p:cNvSpPr>
              <a:spLocks noChangeArrowheads="1"/>
            </p:cNvSpPr>
            <p:nvPr/>
          </p:nvSpPr>
          <p:spPr bwMode="auto">
            <a:xfrm>
              <a:off x="4312" y="297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1" name="Rectangle 27"/>
            <p:cNvSpPr>
              <a:spLocks noChangeArrowheads="1"/>
            </p:cNvSpPr>
            <p:nvPr/>
          </p:nvSpPr>
          <p:spPr bwMode="auto">
            <a:xfrm>
              <a:off x="4752" y="32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2" name="Rectangle 28"/>
            <p:cNvSpPr>
              <a:spLocks noChangeArrowheads="1"/>
            </p:cNvSpPr>
            <p:nvPr/>
          </p:nvSpPr>
          <p:spPr bwMode="auto">
            <a:xfrm>
              <a:off x="4224" y="32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3" name="Rectangle 29"/>
            <p:cNvSpPr>
              <a:spLocks noChangeArrowheads="1"/>
            </p:cNvSpPr>
            <p:nvPr/>
          </p:nvSpPr>
          <p:spPr bwMode="auto">
            <a:xfrm>
              <a:off x="4320" y="355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4" name="Rectangle 30"/>
            <p:cNvSpPr>
              <a:spLocks noChangeArrowheads="1"/>
            </p:cNvSpPr>
            <p:nvPr/>
          </p:nvSpPr>
          <p:spPr bwMode="auto">
            <a:xfrm>
              <a:off x="2920" y="297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5" name="Rectangle 31"/>
            <p:cNvSpPr>
              <a:spLocks noChangeArrowheads="1"/>
            </p:cNvSpPr>
            <p:nvPr/>
          </p:nvSpPr>
          <p:spPr bwMode="auto">
            <a:xfrm>
              <a:off x="2536" y="27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6" name="Rectangle 32"/>
            <p:cNvSpPr>
              <a:spLocks noChangeArrowheads="1"/>
            </p:cNvSpPr>
            <p:nvPr/>
          </p:nvSpPr>
          <p:spPr bwMode="auto">
            <a:xfrm>
              <a:off x="2008" y="27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7" name="Rectangle 33"/>
            <p:cNvSpPr>
              <a:spLocks noChangeArrowheads="1"/>
            </p:cNvSpPr>
            <p:nvPr/>
          </p:nvSpPr>
          <p:spPr bwMode="auto">
            <a:xfrm>
              <a:off x="1536" y="312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8" name="Rectangle 34"/>
            <p:cNvSpPr>
              <a:spLocks noChangeArrowheads="1"/>
            </p:cNvSpPr>
            <p:nvPr/>
          </p:nvSpPr>
          <p:spPr bwMode="auto">
            <a:xfrm>
              <a:off x="1008" y="27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170019" name="Rectangle 35"/>
            <p:cNvSpPr>
              <a:spLocks noChangeArrowheads="1"/>
            </p:cNvSpPr>
            <p:nvPr/>
          </p:nvSpPr>
          <p:spPr bwMode="auto">
            <a:xfrm>
              <a:off x="1768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170020" name="Rectangle 36"/>
          <p:cNvSpPr>
            <a:spLocks noChangeArrowheads="1"/>
          </p:cNvSpPr>
          <p:nvPr/>
        </p:nvSpPr>
        <p:spPr bwMode="auto">
          <a:xfrm>
            <a:off x="1187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 i="0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70021" name="Rectangle 37"/>
          <p:cNvSpPr>
            <a:spLocks noChangeArrowheads="1"/>
          </p:cNvSpPr>
          <p:nvPr/>
        </p:nvSpPr>
        <p:spPr bwMode="auto">
          <a:xfrm>
            <a:off x="611188" y="1196975"/>
            <a:ext cx="734377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i="0">
                <a:latin typeface="+mn-lt"/>
                <a:ea typeface="华文楷体" panose="02010600040101010101" pitchFamily="2" charset="-122"/>
              </a:rPr>
              <a:t>举例 </a:t>
            </a:r>
            <a:r>
              <a:rPr lang="en-US" altLang="zh-CN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从正规表达式构造等价的</a:t>
            </a:r>
            <a:r>
              <a:rPr lang="zh-CN" altLang="en-US" sz="28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- </a:t>
            </a:r>
            <a:r>
              <a:rPr lang="en-US" altLang="zh-CN" sz="2800" b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NFA</a:t>
            </a:r>
            <a:r>
              <a:rPr lang="en-US" altLang="zh-CN" sz="2800" b="1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16142</TotalTime>
  <Words>2870</Words>
  <Application>Microsoft Office PowerPoint</Application>
  <PresentationFormat>全屏显示(4:3)</PresentationFormat>
  <Paragraphs>387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CMR10</vt:lpstr>
      <vt:lpstr>华文楷体</vt:lpstr>
      <vt:lpstr>华文行楷</vt:lpstr>
      <vt:lpstr>楷体_GB2312</vt:lpstr>
      <vt:lpstr>Arial</vt:lpstr>
      <vt:lpstr>Symbol</vt:lpstr>
      <vt:lpstr>Times New Roman</vt:lpstr>
      <vt:lpstr>Wingdings</vt:lpstr>
      <vt:lpstr>Capsules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417</cp:revision>
  <dcterms:created xsi:type="dcterms:W3CDTF">2002-02-03T03:17:28Z</dcterms:created>
  <dcterms:modified xsi:type="dcterms:W3CDTF">2023-10-30T10:15:49Z</dcterms:modified>
</cp:coreProperties>
</file>