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4"/>
  </p:handoutMasterIdLst>
  <p:sldIdLst>
    <p:sldId id="256" r:id="rId2"/>
    <p:sldId id="391" r:id="rId3"/>
    <p:sldId id="303" r:id="rId4"/>
    <p:sldId id="376" r:id="rId5"/>
    <p:sldId id="377" r:id="rId6"/>
    <p:sldId id="378" r:id="rId7"/>
    <p:sldId id="379" r:id="rId8"/>
    <p:sldId id="380" r:id="rId9"/>
    <p:sldId id="388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14" r:id="rId27"/>
    <p:sldId id="409" r:id="rId28"/>
    <p:sldId id="410" r:id="rId29"/>
    <p:sldId id="389" r:id="rId30"/>
    <p:sldId id="277" r:id="rId31"/>
    <p:sldId id="411" r:id="rId32"/>
    <p:sldId id="33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4660" autoAdjust="0"/>
  </p:normalViewPr>
  <p:slideViewPr>
    <p:cSldViewPr>
      <p:cViewPr varScale="1">
        <p:scale>
          <a:sx n="80" d="100"/>
          <a:sy n="80" d="100"/>
        </p:scale>
        <p:origin x="1000" y="64"/>
      </p:cViewPr>
      <p:guideLst>
        <p:guide orient="horz" pos="21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</a:defRPr>
            </a:lvl1pPr>
          </a:lstStyle>
          <a:p>
            <a:fld id="{37D64795-1276-4353-B240-3F1C6E8B2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465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>
                <a:solidFill>
                  <a:schemeClr val="bg1"/>
                </a:solidFill>
                <a:latin typeface="+mn-lt"/>
              </a:defRPr>
            </a:lvl1pPr>
          </a:lstStyle>
          <a:p>
            <a:fld id="{AFD9FB3A-8CD3-4050-81B1-E9FDA2E26B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60655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六 讲</a:t>
            </a:r>
          </a:p>
        </p:txBody>
      </p:sp>
      <p:sp>
        <p:nvSpPr>
          <p:cNvPr id="2066" name="Text Box 1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正规语言的</a:t>
            </a:r>
            <a:r>
              <a:rPr lang="zh-CN" altLang="en-US" sz="3600" i="0">
                <a:latin typeface="华文楷体" panose="02010600040101010101" pitchFamily="2" charset="-122"/>
                <a:ea typeface="华文楷体" panose="02010600040101010101" pitchFamily="2" charset="-122"/>
              </a:rPr>
              <a:t>性质与运算     </a:t>
            </a:r>
            <a:endParaRPr lang="zh-CN" altLang="en-US" sz="36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5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39750" y="2565400"/>
            <a:ext cx="594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判定正规语言是否为空</a:t>
            </a:r>
            <a:endParaRPr lang="zh-CN" altLang="en-US" sz="32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59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539750" y="3375025"/>
            <a:ext cx="81391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判定正规语言中是否包含特定的字符串</a:t>
            </a:r>
          </a:p>
        </p:txBody>
      </p:sp>
      <p:sp>
        <p:nvSpPr>
          <p:cNvPr id="151560" name="Rectangle 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9750" y="4217988"/>
            <a:ext cx="6099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判定两个正规语言是否相等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1168400" y="195263"/>
            <a:ext cx="6788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有关正规语言的几个判定性质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762000" y="17526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基本判定性质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Decision Properties</a:t>
            </a: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687388" y="1341438"/>
            <a:ext cx="815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以有限自动机表示正规语言</a:t>
            </a:r>
            <a:endParaRPr lang="zh-CN" altLang="en-US" sz="32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611188" y="2065338"/>
            <a:ext cx="8305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判定算法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测试从 初态是否可达某一终态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先求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所有可达状态的集合，若其中包含终态，则该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正规语言非空， 否则为空语言。可由如下步骤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递归地计算可达状态集合：</a:t>
            </a: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611188" y="5511800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算法复杂度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设有限自动机的状态数目为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，上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述判定算法的复杂度为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800" baseline="30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839788" y="3933825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初态是可达的：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839788" y="451485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设状态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是可达的，若对于某个输入符号或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   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可转移到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也是可达的：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1484313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  <a:sym typeface="Symbol" pitchFamily="18" charset="2"/>
              </a:rPr>
              <a:t>判定正规语言是否为空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3" grpId="0" autoUpdateAnimBg="0"/>
      <p:bldP spid="152584" grpId="0" autoUpdateAnimBg="0"/>
      <p:bldP spid="152585" grpId="0" autoUpdateAnimBg="0"/>
      <p:bldP spid="15258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609600" y="1412875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以正规表达式表示正规语言</a:t>
            </a:r>
            <a:endParaRPr lang="zh-CN" altLang="en-US" sz="28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533400" y="2133600"/>
            <a:ext cx="8286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判定算法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可由如下步骤归纳出正规表达式表示的语言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是否为空：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533400" y="5638800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算法复杂度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设正规表达式包含的符号数目为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，上述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判定算法的复杂度为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O(n)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685800" y="29718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为空语言，而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不是：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685800" y="3368675"/>
            <a:ext cx="82788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    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R=R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都为空：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330325" y="4191000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R=R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为空；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330325" y="4648200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R=R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非空（至少包含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）；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330325" y="5105400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R=( 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L(R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为空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484313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  <a:sym typeface="Symbol" pitchFamily="18" charset="2"/>
              </a:rPr>
              <a:t>判定正规语言是否为空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 autoUpdateAnimBg="0"/>
      <p:bldP spid="153608" grpId="0" autoUpdateAnimBg="0"/>
      <p:bldP spid="153609" grpId="0" autoUpdateAnimBg="0"/>
      <p:bldP spid="153610" grpId="0" autoUpdateAnimBg="0"/>
      <p:bldP spid="153611" grpId="0" autoUpdateAnimBg="0"/>
      <p:bldP spid="153612" grpId="0" autoUpdateAnimBg="0"/>
      <p:bldP spid="1536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61138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742950" y="1880319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判定算法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从初态开始，处理输入字符串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，如果可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以结束于某一终态，则该正规语言中包含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，否则不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包含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85800" y="3067769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算法复杂度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设输入字符串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的长度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，上述判定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算法的复杂度为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O(n)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762000" y="1324694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以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DFA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表示正规语言</a:t>
            </a:r>
            <a:endParaRPr lang="zh-CN" altLang="en-US" sz="280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762000" y="5641107"/>
            <a:ext cx="805815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以正规表达式表示正规语言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　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将其转化为等价的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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然后执行上述过程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762000" y="3932957"/>
            <a:ext cx="82026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以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（或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）表示正规语言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可以将其转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化为等价的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，再执行上述过程；也可以直接模拟其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处理字符串的过程，判定算法的复杂度为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O(ns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为字符串的长度，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（或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NFA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的状态数目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1422400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  <a:sym typeface="Symbol" pitchFamily="18" charset="2"/>
              </a:rPr>
              <a:t>判定是否包含特定的字符串</a:t>
            </a:r>
            <a:endParaRPr lang="zh-CN" altLang="en-US" sz="4000" i="0">
              <a:ea typeface="华文行楷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0" grpId="0" autoUpdateAnimBg="0"/>
      <p:bldP spid="154631" grpId="0" autoUpdateAnimBg="0"/>
      <p:bldP spid="154633" grpId="0" autoUpdateAnimBg="0"/>
      <p:bldP spid="15463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50825" y="1193800"/>
            <a:ext cx="807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判定算法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可以采取如下步骤：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50825" y="5143500"/>
            <a:ext cx="88931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算法复杂度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以上算法的复杂度即填表算法的复杂度，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其上限为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；可以适当设计填表算法的数据结构，使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其复杂度降为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O(n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1089025" y="1897063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先将两个正规语言的表达形式都转化为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，问题</a:t>
            </a:r>
          </a:p>
          <a:p>
            <a:pPr marL="457200" indent="-457200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转化为两个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是否是等价的；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1047750" y="2659063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适当重命名，使两个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没有重名的状态；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1047750" y="3116263"/>
            <a:ext cx="75850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将两个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相并， 构造一个新的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，原来的终态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仍是终态，转移边不发生任何变化，取任何一个状态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为初态；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1047750" y="4262438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对新构造的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运用填表算法，如果原来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的两个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初态不可区别，则这两个正规语言相等，否则不相等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1422400" y="195263"/>
            <a:ext cx="628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  <a:sym typeface="Symbol" pitchFamily="18" charset="2"/>
              </a:rPr>
              <a:t>判定两个正规语言是否相等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 autoUpdateAnimBg="0"/>
      <p:bldP spid="155656" grpId="0" autoUpdateAnimBg="0"/>
      <p:bldP spid="155657" grpId="0" autoUpdateAnimBg="0"/>
      <p:bldP spid="155658" grpId="0" autoUpdateAnimBg="0"/>
      <p:bldP spid="1556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6675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66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667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65188" y="1487488"/>
            <a:ext cx="76676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关于正规语言的几个主要的封闭运算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并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union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补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complement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交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intersection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差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difference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反向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reversal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（星）闭包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closure(star)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连接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同态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homomorphism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反同态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inverse homomorphism 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762000" y="1600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正规语言的并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union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1042988" y="2276475"/>
            <a:ext cx="75612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endParaRPr lang="en-US" altLang="zh-CN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1042988" y="3357563"/>
            <a:ext cx="7416800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因为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为正规语言，所以存在正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规表达式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L(R)=L, L(S)=M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由正规表达式的定义，有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L(R+S) = L(R)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L(S) =L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M</a:t>
            </a:r>
            <a:endParaRPr lang="en-US" altLang="zh-CN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M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1454150" y="18891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3" grpId="0" autoUpdateAnimBg="0"/>
      <p:bldP spid="15770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663575" y="15573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正规语言的（星）闭包</a:t>
            </a:r>
            <a:r>
              <a:rPr lang="zh-CN" altLang="en-US" sz="32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closure(star)</a:t>
            </a:r>
            <a:r>
              <a:rPr lang="zh-CN" altLang="en-US" sz="32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1014413" y="2636838"/>
            <a:ext cx="787876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为字母表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上的正规语言，则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014413" y="3716338"/>
            <a:ext cx="77343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因为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为正规语言，所以存在正规表达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式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zh-CN" altLang="en-US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L(R)=L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</a:p>
          <a:p>
            <a:pPr>
              <a:buFont typeface="Symbol" pitchFamily="18" charset="2"/>
              <a:buNone/>
            </a:pPr>
            <a:r>
              <a:rPr lang="en-US" altLang="zh-CN" sz="10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28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由正规表达式的定义，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L(R*) = (L(R))* =L*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*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utoUpdateAnimBg="0"/>
      <p:bldP spid="1587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9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9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9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684213" y="1600200"/>
            <a:ext cx="79136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正规语言的连接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965200" y="2698750"/>
            <a:ext cx="77104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语言</a:t>
            </a:r>
            <a:endParaRPr lang="zh-CN" altLang="en-US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985838" y="3933825"/>
            <a:ext cx="7935912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因为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为正规语言，所以存在正规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表达式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L(R)=L, L(S)=M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由正规表达式的定义，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L(RS) = L(R)L(S) =LM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LM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utoUpdateAnimBg="0"/>
      <p:bldP spid="1597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0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0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0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374650" y="141287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正规语言的补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complement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grpSp>
        <p:nvGrpSpPr>
          <p:cNvPr id="160775" name="Group 7"/>
          <p:cNvGrpSpPr>
            <a:grpSpLocks/>
          </p:cNvGrpSpPr>
          <p:nvPr/>
        </p:nvGrpSpPr>
        <p:grpSpPr bwMode="auto">
          <a:xfrm>
            <a:off x="762000" y="2236788"/>
            <a:ext cx="8229600" cy="976312"/>
            <a:chOff x="480" y="1449"/>
            <a:chExt cx="5184" cy="615"/>
          </a:xfrm>
        </p:grpSpPr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480" y="1468"/>
              <a:ext cx="518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结论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若 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上的正规语言，则    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=</a:t>
              </a:r>
              <a:r>
                <a:rPr lang="en-US" altLang="zh-CN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*</a:t>
              </a:r>
              <a:r>
                <a:rPr lang="en-US" altLang="zh-CN" sz="2800" i="0">
                  <a:latin typeface="+mn-lt"/>
                  <a:ea typeface="华文楷体" panose="02010600040101010101" pitchFamily="2" charset="-122"/>
                  <a:cs typeface="Arial" pitchFamily="34" charset="0"/>
                  <a:sym typeface="Symbol" pitchFamily="18" charset="2"/>
                </a:rPr>
                <a:t>–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也是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正规语言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</a:p>
          </p:txBody>
        </p:sp>
        <p:grpSp>
          <p:nvGrpSpPr>
            <p:cNvPr id="160777" name="Group 9"/>
            <p:cNvGrpSpPr>
              <a:grpSpLocks/>
            </p:cNvGrpSpPr>
            <p:nvPr/>
          </p:nvGrpSpPr>
          <p:grpSpPr bwMode="auto">
            <a:xfrm>
              <a:off x="4115" y="1449"/>
              <a:ext cx="253" cy="375"/>
              <a:chOff x="960" y="3808"/>
              <a:chExt cx="253" cy="375"/>
            </a:xfrm>
          </p:grpSpPr>
          <p:sp>
            <p:nvSpPr>
              <p:cNvPr id="160778" name="Rectangle 10"/>
              <p:cNvSpPr>
                <a:spLocks noChangeArrowheads="1"/>
              </p:cNvSpPr>
              <p:nvPr/>
            </p:nvSpPr>
            <p:spPr bwMode="auto">
              <a:xfrm>
                <a:off x="960" y="3856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60779" name="Rectangle 11"/>
              <p:cNvSpPr>
                <a:spLocks noChangeArrowheads="1"/>
              </p:cNvSpPr>
              <p:nvPr/>
            </p:nvSpPr>
            <p:spPr bwMode="auto">
              <a:xfrm>
                <a:off x="960" y="3808"/>
                <a:ext cx="2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</p:grpSp>
      </p:grpSp>
      <p:grpSp>
        <p:nvGrpSpPr>
          <p:cNvPr id="160780" name="Group 12"/>
          <p:cNvGrpSpPr>
            <a:grpSpLocks/>
          </p:cNvGrpSpPr>
          <p:nvPr/>
        </p:nvGrpSpPr>
        <p:grpSpPr bwMode="auto">
          <a:xfrm>
            <a:off x="762000" y="3276600"/>
            <a:ext cx="8229600" cy="3111500"/>
            <a:chOff x="480" y="2064"/>
            <a:chExt cx="5184" cy="1960"/>
          </a:xfrm>
        </p:grpSpPr>
        <p:sp>
          <p:nvSpPr>
            <p:cNvPr id="160781" name="Rectangle 13"/>
            <p:cNvSpPr>
              <a:spLocks noChangeArrowheads="1"/>
            </p:cNvSpPr>
            <p:nvPr/>
          </p:nvSpPr>
          <p:spPr bwMode="auto">
            <a:xfrm>
              <a:off x="480" y="2064"/>
              <a:ext cx="5184" cy="1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因为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为正规语言，所以存在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DFA  A =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8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F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，使得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L(A)=L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10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现构造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DFA  B =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Q,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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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</a:t>
              </a:r>
              <a:r>
                <a:rPr lang="en-US" altLang="zh-CN" sz="28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Q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itchFamily="34" charset="0"/>
                </a:rPr>
                <a:t>–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F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，则有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     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L(B)   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iff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(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</a:t>
              </a:r>
              <a:r>
                <a:rPr lang="en-US" altLang="zh-CN" sz="28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w) 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Q – F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iff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w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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L(A)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即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L(B)=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*–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L(A) =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*–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L=     .  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所以，  为正规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语言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grpSp>
          <p:nvGrpSpPr>
            <p:cNvPr id="160782" name="Group 14"/>
            <p:cNvGrpSpPr>
              <a:grpSpLocks/>
            </p:cNvGrpSpPr>
            <p:nvPr/>
          </p:nvGrpSpPr>
          <p:grpSpPr bwMode="auto">
            <a:xfrm>
              <a:off x="4567" y="3424"/>
              <a:ext cx="253" cy="375"/>
              <a:chOff x="1687" y="3808"/>
              <a:chExt cx="253" cy="375"/>
            </a:xfrm>
          </p:grpSpPr>
          <p:sp>
            <p:nvSpPr>
              <p:cNvPr id="160783" name="Rectangle 15"/>
              <p:cNvSpPr>
                <a:spLocks noChangeArrowheads="1"/>
              </p:cNvSpPr>
              <p:nvPr/>
            </p:nvSpPr>
            <p:spPr bwMode="auto">
              <a:xfrm>
                <a:off x="1687" y="3856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60784" name="Rectangle 16"/>
              <p:cNvSpPr>
                <a:spLocks noChangeArrowheads="1"/>
              </p:cNvSpPr>
              <p:nvPr/>
            </p:nvSpPr>
            <p:spPr bwMode="auto">
              <a:xfrm>
                <a:off x="1687" y="3808"/>
                <a:ext cx="2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</p:grpSp>
        <p:grpSp>
          <p:nvGrpSpPr>
            <p:cNvPr id="160785" name="Group 17"/>
            <p:cNvGrpSpPr>
              <a:grpSpLocks/>
            </p:cNvGrpSpPr>
            <p:nvPr/>
          </p:nvGrpSpPr>
          <p:grpSpPr bwMode="auto">
            <a:xfrm>
              <a:off x="3463" y="3417"/>
              <a:ext cx="253" cy="375"/>
              <a:chOff x="1687" y="3808"/>
              <a:chExt cx="253" cy="375"/>
            </a:xfrm>
          </p:grpSpPr>
          <p:sp>
            <p:nvSpPr>
              <p:cNvPr id="160786" name="Rectangle 18"/>
              <p:cNvSpPr>
                <a:spLocks noChangeArrowheads="1"/>
              </p:cNvSpPr>
              <p:nvPr/>
            </p:nvSpPr>
            <p:spPr bwMode="auto">
              <a:xfrm>
                <a:off x="1687" y="3856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60787" name="Rectangle 19"/>
              <p:cNvSpPr>
                <a:spLocks noChangeArrowheads="1"/>
              </p:cNvSpPr>
              <p:nvPr/>
            </p:nvSpPr>
            <p:spPr bwMode="auto">
              <a:xfrm>
                <a:off x="1687" y="3808"/>
                <a:ext cx="242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</p:grpSp>
      </p:grpSp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4725" y="1700213"/>
            <a:ext cx="645240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针对正规语言的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</a:rPr>
              <a:t>Pumping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引理</a:t>
            </a:r>
          </a:p>
        </p:txBody>
      </p:sp>
      <p:sp>
        <p:nvSpPr>
          <p:cNvPr id="1505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5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1476375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正规语言的性质与运算</a:t>
            </a:r>
          </a:p>
        </p:txBody>
      </p:sp>
      <p:sp>
        <p:nvSpPr>
          <p:cNvPr id="150539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68375" y="2420938"/>
            <a:ext cx="6054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有关正规语言的几个判定性质</a:t>
            </a:r>
          </a:p>
        </p:txBody>
      </p:sp>
      <p:sp>
        <p:nvSpPr>
          <p:cNvPr id="150540" name="Text Box 12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74725" y="3140075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关于正规语言的封闭运算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468313" y="138271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正规语言的交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intersection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806450" y="2251075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也是正规语言：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endParaRPr lang="zh-CN" altLang="en-US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61800" name="Group 8"/>
          <p:cNvGrpSpPr>
            <a:grpSpLocks/>
          </p:cNvGrpSpPr>
          <p:nvPr/>
        </p:nvGrpSpPr>
        <p:grpSpPr bwMode="auto">
          <a:xfrm>
            <a:off x="806450" y="3111500"/>
            <a:ext cx="8229600" cy="533400"/>
            <a:chOff x="480" y="1776"/>
            <a:chExt cx="5184" cy="336"/>
          </a:xfrm>
        </p:grpSpPr>
        <p:sp>
          <p:nvSpPr>
            <p:cNvPr id="161801" name="Rectangle 9"/>
            <p:cNvSpPr>
              <a:spLocks noChangeArrowheads="1"/>
            </p:cNvSpPr>
            <p:nvPr/>
          </p:nvSpPr>
          <p:spPr bwMode="auto">
            <a:xfrm>
              <a:off x="480" y="1806"/>
              <a:ext cx="51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因为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 =         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，所以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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为正规语言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grpSp>
          <p:nvGrpSpPr>
            <p:cNvPr id="161802" name="Group 10"/>
            <p:cNvGrpSpPr>
              <a:grpSpLocks/>
            </p:cNvGrpSpPr>
            <p:nvPr/>
          </p:nvGrpSpPr>
          <p:grpSpPr bwMode="auto">
            <a:xfrm>
              <a:off x="2448" y="1776"/>
              <a:ext cx="605" cy="336"/>
              <a:chOff x="1687" y="3840"/>
              <a:chExt cx="605" cy="336"/>
            </a:xfrm>
          </p:grpSpPr>
          <p:sp>
            <p:nvSpPr>
              <p:cNvPr id="161803" name="Rectangle 11"/>
              <p:cNvSpPr>
                <a:spLocks noChangeArrowheads="1"/>
              </p:cNvSpPr>
              <p:nvPr/>
            </p:nvSpPr>
            <p:spPr bwMode="auto">
              <a:xfrm>
                <a:off x="1687" y="388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</a:t>
                </a:r>
              </a:p>
            </p:txBody>
          </p:sp>
          <p:sp>
            <p:nvSpPr>
              <p:cNvPr id="161804" name="Rectangle 12"/>
              <p:cNvSpPr>
                <a:spLocks noChangeArrowheads="1"/>
              </p:cNvSpPr>
              <p:nvPr/>
            </p:nvSpPr>
            <p:spPr bwMode="auto">
              <a:xfrm>
                <a:off x="1687" y="3840"/>
                <a:ext cx="22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61805" name="Rectangle 13"/>
              <p:cNvSpPr>
                <a:spLocks noChangeArrowheads="1"/>
              </p:cNvSpPr>
              <p:nvPr/>
            </p:nvSpPr>
            <p:spPr bwMode="auto">
              <a:xfrm>
                <a:off x="2016" y="388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61806" name="Rectangle 14"/>
              <p:cNvSpPr>
                <a:spLocks noChangeArrowheads="1"/>
              </p:cNvSpPr>
              <p:nvPr/>
            </p:nvSpPr>
            <p:spPr bwMode="auto">
              <a:xfrm>
                <a:off x="2057" y="3840"/>
                <a:ext cx="2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61807" name="Rectangle 15"/>
              <p:cNvSpPr>
                <a:spLocks noChangeArrowheads="1"/>
              </p:cNvSpPr>
              <p:nvPr/>
            </p:nvSpPr>
            <p:spPr bwMode="auto">
              <a:xfrm>
                <a:off x="1848" y="3840"/>
                <a:ext cx="2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400" i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</a:t>
                </a:r>
              </a:p>
            </p:txBody>
          </p:sp>
          <p:sp>
            <p:nvSpPr>
              <p:cNvPr id="161808" name="Line 16"/>
              <p:cNvSpPr>
                <a:spLocks noChangeShapeType="1"/>
              </p:cNvSpPr>
              <p:nvPr/>
            </p:nvSpPr>
            <p:spPr bwMode="auto">
              <a:xfrm>
                <a:off x="1728" y="3840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>
                  <a:latin typeface="+mn-lt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806450" y="3933825"/>
            <a:ext cx="82296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另一证明途径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的语言分别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Font typeface="Wingdings" pitchFamily="2" charset="2"/>
              <a:buNone/>
            </a:pPr>
            <a:endParaRPr lang="zh-CN" altLang="en-US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构造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     A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&lt;q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&gt; , 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&lt;p, q&gt; , a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&lt;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p, a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 a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&gt;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100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可以证明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L(A)= L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.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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utoUpdateAnimBg="0"/>
      <p:bldP spid="1618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395288" y="19050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正规语言的差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difference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762000" y="31242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cs typeface="Arial" pitchFamily="34" charset="0"/>
                <a:sym typeface="Symbol" pitchFamily="18" charset="2"/>
              </a:rPr>
              <a:t>–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M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endParaRPr lang="en-US" altLang="zh-CN" sz="28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62824" name="Group 8"/>
          <p:cNvGrpSpPr>
            <a:grpSpLocks/>
          </p:cNvGrpSpPr>
          <p:nvPr/>
        </p:nvGrpSpPr>
        <p:grpSpPr bwMode="auto">
          <a:xfrm>
            <a:off x="762000" y="4267200"/>
            <a:ext cx="8229600" cy="993775"/>
            <a:chOff x="480" y="2688"/>
            <a:chExt cx="5184" cy="626"/>
          </a:xfrm>
        </p:grpSpPr>
        <p:sp>
          <p:nvSpPr>
            <p:cNvPr id="162825" name="Rectangle 9"/>
            <p:cNvSpPr>
              <a:spLocks noChangeArrowheads="1"/>
            </p:cNvSpPr>
            <p:nvPr/>
          </p:nvSpPr>
          <p:spPr bwMode="auto">
            <a:xfrm>
              <a:off x="480" y="2718"/>
              <a:ext cx="518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因为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Arial" pitchFamily="34" charset="0"/>
                  <a:sym typeface="Symbol" pitchFamily="18" charset="2"/>
                </a:rPr>
                <a:t>–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 =             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，所以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 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– </a:t>
              </a:r>
              <a:r>
                <a:rPr lang="en-US" altLang="zh-CN" sz="28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M </a:t>
              </a: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为正规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语言</a:t>
              </a:r>
              <a:r>
                <a:rPr lang="en-US" altLang="zh-CN" sz="2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grpSp>
          <p:nvGrpSpPr>
            <p:cNvPr id="162826" name="Group 10"/>
            <p:cNvGrpSpPr>
              <a:grpSpLocks/>
            </p:cNvGrpSpPr>
            <p:nvPr/>
          </p:nvGrpSpPr>
          <p:grpSpPr bwMode="auto">
            <a:xfrm>
              <a:off x="2728" y="2688"/>
              <a:ext cx="680" cy="343"/>
              <a:chOff x="2400" y="3120"/>
              <a:chExt cx="680" cy="343"/>
            </a:xfrm>
          </p:grpSpPr>
          <p:sp>
            <p:nvSpPr>
              <p:cNvPr id="162827" name="Rectangle 11"/>
              <p:cNvSpPr>
                <a:spLocks noChangeArrowheads="1"/>
              </p:cNvSpPr>
              <p:nvPr/>
            </p:nvSpPr>
            <p:spPr bwMode="auto">
              <a:xfrm>
                <a:off x="2777" y="3136"/>
                <a:ext cx="30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M</a:t>
                </a:r>
              </a:p>
            </p:txBody>
          </p:sp>
          <p:sp>
            <p:nvSpPr>
              <p:cNvPr id="162828" name="Rectangle 12"/>
              <p:cNvSpPr>
                <a:spLocks noChangeArrowheads="1"/>
              </p:cNvSpPr>
              <p:nvPr/>
            </p:nvSpPr>
            <p:spPr bwMode="auto">
              <a:xfrm>
                <a:off x="2818" y="3120"/>
                <a:ext cx="22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cs typeface="Arial" pitchFamily="34" charset="0"/>
                    <a:sym typeface="Symbol" pitchFamily="18" charset="2"/>
                  </a:rPr>
                  <a:t>¯</a:t>
                </a:r>
              </a:p>
            </p:txBody>
          </p:sp>
          <p:sp>
            <p:nvSpPr>
              <p:cNvPr id="162829" name="Rectangle 13"/>
              <p:cNvSpPr>
                <a:spLocks noChangeArrowheads="1"/>
              </p:cNvSpPr>
              <p:nvPr/>
            </p:nvSpPr>
            <p:spPr bwMode="auto">
              <a:xfrm>
                <a:off x="2400" y="3136"/>
                <a:ext cx="48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L </a:t>
                </a:r>
                <a:r>
                  <a:rPr lang="en-US" altLang="zh-CN" sz="2800" i="0">
                    <a:solidFill>
                      <a:srgbClr val="333399"/>
                    </a:solidFill>
                    <a:latin typeface="+mn-lt"/>
                    <a:ea typeface="华文楷体" panose="02010600040101010101" pitchFamily="2" charset="-122"/>
                    <a:sym typeface="Symbol" pitchFamily="18" charset="2"/>
                  </a:rPr>
                  <a:t></a:t>
                </a:r>
              </a:p>
            </p:txBody>
          </p:sp>
        </p:grpSp>
      </p:grpSp>
      <p:sp>
        <p:nvSpPr>
          <p:cNvPr id="162830" name="Rectangle 14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762000" y="26670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也是正规语言：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762000" y="3140075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对应的正规表达式为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L(E)=L.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归纳于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的结构，可以证明存在正规表达式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使得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762000" y="18288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设字符串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的反向（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reversal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语言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的反向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 w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| 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}.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533400" y="3886200"/>
            <a:ext cx="708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：若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, 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E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533400" y="4283075"/>
            <a:ext cx="84312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    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，令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1177925" y="5105400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，令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177925" y="5562600"/>
            <a:ext cx="758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，令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)*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1177925" y="6019800"/>
            <a:ext cx="735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E=( 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，令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1116013" y="640080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0">
                <a:latin typeface="+mn-lt"/>
                <a:ea typeface="华文楷体" panose="02010600040101010101" pitchFamily="2" charset="-122"/>
                <a:cs typeface="Arial" pitchFamily="34" charset="0"/>
              </a:rPr>
              <a:t>□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468313" y="1239838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正规语言的反向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reversal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 autoUpdateAnimBg="0"/>
      <p:bldP spid="163847" grpId="0" autoUpdateAnimBg="0"/>
      <p:bldP spid="163848" grpId="0" autoUpdateAnimBg="0"/>
      <p:bldP spid="163849" grpId="0" autoUpdateAnimBg="0"/>
      <p:bldP spid="163850" grpId="0" autoUpdateAnimBg="0"/>
      <p:bldP spid="163851" grpId="0" autoUpdateAnimBg="0"/>
      <p:bldP spid="163852" grpId="0" autoUpdateAnimBg="0"/>
      <p:bldP spid="163853" grpId="0" autoUpdateAnimBg="0"/>
      <p:bldP spid="16385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68313" y="1311275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正规语言的反向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reversal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00100" y="220503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也是正规语言：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64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806450" y="2978150"/>
            <a:ext cx="8086725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另一证明途径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设有限自动机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的语言为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，即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L(A)=L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通过以下步骤修改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的转移图，得到有限自动机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endParaRPr lang="zh-CN" altLang="en-US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将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的转移图中所有的弧反向；</a:t>
            </a:r>
          </a:p>
          <a:p>
            <a:pPr>
              <a:buFont typeface="Wingdings" pitchFamily="2" charset="2"/>
              <a:buNone/>
            </a:pPr>
            <a:endParaRPr lang="zh-CN" altLang="en-US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将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的初态作为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的唯一终态；</a:t>
            </a:r>
          </a:p>
          <a:p>
            <a:pPr>
              <a:buFont typeface="Wingdings" pitchFamily="2" charset="2"/>
              <a:buNone/>
            </a:pPr>
            <a:endParaRPr lang="zh-CN" altLang="en-US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增加一个新的状态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作为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的初态，并从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到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所有终态增加一条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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转移弧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endParaRPr lang="en-US" altLang="zh-CN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9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可以证明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L(B)= 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所以，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7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519113" y="1341438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正规语言的同态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homomorphism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828675" y="5589588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</a:t>
            </a:r>
            <a:endParaRPr lang="zh-CN" altLang="en-US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898525" y="1989138"/>
            <a:ext cx="8245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设映射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w=a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*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00B050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00B050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称为串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的一个同态；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900113" y="3644900"/>
            <a:ext cx="686117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h(0)=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h(1)=,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(0101) = h(0) h(1) h(0) h(1) =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abab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900113" y="3043238"/>
            <a:ext cx="770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对语言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*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的同态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sz="2400" dirty="0">
                <a:solidFill>
                  <a:srgbClr val="00B050"/>
                </a:solidFill>
                <a:latin typeface="Arial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00B050"/>
                </a:solidFill>
                <a:latin typeface="Arial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00B050"/>
                </a:solidFill>
                <a:latin typeface="Arial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00B050"/>
                </a:solidFill>
                <a:latin typeface="Arial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};  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1501775" y="4559300"/>
            <a:ext cx="70310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= { 0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(L) = {h(0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 { 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L((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)*)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autoUpdateAnimBg="0"/>
      <p:bldP spid="165896" grpId="0" autoUpdateAnimBg="0"/>
      <p:bldP spid="165897" grpId="0" autoUpdateAnimBg="0"/>
      <p:bldP spid="165898" grpId="0" autoUpdateAnimBg="0"/>
      <p:bldP spid="1658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611188" y="1628775"/>
            <a:ext cx="8380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也是正规语言：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611188" y="2060575"/>
            <a:ext cx="83804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对应的正规表达式为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，使得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L(E)=L.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归纳于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的结构，可以证明存在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h(E)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L(h(E)) = h(L(E)) = h(L). 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360363" y="2827338"/>
            <a:ext cx="8748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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，取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h(E)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E,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显然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L(h(E)) = h(L(E))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166921" name="Rectangle 9"/>
          <p:cNvSpPr>
            <a:spLocks noChangeArrowheads="1"/>
          </p:cNvSpPr>
          <p:nvPr/>
        </p:nvSpPr>
        <p:spPr bwMode="auto">
          <a:xfrm>
            <a:off x="533400" y="3729038"/>
            <a:ext cx="8153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，取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h(E)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有</a:t>
            </a:r>
          </a:p>
          <a:p>
            <a:pPr lvl="1"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L(h(E)) = L(h(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L(h(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= h(L(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h(L(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= h({w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)}) h({w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)})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= {h(w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 {h(w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= {h(w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= {h(w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)} </a:t>
            </a: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= h(L(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= h(L(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)) = h(L(E))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的情形类似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66922" name="Rectangle 10"/>
          <p:cNvSpPr>
            <a:spLocks noChangeArrowheads="1"/>
          </p:cNvSpPr>
          <p:nvPr/>
        </p:nvSpPr>
        <p:spPr bwMode="auto">
          <a:xfrm>
            <a:off x="900113" y="3284538"/>
            <a:ext cx="820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，取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h(E)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h(a)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有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L(h(E)) = h(L(E)) = {h(a)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166923" name="Rectangle 11"/>
          <p:cNvSpPr>
            <a:spLocks noChangeArrowheads="1"/>
          </p:cNvSpPr>
          <p:nvPr/>
        </p:nvSpPr>
        <p:spPr bwMode="auto">
          <a:xfrm>
            <a:off x="5651500" y="628491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i="0">
                <a:latin typeface="+mn-lt"/>
                <a:ea typeface="华文楷体" panose="02010600040101010101" pitchFamily="2" charset="-122"/>
                <a:cs typeface="Arial" pitchFamily="34" charset="0"/>
              </a:rPr>
              <a:t>□</a:t>
            </a:r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519113" y="105251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正规语言的同态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homomorphism</a:t>
            </a:r>
            <a:r>
              <a:rPr lang="zh-CN" altLang="en-US" sz="32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69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69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6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6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6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6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69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69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669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669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 autoUpdateAnimBg="0"/>
      <p:bldP spid="166919" grpId="0" autoUpdateAnimBg="0"/>
      <p:bldP spid="166920" grpId="0" autoUpdateAnimBg="0"/>
      <p:bldP spid="166922" grpId="0"/>
      <p:bldP spid="1669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3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512763" y="1196975"/>
            <a:ext cx="85232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正规语言的反同态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inverse homomorphism</a:t>
            </a:r>
            <a:r>
              <a:rPr lang="zh-CN" altLang="en-US" sz="28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62000" y="281146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若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为正规语言，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规语言：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762000" y="197326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记号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设映射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h: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对语言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T*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的反同态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{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};  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62000" y="358933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=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L(A)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，其中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1087438" y="4106863"/>
            <a:ext cx="43817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构造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B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1066800" y="4640263"/>
            <a:ext cx="434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其中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a)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(q, h(a))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1066800" y="5173663"/>
            <a:ext cx="449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归纳于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|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对任何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有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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w)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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h(w))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67949" name="Rectangle 13"/>
          <p:cNvSpPr>
            <a:spLocks noChangeArrowheads="1"/>
          </p:cNvSpPr>
          <p:nvPr/>
        </p:nvSpPr>
        <p:spPr bwMode="auto">
          <a:xfrm>
            <a:off x="1066800" y="5995988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所以有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-1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L(B)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. 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1066800" y="6416675"/>
            <a:ext cx="439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0">
                <a:latin typeface="+mn-lt"/>
                <a:ea typeface="华文楷体" panose="02010600040101010101" pitchFamily="2" charset="-122"/>
              </a:rPr>
              <a:t>□</a:t>
            </a:r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  <p:graphicFrame>
        <p:nvGraphicFramePr>
          <p:cNvPr id="1679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548153"/>
              </p:ext>
            </p:extLst>
          </p:nvPr>
        </p:nvGraphicFramePr>
        <p:xfrm>
          <a:off x="5508625" y="4187825"/>
          <a:ext cx="3455988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86200" imgH="2518867" progId="Visio.Drawing.11">
                  <p:embed/>
                </p:oleObj>
              </mc:Choice>
              <mc:Fallback>
                <p:oleObj name="Visio" r:id="rId2" imgW="3886200" imgH="251886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187825"/>
                        <a:ext cx="3455988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17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autoUpdateAnimBg="0"/>
      <p:bldP spid="167944" grpId="0" autoUpdateAnimBg="0"/>
      <p:bldP spid="167945" grpId="0" autoUpdateAnimBg="0"/>
      <p:bldP spid="167946" grpId="0" autoUpdateAnimBg="0"/>
      <p:bldP spid="167947" grpId="0" autoUpdateAnimBg="0"/>
      <p:bldP spid="167948" grpId="0" autoUpdateAnimBg="0"/>
      <p:bldP spid="167949" grpId="0" autoUpdateAnimBg="0"/>
      <p:bldP spid="16795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896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4770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8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4770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8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755650" y="1268413"/>
            <a:ext cx="7559675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应用：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证明某个语言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正规语言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095375" y="2424113"/>
            <a:ext cx="7221538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例</a:t>
            </a:r>
            <a:r>
              <a:rPr lang="en-US" altLang="zh-CN" sz="2800" b="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4.17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设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下列语言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是正规语言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L = {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|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(D)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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.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,x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*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)=q)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1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（即满足如下条件的字符串 </a:t>
            </a:r>
            <a:r>
              <a:rPr kumimoji="0"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构成的语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言：从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</a:t>
            </a: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的初态出发，经过标有</a:t>
            </a:r>
            <a:r>
              <a:rPr kumimoji="0"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</a:p>
          <a:p>
            <a:pPr>
              <a:buFont typeface="Wingdings" pitchFamily="2" charset="2"/>
              <a:buNone/>
            </a:pPr>
            <a:r>
              <a:rPr kumimoji="0"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的路径可经过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kumimoji="0"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的任何状态）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803275" y="1812925"/>
            <a:ext cx="8305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例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证明如下语言不是正规语言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串构成的语言</a:t>
            </a:r>
            <a:endParaRPr lang="zh-CN" altLang="en-US" sz="24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{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i,j,k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=k} 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454150" y="19526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关于正规语言的封闭运算</a:t>
            </a:r>
          </a:p>
        </p:txBody>
      </p:sp>
      <p:sp>
        <p:nvSpPr>
          <p:cNvPr id="16998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998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4770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999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4770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999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541338" y="1125538"/>
            <a:ext cx="7559675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应用：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证明某个语言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不是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正规语言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803275" y="3357563"/>
            <a:ext cx="8016875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证明思路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反证法。</a:t>
            </a:r>
          </a:p>
          <a:p>
            <a:pP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假设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是正规语言，则 </a:t>
            </a:r>
          </a:p>
          <a:p>
            <a:pP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L’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 {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c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j,k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0} = {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4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c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j,k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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=k}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也是正规语言。设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h(a)=,  h(b)=0, h(c)=1,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h(L’)={0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| n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是正规语言。但我们已知后者不是正规语言。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1331913" y="1180484"/>
            <a:ext cx="532765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必做题</a:t>
            </a:r>
            <a:r>
              <a:rPr lang="en-US" altLang="zh-CN" sz="24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1000" i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Ex.4.1.1(e)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Ex.4.1.2(e)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Ex.4.1.2(f)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Ex.4.2.1(d),(f)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*!Ex.4.2.2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!Ex.4.2.3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*!! Ex.4.2.8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!Ex.4.2.13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Ex.4.3.4</a:t>
            </a: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思考题</a:t>
            </a:r>
            <a:r>
              <a:rPr lang="en-US" altLang="zh-CN" sz="24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Ex.4.1.2(c)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!Ex.4.2.6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Ex.4.3.2</a:t>
            </a:r>
          </a:p>
        </p:txBody>
      </p:sp>
    </p:spTree>
  </p:cSld>
  <p:clrMapOvr>
    <a:masterClrMapping/>
  </p:clrMapOvr>
  <p:transition spd="med" advClick="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684213" y="1557338"/>
            <a:ext cx="7127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正规语言应满足的一个必要条件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684213" y="2420938"/>
            <a:ext cx="7461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可用于判定某些语言不是正规语言</a:t>
            </a:r>
          </a:p>
        </p:txBody>
      </p: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2" name="Text Box 138"/>
          <p:cNvSpPr txBox="1">
            <a:spLocks noChangeArrowheads="1"/>
          </p:cNvSpPr>
          <p:nvPr/>
        </p:nvSpPr>
        <p:spPr bwMode="auto">
          <a:xfrm>
            <a:off x="831850" y="1283270"/>
            <a:ext cx="77724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由所有满足如下条件的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串构成：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的数目二倍于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的数目。试应用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Pumping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引理证明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不是正规语言。</a:t>
            </a:r>
            <a:endParaRPr 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语言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由所有满足如下条件的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0, 1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串构成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0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的数目多于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的数目（对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在串中出现的次序没有限制）。试应用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Pumping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引理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证明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不是正规语言。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设映射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 a,b }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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{0,1}*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 (a)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h (b) = 10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 , b}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上的一个正规表达式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pt-BR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(a+b)(ba)*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(1)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给出一个正规表达式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R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R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= (L(E))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（后者为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的反向）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(2)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给出一个正规表达式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h(E)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L(h(E)) = h (L(E))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 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(3)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试构造一个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L(A) = ~ L(h(E))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。这里，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~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代表语言的补运算。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2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是字母表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。给出</a:t>
            </a:r>
            <a:r>
              <a:rPr lang="zh-CN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判定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L(A)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的一个简要的算法思想（以自然语言叙述即可）。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763" name="Rectangle 13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sp>
        <p:nvSpPr>
          <p:cNvPr id="26758" name="AutoShape 13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759" name="AutoShape 13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760" name="AutoShape 13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6761" name="AutoShape 13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758825" y="1144588"/>
            <a:ext cx="7989888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是字母表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上的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。给出判定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L(A)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L(B)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的一个简要的算法思想（以自然语言叙述即可） 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正规表达式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a*bb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 , b}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上的一个语言，试构造一个接受该语言的补语言的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左下图（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）分别是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A1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A2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的转移表，试设计语言为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L(A1)∩L(A2)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（以转移表的形式给出）。</a:t>
            </a:r>
            <a:endParaRPr lang="zh-CN" altLang="en-US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设映射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{0, 1}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{a, b}*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(0) =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ab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(1) =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。右下图表示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{a, b}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上的一个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。试构造一个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{0, 1}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B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，使得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L(B)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i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</a:t>
            </a:r>
            <a:r>
              <a:rPr lang="en-US" altLang="zh-CN" i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(L(A))</a:t>
            </a:r>
            <a:r>
              <a:rPr 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。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718225"/>
              </p:ext>
            </p:extLst>
          </p:nvPr>
        </p:nvGraphicFramePr>
        <p:xfrm>
          <a:off x="5796136" y="4613275"/>
          <a:ext cx="27590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67356" imgH="1549603" progId="Visio.Drawing.11">
                  <p:embed/>
                </p:oleObj>
              </mc:Choice>
              <mc:Fallback>
                <p:oleObj name="Visio" r:id="rId2" imgW="2467356" imgH="1549603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4613275"/>
                        <a:ext cx="2759075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693852"/>
            <a:ext cx="3432375" cy="1903500"/>
          </a:xfrm>
          <a:prstGeom prst="rect">
            <a:avLst/>
          </a:prstGeom>
        </p:spPr>
      </p:pic>
    </p:spTree>
  </p:cSld>
  <p:clrMapOvr>
    <a:masterClrMapping/>
  </p:clrMapOvr>
  <p:transition spd="med" advClick="0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95895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 dirty="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12775" y="1125538"/>
            <a:ext cx="5903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DFA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Pumping”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特性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914400" y="1844675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  |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n.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85800" y="2390775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对于任一长度不小于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= 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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k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m),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考察如下状态序列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611188" y="3352800"/>
            <a:ext cx="3581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=q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'(q,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'(q,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…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'(q,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'(q,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n+1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…</a:t>
            </a:r>
          </a:p>
          <a:p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'(q,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AA26D8-0A5F-494C-810C-ACD790774A04}"/>
              </a:ext>
            </a:extLst>
          </p:cNvPr>
          <p:cNvGrpSpPr/>
          <p:nvPr/>
        </p:nvGrpSpPr>
        <p:grpSpPr>
          <a:xfrm>
            <a:off x="3670498" y="3276380"/>
            <a:ext cx="5135166" cy="1768249"/>
            <a:chOff x="3670498" y="3276380"/>
            <a:chExt cx="5135166" cy="1768249"/>
          </a:xfrm>
        </p:grpSpPr>
        <p:sp>
          <p:nvSpPr>
            <p:cNvPr id="133133" name="AutoShape 13"/>
            <p:cNvSpPr>
              <a:spLocks/>
            </p:cNvSpPr>
            <p:nvPr/>
          </p:nvSpPr>
          <p:spPr bwMode="auto">
            <a:xfrm>
              <a:off x="3670498" y="3573016"/>
              <a:ext cx="1477566" cy="1471613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33134" name="Rectangle 14"/>
            <p:cNvSpPr>
              <a:spLocks noChangeArrowheads="1"/>
            </p:cNvSpPr>
            <p:nvPr/>
          </p:nvSpPr>
          <p:spPr bwMode="auto">
            <a:xfrm>
              <a:off x="5148064" y="3276380"/>
              <a:ext cx="3657600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由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Pigeonhole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原理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  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2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…,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中至少有两个状态是重复的，即存在 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j, 0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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p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=</a:t>
              </a:r>
              <a:r>
                <a:rPr lang="en-US" altLang="zh-CN" sz="24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p</a:t>
              </a:r>
              <a:r>
                <a:rPr lang="en-US" altLang="zh-CN" sz="2400" baseline="-25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j</a:t>
              </a:r>
              <a:r>
                <a:rPr lang="en-US" altLang="zh-CN" sz="24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</p:grp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4768850" y="4900613"/>
            <a:ext cx="4267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“pumping”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特性：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任一长度不小于状态数目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的字符串所标记的路径上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必然出现重复的状态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33137" name="Rectangle 17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9" grpId="0" autoUpdateAnimBg="0"/>
      <p:bldP spid="133130" grpId="0" autoUpdateAnimBg="0"/>
      <p:bldP spid="133131" grpId="0" autoUpdateAnimBg="0"/>
      <p:bldP spid="1331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914400" y="1981200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“pumping”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特性：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如前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),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|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n, w =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n),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i, j, 0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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'(p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, 0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m.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914400" y="3233738"/>
            <a:ext cx="7696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若假定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p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F,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L(D).</a:t>
            </a:r>
            <a:endParaRPr lang="en-US" altLang="zh-CN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令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= xyz,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其中： </a:t>
            </a:r>
            <a:endParaRPr lang="zh-CN" altLang="en-US" sz="240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=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y =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z = 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j+1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j+2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…a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则对任何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，都有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L(D)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参考下图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</a:p>
        </p:txBody>
      </p:sp>
      <p:grpSp>
        <p:nvGrpSpPr>
          <p:cNvPr id="134167" name="Group 23"/>
          <p:cNvGrpSpPr>
            <a:grpSpLocks/>
          </p:cNvGrpSpPr>
          <p:nvPr/>
        </p:nvGrpSpPr>
        <p:grpSpPr bwMode="auto">
          <a:xfrm>
            <a:off x="1860550" y="5456238"/>
            <a:ext cx="5073650" cy="1173162"/>
            <a:chOff x="960" y="3469"/>
            <a:chExt cx="3196" cy="739"/>
          </a:xfrm>
        </p:grpSpPr>
        <p:graphicFrame>
          <p:nvGraphicFramePr>
            <p:cNvPr id="134160" name="Object 16"/>
            <p:cNvGraphicFramePr>
              <a:graphicFrameLocks noChangeAspect="1"/>
            </p:cNvGraphicFramePr>
            <p:nvPr/>
          </p:nvGraphicFramePr>
          <p:xfrm>
            <a:off x="960" y="3600"/>
            <a:ext cx="31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5073120" imgH="964440" progId="Visio.Drawing.11">
                    <p:embed/>
                  </p:oleObj>
                </mc:Choice>
                <mc:Fallback>
                  <p:oleObj name="VISIO" r:id="rId2" imgW="5073120" imgH="964440" progId="Visio.Drawing.11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00"/>
                          <a:ext cx="3196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61" name="Rectangle 17"/>
            <p:cNvSpPr>
              <a:spLocks noChangeArrowheads="1"/>
            </p:cNvSpPr>
            <p:nvPr/>
          </p:nvSpPr>
          <p:spPr bwMode="auto">
            <a:xfrm>
              <a:off x="1581" y="3916"/>
              <a:ext cx="2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p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2736" y="3916"/>
              <a:ext cx="2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p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3856" y="3916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p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843" y="3820"/>
              <a:ext cx="7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x = 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1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2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34165" name="Rectangle 21"/>
            <p:cNvSpPr>
              <a:spLocks noChangeArrowheads="1"/>
            </p:cNvSpPr>
            <p:nvPr/>
          </p:nvSpPr>
          <p:spPr bwMode="auto">
            <a:xfrm>
              <a:off x="2317" y="3469"/>
              <a:ext cx="9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y = 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i+1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i+2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34166" name="Rectangle 22"/>
            <p:cNvSpPr>
              <a:spLocks noChangeArrowheads="1"/>
            </p:cNvSpPr>
            <p:nvPr/>
          </p:nvSpPr>
          <p:spPr bwMode="auto">
            <a:xfrm>
              <a:off x="2976" y="3820"/>
              <a:ext cx="9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z=a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j+1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j+2</a:t>
              </a:r>
              <a:r>
                <a:rPr lang="en-US" altLang="zh-CN" sz="16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…a</a:t>
              </a:r>
              <a:r>
                <a:rPr lang="en-US" altLang="zh-CN" sz="1600" baseline="-25000">
                  <a:solidFill>
                    <a:srgbClr val="333399"/>
                  </a:solidFill>
                  <a:latin typeface="Arial" pitchFamily="34" charset="0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134168" name="Rectangle 24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34169" name="Rectangle 25"/>
          <p:cNvSpPr>
            <a:spLocks noChangeArrowheads="1"/>
          </p:cNvSpPr>
          <p:nvPr/>
        </p:nvSpPr>
        <p:spPr bwMode="auto">
          <a:xfrm>
            <a:off x="612775" y="1125538"/>
            <a:ext cx="59039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DFA</a:t>
            </a: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sz="3200">
                <a:latin typeface="+mn-lt"/>
                <a:ea typeface="华文楷体" panose="02010600040101010101" pitchFamily="2" charset="-122"/>
              </a:rPr>
              <a:t>“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Pumping”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特性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539750" y="1484313"/>
            <a:ext cx="8424863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 Pumping Lemma for Regular Language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是正规语言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则存在常数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pt-BR" altLang="zh-CN" sz="2800">
                <a:latin typeface="+mn-lt"/>
                <a:ea typeface="华文楷体" panose="02010600040101010101" pitchFamily="2" charset="-122"/>
              </a:rPr>
              <a:t>1</a:t>
            </a:r>
            <a:r>
              <a:rPr lang="pt-BR" altLang="zh-CN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使得任一长度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不小于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L,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|w|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都可以分成三个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部分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w=xyz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且满足下列条件：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2.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|xy|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3.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对任何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k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0,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都有 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800" baseline="3000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982663" y="5157788"/>
            <a:ext cx="772243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DFA  D =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取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|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即可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539750" y="11969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引理的一个应用</a:t>
            </a: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683568" y="1989138"/>
            <a:ext cx="840492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用于证明某个语言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不是正规语言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Pumping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引理的条件可形式表示为：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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nwxyzk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pt-BR" altLang="zh-CN" sz="1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wL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|w|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w=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xyz</a:t>
            </a:r>
            <a:r>
              <a:rPr lang="en-US" altLang="zh-CN" sz="1800" i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(k 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0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1800" baseline="30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L)))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eaLnBrk="0" hangingPunct="0"/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该命题的否定形式为：</a:t>
            </a:r>
          </a:p>
          <a:p>
            <a:pPr eaLnBrk="0" hangingPunct="0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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nwxyzk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pt-BR" altLang="zh-CN" sz="1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wL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|w|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(w=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xyz</a:t>
            </a:r>
            <a:r>
              <a:rPr lang="en-US" altLang="zh-CN" sz="1800" i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1800" dirty="0" err="1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 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0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1800" baseline="30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1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1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L)))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717798" y="4402138"/>
            <a:ext cx="8102674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证明步骤</a:t>
            </a:r>
            <a:r>
              <a:rPr lang="zh-CN" altLang="en-US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</a:p>
          <a:p>
            <a:pPr eaLnBrk="0" hangingPunct="0"/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考虑任意的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pt-BR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pt-BR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2.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找到一个满足以下条件的串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(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长度至少为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n)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3.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任选满足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w=xyz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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|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x,y,z</a:t>
            </a:r>
            <a:endParaRPr lang="en-US" altLang="zh-CN" sz="240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找到一个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0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,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使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400" baseline="30000" dirty="0" err="1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6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36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36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36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762000" y="19050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用于证明某个语言 </a:t>
            </a: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不是正规语言</a:t>
            </a:r>
            <a:endParaRPr lang="zh-CN" altLang="en-US" sz="2800"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728663" y="2362200"/>
            <a:ext cx="7958137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证明步骤</a:t>
            </a:r>
            <a:r>
              <a:rPr lang="zh-CN" altLang="en-US" sz="28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　</a:t>
            </a:r>
          </a:p>
          <a:p>
            <a:pPr eaLnBrk="0" hangingPunct="0"/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考虑任意的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</a:t>
            </a:r>
            <a:r>
              <a:rPr lang="pt-BR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pt-BR" altLang="zh-CN" sz="240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2.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找到一个满足以下条件的串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 (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长度至少为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n)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3.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任选满足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w=xyz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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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|xy|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的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x,y,z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找到一个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0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,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使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xy</a:t>
            </a:r>
            <a:r>
              <a:rPr lang="en-US" altLang="zh-CN" sz="2400" baseline="3000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z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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37222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4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7225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37227" name="Group 11"/>
          <p:cNvGrpSpPr>
            <a:grpSpLocks/>
          </p:cNvGrpSpPr>
          <p:nvPr/>
        </p:nvGrpSpPr>
        <p:grpSpPr bwMode="auto">
          <a:xfrm>
            <a:off x="762000" y="4343401"/>
            <a:ext cx="7958138" cy="2212976"/>
            <a:chOff x="480" y="2736"/>
            <a:chExt cx="5013" cy="1394"/>
          </a:xfrm>
        </p:grpSpPr>
        <p:sp>
          <p:nvSpPr>
            <p:cNvPr id="137221" name="Rectangle 5"/>
            <p:cNvSpPr>
              <a:spLocks noChangeArrowheads="1"/>
            </p:cNvSpPr>
            <p:nvPr/>
          </p:nvSpPr>
          <p:spPr bwMode="auto">
            <a:xfrm>
              <a:off x="480" y="2736"/>
              <a:ext cx="5013" cy="1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Symbol" pitchFamily="18" charset="2"/>
                <a:buChar char="-"/>
              </a:pPr>
              <a:r>
                <a:rPr lang="en-US" altLang="zh-CN" sz="28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举例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证明语言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01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= { 0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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k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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 }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不是正规语言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　</a:t>
              </a:r>
            </a:p>
            <a:p>
              <a:pPr eaLnBrk="0" hangingPunct="0"/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sz="2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证明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考虑任意的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pt-BR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</a:t>
              </a:r>
              <a:r>
                <a:rPr lang="pt-BR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 </a:t>
              </a:r>
            </a:p>
            <a:p>
              <a:pPr eaLnBrk="0" hangingPunct="0"/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取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=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1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 </a:t>
              </a:r>
            </a:p>
            <a:p>
              <a:pPr eaLnBrk="0" hangingPunct="0"/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任选满足条件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w=xyz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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y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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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|xy|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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n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的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x,y,z</a:t>
              </a:r>
            </a:p>
            <a:p>
              <a:pPr eaLnBrk="0" hangingPunct="0"/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    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若取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k=0,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则有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xy</a:t>
              </a:r>
              <a:r>
                <a:rPr lang="en-US" altLang="zh-CN" sz="2400" baseline="30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k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z = xz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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L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01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(</a:t>
              </a:r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∵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xz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中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0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比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少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).</a:t>
              </a:r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695" y="3839"/>
              <a:ext cx="1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cs typeface="Times New Roman" pitchFamily="18" charset="0"/>
                  <a:sym typeface="Symbol" pitchFamily="18" charset="2"/>
                </a:rPr>
                <a:t></a:t>
              </a:r>
            </a:p>
          </p:txBody>
        </p:sp>
      </p:grp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539750" y="11969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引理的一个应用</a:t>
            </a:r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  <p:bldP spid="1372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auto">
          <a:xfrm>
            <a:off x="539750" y="1341438"/>
            <a:ext cx="8216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>
                <a:latin typeface="+mn-lt"/>
                <a:ea typeface="华文楷体" panose="02010600040101010101" pitchFamily="2" charset="-122"/>
              </a:rPr>
              <a:t>  Pumping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引理不是正规语言的充分条件</a:t>
            </a: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1187450" y="266700"/>
            <a:ext cx="6508750" cy="58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针对正规语言的 </a:t>
            </a:r>
            <a:r>
              <a:rPr lang="en-US" altLang="zh-CN" sz="3600">
                <a:latin typeface="Arial" pitchFamily="34" charset="0"/>
                <a:ea typeface="华文行楷" pitchFamily="2" charset="-122"/>
              </a:rPr>
              <a:t>Pumping </a:t>
            </a:r>
            <a:r>
              <a:rPr lang="zh-CN" altLang="en-US" sz="3600" i="0">
                <a:latin typeface="Arial" pitchFamily="34" charset="0"/>
                <a:ea typeface="华文行楷" pitchFamily="2" charset="-122"/>
              </a:rPr>
              <a:t>引理</a:t>
            </a:r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898525" y="2278063"/>
            <a:ext cx="7273925" cy="10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反例</a:t>
            </a:r>
            <a:r>
              <a:rPr lang="zh-CN" altLang="en-US" sz="280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串构成的语言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= {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zh-CN" sz="28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8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80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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i,j,k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 0,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=1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则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=k}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17235</TotalTime>
  <Words>4343</Words>
  <Application>Microsoft Office PowerPoint</Application>
  <PresentationFormat>全屏显示(4:3)</PresentationFormat>
  <Paragraphs>365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505</cp:revision>
  <dcterms:created xsi:type="dcterms:W3CDTF">2002-02-03T03:17:28Z</dcterms:created>
  <dcterms:modified xsi:type="dcterms:W3CDTF">2023-11-06T07:17:45Z</dcterms:modified>
</cp:coreProperties>
</file>