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1"/>
  </p:handoutMasterIdLst>
  <p:sldIdLst>
    <p:sldId id="256" r:id="rId2"/>
    <p:sldId id="436" r:id="rId3"/>
    <p:sldId id="386" r:id="rId4"/>
    <p:sldId id="387" r:id="rId5"/>
    <p:sldId id="407" r:id="rId6"/>
    <p:sldId id="408" r:id="rId7"/>
    <p:sldId id="431" r:id="rId8"/>
    <p:sldId id="432" r:id="rId9"/>
    <p:sldId id="433" r:id="rId10"/>
    <p:sldId id="434" r:id="rId11"/>
    <p:sldId id="435" r:id="rId12"/>
    <p:sldId id="389" r:id="rId13"/>
    <p:sldId id="426" r:id="rId14"/>
    <p:sldId id="390" r:id="rId15"/>
    <p:sldId id="392" r:id="rId16"/>
    <p:sldId id="412" r:id="rId17"/>
    <p:sldId id="430" r:id="rId18"/>
    <p:sldId id="437" r:id="rId19"/>
    <p:sldId id="330" r:id="rId20"/>
  </p:sldIdLst>
  <p:sldSz cx="9144000" cy="6858000" type="screen4x3"/>
  <p:notesSz cx="6845300" cy="97536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Wingdings" pitchFamily="2" charset="2"/>
      <a:defRPr kumimoji="1" sz="24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Wingdings" pitchFamily="2" charset="2"/>
      <a:defRPr kumimoji="1" sz="24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Wingdings" pitchFamily="2" charset="2"/>
      <a:defRPr kumimoji="1" sz="24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Wingdings" pitchFamily="2" charset="2"/>
      <a:defRPr kumimoji="1" sz="24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Wingdings" pitchFamily="2" charset="2"/>
      <a:defRPr kumimoji="1" sz="24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2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9966"/>
    <a:srgbClr val="CC99FF"/>
    <a:srgbClr val="993366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83" autoAdjust="0"/>
  </p:normalViewPr>
  <p:slideViewPr>
    <p:cSldViewPr>
      <p:cViewPr varScale="1">
        <p:scale>
          <a:sx n="80" d="100"/>
          <a:sy n="80" d="100"/>
        </p:scale>
        <p:origin x="87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072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9670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9266238"/>
            <a:ext cx="296703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3543A030-7929-40A5-9798-CD448569BE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058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endParaRPr lang="zh-CN" altLang="zh-CN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endParaRPr lang="zh-CN" altLang="zh-CN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None/>
              <a:defRPr kumimoji="0" sz="1400" b="0">
                <a:solidFill>
                  <a:schemeClr val="bg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None/>
              <a:defRPr kumimoji="0"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buFontTx/>
              <a:buNone/>
              <a:defRPr kumimoji="0" sz="2600">
                <a:solidFill>
                  <a:schemeClr val="bg1"/>
                </a:solidFill>
                <a:ea typeface="+mn-ea"/>
              </a:defRPr>
            </a:lvl1pPr>
          </a:lstStyle>
          <a:p>
            <a:fld id="{C0E705C8-002A-4E2B-92B7-5BE51A976A4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800">
                <a:ea typeface="宋体" pitchFamily="2" charset="-122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0" y="0"/>
            <a:ext cx="1476375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514475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0188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921625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i="1">
                <a:solidFill>
                  <a:srgbClr val="993366"/>
                </a:solidFill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54113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endParaRPr lang="zh-CN" altLang="zh-CN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.wm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23.bin"/><Relationship Id="rId2" Type="http://schemas.openxmlformats.org/officeDocument/2006/relationships/slide" Target="slide1.xml"/><Relationship Id="rId16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0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31.bin"/><Relationship Id="rId2" Type="http://schemas.openxmlformats.org/officeDocument/2006/relationships/slide" Target="slide1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524000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第 七 讲</a:t>
            </a:r>
          </a:p>
        </p:txBody>
      </p:sp>
      <p:sp>
        <p:nvSpPr>
          <p:cNvPr id="2072" name="Text Box 2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1635125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下推自动机 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685800" y="12954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如何接受输入字符串？例如，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00001111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endParaRPr lang="en-US" altLang="zh-CN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graphicFrame>
        <p:nvGraphicFramePr>
          <p:cNvPr id="200715" name="Object 11"/>
          <p:cNvGraphicFramePr>
            <a:graphicFrameLocks noChangeAspect="1"/>
          </p:cNvGraphicFramePr>
          <p:nvPr/>
        </p:nvGraphicFramePr>
        <p:xfrm>
          <a:off x="1905000" y="4730750"/>
          <a:ext cx="54864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44240" imgH="1400040" progId="Visio.Drawing.11">
                  <p:embed/>
                </p:oleObj>
              </mc:Choice>
              <mc:Fallback>
                <p:oleObj name="VISIO" r:id="rId3" imgW="4044240" imgH="140004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30750"/>
                        <a:ext cx="54864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6" name="Object 12"/>
          <p:cNvGraphicFramePr>
            <a:graphicFrameLocks noChangeAspect="1"/>
          </p:cNvGraphicFramePr>
          <p:nvPr/>
        </p:nvGraphicFramePr>
        <p:xfrm>
          <a:off x="4648200" y="2401888"/>
          <a:ext cx="3657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795040" imgH="377640" progId="Visio.Drawing.11">
                  <p:embed/>
                </p:oleObj>
              </mc:Choice>
              <mc:Fallback>
                <p:oleObj name="VISIO" r:id="rId5" imgW="2795040" imgH="37764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01888"/>
                        <a:ext cx="3657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7" name="Line 13"/>
          <p:cNvSpPr>
            <a:spLocks noChangeShapeType="1"/>
          </p:cNvSpPr>
          <p:nvPr/>
        </p:nvSpPr>
        <p:spPr bwMode="auto">
          <a:xfrm>
            <a:off x="14478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>
            <a:off x="25146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0719" name="Line 15"/>
          <p:cNvSpPr>
            <a:spLocks noChangeShapeType="1"/>
          </p:cNvSpPr>
          <p:nvPr/>
        </p:nvSpPr>
        <p:spPr bwMode="auto">
          <a:xfrm>
            <a:off x="1447800" y="4114800"/>
            <a:ext cx="1066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0720" name="Rectangle 16"/>
          <p:cNvSpPr>
            <a:spLocks noChangeArrowheads="1"/>
          </p:cNvSpPr>
          <p:nvPr/>
        </p:nvSpPr>
        <p:spPr bwMode="auto">
          <a:xfrm>
            <a:off x="1752600" y="365760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Z</a:t>
            </a:r>
            <a:r>
              <a:rPr lang="en-US" altLang="zh-CN" i="1" baseline="-25000">
                <a:ea typeface="华文行楷" pitchFamily="2" charset="-122"/>
              </a:rPr>
              <a:t>0</a:t>
            </a:r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1524000" y="41910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stack</a:t>
            </a:r>
          </a:p>
        </p:txBody>
      </p:sp>
      <p:sp>
        <p:nvSpPr>
          <p:cNvPr id="200722" name="Rectangle 18"/>
          <p:cNvSpPr>
            <a:spLocks noChangeArrowheads="1"/>
          </p:cNvSpPr>
          <p:nvPr/>
        </p:nvSpPr>
        <p:spPr bwMode="auto">
          <a:xfrm>
            <a:off x="3048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当前状态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grpSp>
        <p:nvGrpSpPr>
          <p:cNvPr id="200724" name="Group 20"/>
          <p:cNvGrpSpPr>
            <a:grpSpLocks/>
          </p:cNvGrpSpPr>
          <p:nvPr/>
        </p:nvGrpSpPr>
        <p:grpSpPr bwMode="auto">
          <a:xfrm>
            <a:off x="8305800" y="2971800"/>
            <a:ext cx="482600" cy="1066800"/>
            <a:chOff x="4368" y="2016"/>
            <a:chExt cx="304" cy="672"/>
          </a:xfrm>
        </p:grpSpPr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 flipV="1">
              <a:off x="451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26" name="Rectangle 22"/>
            <p:cNvSpPr>
              <a:spLocks noChangeArrowheads="1"/>
            </p:cNvSpPr>
            <p:nvPr/>
          </p:nvSpPr>
          <p:spPr bwMode="auto">
            <a:xfrm>
              <a:off x="4368" y="2400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i="1">
                  <a:ea typeface="华文行楷" pitchFamily="2" charset="-122"/>
                </a:rPr>
                <a:t>q</a:t>
              </a:r>
              <a:r>
                <a:rPr lang="en-US" altLang="zh-CN" i="1" baseline="-25000">
                  <a:ea typeface="华文行楷" pitchFamily="2" charset="-122"/>
                </a:rPr>
                <a:t>1</a:t>
              </a:r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1527175" y="209550"/>
            <a:ext cx="526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下推自动机的基本概念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685800" y="12954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上述 </a:t>
            </a:r>
            <a:r>
              <a:rPr lang="en-US" altLang="zh-CN" i="1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PDA </a:t>
            </a:r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如何接受输入字符串？例如，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00001111</a:t>
            </a:r>
            <a:r>
              <a:rPr lang="en-US" altLang="zh-CN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endParaRPr lang="en-US" altLang="zh-CN" i="1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itchFamily="18" charset="2"/>
            </a:endParaRPr>
          </a:p>
        </p:txBody>
      </p:sp>
      <p:graphicFrame>
        <p:nvGraphicFramePr>
          <p:cNvPr id="201739" name="Object 11"/>
          <p:cNvGraphicFramePr>
            <a:graphicFrameLocks noChangeAspect="1"/>
          </p:cNvGraphicFramePr>
          <p:nvPr/>
        </p:nvGraphicFramePr>
        <p:xfrm>
          <a:off x="1905000" y="4730750"/>
          <a:ext cx="54864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044240" imgH="1400040" progId="Visio.Drawing.11">
                  <p:embed/>
                </p:oleObj>
              </mc:Choice>
              <mc:Fallback>
                <p:oleObj name="VISIO" r:id="rId4" imgW="4044240" imgH="140004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30750"/>
                        <a:ext cx="54864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0" name="Object 12"/>
          <p:cNvGraphicFramePr>
            <a:graphicFrameLocks noChangeAspect="1"/>
          </p:cNvGraphicFramePr>
          <p:nvPr/>
        </p:nvGraphicFramePr>
        <p:xfrm>
          <a:off x="4648200" y="2401888"/>
          <a:ext cx="3657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95040" imgH="377640" progId="Visio.Drawing.11">
                  <p:embed/>
                </p:oleObj>
              </mc:Choice>
              <mc:Fallback>
                <p:oleObj name="VISIO" r:id="rId6" imgW="2795040" imgH="37764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01888"/>
                        <a:ext cx="3657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1" name="Line 13"/>
          <p:cNvSpPr>
            <a:spLocks noChangeShapeType="1"/>
          </p:cNvSpPr>
          <p:nvPr/>
        </p:nvSpPr>
        <p:spPr bwMode="auto">
          <a:xfrm>
            <a:off x="14478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1742" name="Line 14"/>
          <p:cNvSpPr>
            <a:spLocks noChangeShapeType="1"/>
          </p:cNvSpPr>
          <p:nvPr/>
        </p:nvSpPr>
        <p:spPr bwMode="auto">
          <a:xfrm>
            <a:off x="25146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1743" name="Line 15"/>
          <p:cNvSpPr>
            <a:spLocks noChangeShapeType="1"/>
          </p:cNvSpPr>
          <p:nvPr/>
        </p:nvSpPr>
        <p:spPr bwMode="auto">
          <a:xfrm>
            <a:off x="1447800" y="4114800"/>
            <a:ext cx="1066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1744" name="Rectangle 16"/>
          <p:cNvSpPr>
            <a:spLocks noChangeArrowheads="1"/>
          </p:cNvSpPr>
          <p:nvPr/>
        </p:nvSpPr>
        <p:spPr bwMode="auto">
          <a:xfrm>
            <a:off x="1752600" y="365760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Z</a:t>
            </a:r>
            <a:r>
              <a:rPr lang="en-US" altLang="zh-CN" i="1" baseline="-25000">
                <a:ea typeface="华文行楷" pitchFamily="2" charset="-122"/>
              </a:rPr>
              <a:t>0</a:t>
            </a:r>
          </a:p>
        </p:txBody>
      </p:sp>
      <p:sp>
        <p:nvSpPr>
          <p:cNvPr id="201745" name="Rectangle 17"/>
          <p:cNvSpPr>
            <a:spLocks noChangeArrowheads="1"/>
          </p:cNvSpPr>
          <p:nvPr/>
        </p:nvSpPr>
        <p:spPr bwMode="auto">
          <a:xfrm>
            <a:off x="1524000" y="41910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stack</a:t>
            </a:r>
          </a:p>
        </p:txBody>
      </p:sp>
      <p:sp>
        <p:nvSpPr>
          <p:cNvPr id="201746" name="Rectangle 18"/>
          <p:cNvSpPr>
            <a:spLocks noChangeArrowheads="1"/>
          </p:cNvSpPr>
          <p:nvPr/>
        </p:nvSpPr>
        <p:spPr bwMode="auto">
          <a:xfrm>
            <a:off x="3048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当前状态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pSp>
        <p:nvGrpSpPr>
          <p:cNvPr id="201747" name="Group 19"/>
          <p:cNvGrpSpPr>
            <a:grpSpLocks/>
          </p:cNvGrpSpPr>
          <p:nvPr/>
        </p:nvGrpSpPr>
        <p:grpSpPr bwMode="auto">
          <a:xfrm>
            <a:off x="8305800" y="2971800"/>
            <a:ext cx="482600" cy="1066800"/>
            <a:chOff x="4368" y="2016"/>
            <a:chExt cx="304" cy="672"/>
          </a:xfrm>
        </p:grpSpPr>
        <p:sp>
          <p:nvSpPr>
            <p:cNvPr id="201748" name="Line 20"/>
            <p:cNvSpPr>
              <a:spLocks noChangeShapeType="1"/>
            </p:cNvSpPr>
            <p:nvPr/>
          </p:nvSpPr>
          <p:spPr bwMode="auto">
            <a:xfrm flipV="1">
              <a:off x="451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4368" y="2400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i="1">
                  <a:ea typeface="华文行楷" pitchFamily="2" charset="-122"/>
                </a:rPr>
                <a:t>q</a:t>
              </a:r>
              <a:r>
                <a:rPr lang="en-US" altLang="zh-CN" i="1" baseline="-25000">
                  <a:ea typeface="华文行楷" pitchFamily="2" charset="-122"/>
                </a:rPr>
                <a:t>2</a:t>
              </a:r>
            </a:p>
          </p:txBody>
        </p:sp>
      </p:grpSp>
      <p:sp>
        <p:nvSpPr>
          <p:cNvPr id="201750" name="Rectangle 22"/>
          <p:cNvSpPr>
            <a:spLocks noChangeArrowheads="1"/>
          </p:cNvSpPr>
          <p:nvPr/>
        </p:nvSpPr>
        <p:spPr bwMode="auto">
          <a:xfrm>
            <a:off x="1527175" y="209550"/>
            <a:ext cx="526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下推自动机的基本概念</a:t>
            </a:r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8305800" y="2438400"/>
            <a:ext cx="48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800" b="0">
                <a:latin typeface="Times New Roman" pitchFamily="18" charset="0"/>
                <a:ea typeface="宋体" pitchFamily="2" charset="-122"/>
                <a:sym typeface="Wingdings" pitchFamily="2" charset="2"/>
              </a:rPr>
              <a:t></a:t>
            </a:r>
            <a:endParaRPr lang="en-US" altLang="zh-CN" sz="28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257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2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2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719138" y="1412875"/>
            <a:ext cx="824547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</a:t>
            </a:r>
            <a:r>
              <a:rPr lang="en-US" altLang="zh-CN" sz="2800" b="0" i="1">
                <a:latin typeface="+mn-lt"/>
                <a:ea typeface="华文楷体" panose="02010600040101010101" pitchFamily="2" charset="-122"/>
              </a:rPr>
              <a:t>ID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instantaneous descriptions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表达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当前格局</a:t>
            </a:r>
          </a:p>
          <a:p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的当前格局用三元组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q,w,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表示，称为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ID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，其中</a:t>
            </a:r>
          </a:p>
          <a:p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为当前状态，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为剩余的输入串，</a:t>
            </a:r>
            <a:r>
              <a:rPr lang="zh-CN" altLang="en-US" i="1"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lang="zh-CN" altLang="en-US" i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为当前栈中的内容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2712" name="Rectangle 136"/>
          <p:cNvSpPr>
            <a:spLocks noChangeArrowheads="1"/>
          </p:cNvSpPr>
          <p:nvPr/>
        </p:nvSpPr>
        <p:spPr bwMode="auto">
          <a:xfrm>
            <a:off x="685800" y="3011488"/>
            <a:ext cx="81534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 P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，定义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推导关</a:t>
            </a:r>
          </a:p>
          <a:p>
            <a:r>
              <a:rPr lang="zh-CN" altLang="en-US">
                <a:latin typeface="+mn-lt"/>
                <a:ea typeface="华文楷体" panose="02010600040101010101" pitchFamily="2" charset="-122"/>
              </a:rPr>
              <a:t>    系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（在不至于混淆时用├表示）为</a:t>
            </a:r>
          </a:p>
          <a:p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q,aw,X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）├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p,w,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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(p,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(q,a,X)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其中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p,q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  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*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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zh-CN" altLang="en-US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,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*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2713" name="Rectangle 137"/>
          <p:cNvSpPr>
            <a:spLocks noChangeArrowheads="1"/>
          </p:cNvSpPr>
          <p:nvPr/>
        </p:nvSpPr>
        <p:spPr bwMode="auto">
          <a:xfrm>
            <a:off x="685800" y="5105400"/>
            <a:ext cx="81534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ID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推导关系的自反传递闭包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（或├*）定义为</a:t>
            </a:r>
          </a:p>
          <a:p>
            <a:pPr>
              <a:buClr>
                <a:srgbClr val="800080"/>
              </a:buClr>
            </a:pP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对任意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ID I,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归纳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对任意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ID I,J,K,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├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,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2715" name="Rectangle 139"/>
          <p:cNvSpPr>
            <a:spLocks noChangeArrowheads="1"/>
          </p:cNvSpPr>
          <p:nvPr/>
        </p:nvSpPr>
        <p:spPr bwMode="auto">
          <a:xfrm>
            <a:off x="1143000" y="212725"/>
            <a:ext cx="678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下推自动机的语言：两种定义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12" grpId="0" autoUpdateAnimBg="0"/>
      <p:bldP spid="15271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39" name="Rectangle 27"/>
          <p:cNvSpPr>
            <a:spLocks noChangeArrowheads="1"/>
          </p:cNvSpPr>
          <p:nvPr/>
        </p:nvSpPr>
        <p:spPr bwMode="auto">
          <a:xfrm>
            <a:off x="1143000" y="212725"/>
            <a:ext cx="678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下推自动机的语言：两种定义</a:t>
            </a:r>
          </a:p>
        </p:txBody>
      </p:sp>
      <p:sp>
        <p:nvSpPr>
          <p:cNvPr id="2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9B2803D-3CEC-DAEF-18DE-3E8C28BB9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656F11-5B8C-16DB-C67A-191F54C13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F8EF6D0-47BD-BF43-CD0D-5ECB5CFB9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EAE9495-6C39-9BAC-0953-54956A294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D6A8C9A-22C5-C98C-8326-DA926A8A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下图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接受输入串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000111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推导过程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10ED854D-497A-7C12-AEFC-0476DE4B2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876800"/>
          <a:ext cx="54864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44240" imgH="1400040" progId="Visio.Drawing.11">
                  <p:embed/>
                </p:oleObj>
              </mc:Choice>
              <mc:Fallback>
                <p:oleObj name="VISIO" r:id="rId2" imgW="4044240" imgH="1400040" progId="Visio.Drawing.11">
                  <p:embed/>
                  <p:pic>
                    <p:nvPicPr>
                      <p:cNvPr id="1925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54864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>
            <a:extLst>
              <a:ext uri="{FF2B5EF4-FFF2-40B4-BE49-F238E27FC236}">
                <a16:creationId xmlns:a16="http://schemas.microsoft.com/office/drawing/2014/main" id="{D5A26BC1-39D6-B38D-69C5-97070FF9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8153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结论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 P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，如果</a:t>
            </a:r>
          </a:p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q, x,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）├*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p, y,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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，则对任何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*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zh-CN" altLang="en-US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*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q,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xw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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）├*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p,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yw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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证明思路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：归纳于（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 x,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）├* （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p, y,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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）的步数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AD21F-6E26-497C-9F20-519AA12F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025900"/>
            <a:ext cx="217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000">
                <a:solidFill>
                  <a:srgbClr val="333399"/>
                </a:solidFill>
              </a:rPr>
              <a:t>（</a:t>
            </a:r>
            <a:r>
              <a:rPr lang="en-US" altLang="zh-CN" sz="2000" i="1">
                <a:solidFill>
                  <a:srgbClr val="333399"/>
                </a:solidFill>
              </a:rPr>
              <a:t>q</a:t>
            </a:r>
            <a:r>
              <a:rPr lang="en-US" altLang="zh-CN" sz="2000" i="1" baseline="-25000">
                <a:solidFill>
                  <a:srgbClr val="333399"/>
                </a:solidFill>
              </a:rPr>
              <a:t>0</a:t>
            </a:r>
            <a:r>
              <a:rPr lang="en-US" altLang="zh-CN" sz="2000" i="1">
                <a:solidFill>
                  <a:srgbClr val="333399"/>
                </a:solidFill>
              </a:rPr>
              <a:t>,000111,</a:t>
            </a:r>
            <a:r>
              <a:rPr lang="en-US" altLang="zh-CN" sz="2000" i="1">
                <a:solidFill>
                  <a:srgbClr val="333399"/>
                </a:solidFill>
                <a:sym typeface="Symbol" pitchFamily="18" charset="2"/>
              </a:rPr>
              <a:t>Z</a:t>
            </a:r>
            <a:r>
              <a:rPr lang="en-US" altLang="zh-CN" sz="2000" i="1" baseline="-25000">
                <a:solidFill>
                  <a:srgbClr val="333399"/>
                </a:solidFill>
                <a:sym typeface="Symbol" pitchFamily="18" charset="2"/>
              </a:rPr>
              <a:t>0</a:t>
            </a:r>
            <a:r>
              <a:rPr lang="zh-CN" altLang="en-US" sz="200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D7F280EE-7105-B57E-5F97-3C502DC9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4038600"/>
            <a:ext cx="538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000">
                <a:solidFill>
                  <a:srgbClr val="333399"/>
                </a:solidFill>
              </a:rPr>
              <a:t>├*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506DA5BE-A019-CC7C-E7AA-E31D1D54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4051300"/>
            <a:ext cx="234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000">
                <a:solidFill>
                  <a:srgbClr val="333399"/>
                </a:solidFill>
              </a:rPr>
              <a:t>（</a:t>
            </a:r>
            <a:r>
              <a:rPr lang="en-US" altLang="zh-CN" sz="2000" i="1">
                <a:solidFill>
                  <a:srgbClr val="333399"/>
                </a:solidFill>
              </a:rPr>
              <a:t>q</a:t>
            </a:r>
            <a:r>
              <a:rPr lang="en-US" altLang="zh-CN" sz="2000" i="1" baseline="-25000">
                <a:solidFill>
                  <a:srgbClr val="333399"/>
                </a:solidFill>
              </a:rPr>
              <a:t>0</a:t>
            </a:r>
            <a:r>
              <a:rPr lang="en-US" altLang="zh-CN" sz="2000" i="1">
                <a:solidFill>
                  <a:srgbClr val="333399"/>
                </a:solidFill>
              </a:rPr>
              <a:t>,111,XXX</a:t>
            </a:r>
            <a:r>
              <a:rPr lang="en-US" altLang="zh-CN" sz="2000" i="1">
                <a:solidFill>
                  <a:srgbClr val="333399"/>
                </a:solidFill>
                <a:sym typeface="Symbol" pitchFamily="18" charset="2"/>
              </a:rPr>
              <a:t>Z</a:t>
            </a:r>
            <a:r>
              <a:rPr lang="en-US" altLang="zh-CN" sz="2000" i="1" baseline="-25000">
                <a:solidFill>
                  <a:srgbClr val="333399"/>
                </a:solidFill>
                <a:sym typeface="Symbol" pitchFamily="18" charset="2"/>
              </a:rPr>
              <a:t>0</a:t>
            </a:r>
            <a:r>
              <a:rPr lang="zh-CN" altLang="en-US" sz="200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7E21D9E2-4480-CEC3-7D92-4529C4EF9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4051300"/>
            <a:ext cx="53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000">
                <a:solidFill>
                  <a:srgbClr val="333399"/>
                </a:solidFill>
              </a:rPr>
              <a:t>├*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52E5706F-3737-BCD0-C299-994AFFD0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4048125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sym typeface="Symbol" pitchFamily="18" charset="2"/>
              </a:rPr>
              <a:t>0</a:t>
            </a:r>
            <a:r>
              <a:rPr lang="zh-CN" altLang="en-US" sz="2000" dirty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2DD602A-EF2D-7EAC-72A4-F63E1577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4051300"/>
            <a:ext cx="53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000">
                <a:solidFill>
                  <a:srgbClr val="333399"/>
                </a:solidFill>
              </a:rPr>
              <a:t>├*</a:t>
            </a: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2345B5DE-E657-4C7A-791E-E49C8ACDC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4048125"/>
            <a:ext cx="172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</a:rPr>
              <a:t>（</a:t>
            </a:r>
            <a:r>
              <a:rPr lang="en-US" altLang="zh-CN" sz="2000" i="1" dirty="0">
                <a:solidFill>
                  <a:srgbClr val="333399"/>
                </a:solidFill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sym typeface="Symbol" pitchFamily="18" charset="2"/>
              </a:rPr>
              <a:t>0</a:t>
            </a:r>
            <a:r>
              <a:rPr lang="zh-CN" altLang="en-US" sz="2000" dirty="0">
                <a:solidFill>
                  <a:srgbClr val="333399"/>
                </a:solidFill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1" name="AutoShape 13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2" name="AutoShape 1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3" name="AutoShape 13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4" name="AutoShape 13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8" name="Rectangle 138"/>
          <p:cNvSpPr>
            <a:spLocks noChangeArrowheads="1"/>
          </p:cNvSpPr>
          <p:nvPr/>
        </p:nvSpPr>
        <p:spPr bwMode="auto">
          <a:xfrm>
            <a:off x="539750" y="129540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终态接受的定义方法 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 P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定义 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L(P) = {w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,w,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},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*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153754" name="Rectangle 154"/>
          <p:cNvSpPr>
            <a:spLocks noChangeArrowheads="1"/>
          </p:cNvSpPr>
          <p:nvPr/>
        </p:nvSpPr>
        <p:spPr bwMode="auto">
          <a:xfrm>
            <a:off x="539750" y="22860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空栈接受的定义方法 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 P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定义 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N(P) = {w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,w,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},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153755" name="Rectangle 155"/>
          <p:cNvSpPr>
            <a:spLocks noChangeArrowheads="1"/>
          </p:cNvSpPr>
          <p:nvPr/>
        </p:nvSpPr>
        <p:spPr bwMode="auto">
          <a:xfrm>
            <a:off x="539750" y="3217863"/>
            <a:ext cx="8153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举例  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所接受语言为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N(P)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i="1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en-US" altLang="zh-CN" sz="800">
                <a:latin typeface="+mn-lt"/>
                <a:ea typeface="华文楷体" panose="02010600040101010101" pitchFamily="2" charset="-122"/>
              </a:rPr>
              <a:t> </a:t>
            </a:r>
          </a:p>
          <a:p>
            <a:endParaRPr lang="en-US" altLang="zh-CN" sz="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},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{0,1}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{X,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endParaRPr lang="en-US" altLang="zh-CN" sz="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其中，转移函数定义如下 </a:t>
            </a:r>
          </a:p>
          <a:p>
            <a:endParaRPr lang="zh-CN" altLang="en-US" sz="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0, 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)={(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)},  (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0, 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)={(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)},</a:t>
            </a:r>
          </a:p>
          <a:p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(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1, 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)={(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)},   (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1, 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)={(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)}</a:t>
            </a:r>
          </a:p>
          <a:p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(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)={(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)}</a:t>
            </a:r>
            <a:r>
              <a:rPr lang="zh-CN" altLang="en-US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对其余的参数值， </a:t>
            </a:r>
            <a:r>
              <a:rPr lang="zh-CN" altLang="en-US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 a, Y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)=</a:t>
            </a:r>
          </a:p>
        </p:txBody>
      </p:sp>
      <p:sp>
        <p:nvSpPr>
          <p:cNvPr id="153756" name="Rectangle 156"/>
          <p:cNvSpPr>
            <a:spLocks noChangeArrowheads="1"/>
          </p:cNvSpPr>
          <p:nvPr/>
        </p:nvSpPr>
        <p:spPr bwMode="auto">
          <a:xfrm>
            <a:off x="1143000" y="212725"/>
            <a:ext cx="678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下推自动机的语言：两种定义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4" grpId="0"/>
      <p:bldP spid="15375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2" name="Rectangle 34"/>
          <p:cNvSpPr>
            <a:spLocks noChangeArrowheads="1"/>
          </p:cNvSpPr>
          <p:nvPr/>
        </p:nvSpPr>
        <p:spPr bwMode="auto">
          <a:xfrm>
            <a:off x="685800" y="1295400"/>
            <a:ext cx="830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从空栈接受到终态接受  </a:t>
            </a:r>
          </a:p>
          <a:p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设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 P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L=L(P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</a:p>
          <a:p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P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L=L(P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.</a:t>
            </a:r>
          </a:p>
          <a:p>
            <a:endParaRPr lang="en-US" altLang="zh-CN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证明思路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</p:txBody>
      </p:sp>
      <p:graphicFrame>
        <p:nvGraphicFramePr>
          <p:cNvPr id="155687" name="Object 39"/>
          <p:cNvGraphicFramePr>
            <a:graphicFrameLocks noChangeAspect="1"/>
          </p:cNvGraphicFramePr>
          <p:nvPr/>
        </p:nvGraphicFramePr>
        <p:xfrm>
          <a:off x="3657600" y="3860800"/>
          <a:ext cx="256063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61400" imgH="1532880" progId="Visio.Drawing.11">
                  <p:embed/>
                </p:oleObj>
              </mc:Choice>
              <mc:Fallback>
                <p:oleObj name="VISIO" r:id="rId3" imgW="2561400" imgH="1532880" progId="Visio.Drawing.1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60800"/>
                        <a:ext cx="2560638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8" name="Object 40"/>
          <p:cNvGraphicFramePr>
            <a:graphicFrameLocks noChangeAspect="1"/>
          </p:cNvGraphicFramePr>
          <p:nvPr/>
        </p:nvGraphicFramePr>
        <p:xfrm>
          <a:off x="3886200" y="3992563"/>
          <a:ext cx="2116138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123756" imgH="1317817" progId="Visio.Drawing.11">
                  <p:embed/>
                </p:oleObj>
              </mc:Choice>
              <mc:Fallback>
                <p:oleObj name="Visio" r:id="rId5" imgW="2123756" imgH="1317817" progId="Visio.Drawing.1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992563"/>
                        <a:ext cx="2116138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9" name="Object 41"/>
          <p:cNvGraphicFramePr>
            <a:graphicFrameLocks noChangeAspect="1"/>
          </p:cNvGraphicFramePr>
          <p:nvPr/>
        </p:nvGraphicFramePr>
        <p:xfrm>
          <a:off x="6781800" y="4259263"/>
          <a:ext cx="5159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16240" imgH="516240" progId="Visio.Drawing.11">
                  <p:embed/>
                </p:oleObj>
              </mc:Choice>
              <mc:Fallback>
                <p:oleObj name="VISIO" r:id="rId7" imgW="516240" imgH="516240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259263"/>
                        <a:ext cx="5159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0" name="Object 42"/>
          <p:cNvGraphicFramePr>
            <a:graphicFrameLocks noChangeAspect="1"/>
          </p:cNvGraphicFramePr>
          <p:nvPr/>
        </p:nvGraphicFramePr>
        <p:xfrm>
          <a:off x="4016375" y="3203575"/>
          <a:ext cx="29940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993400" imgH="1267200" progId="Visio.Drawing.11">
                  <p:embed/>
                </p:oleObj>
              </mc:Choice>
              <mc:Fallback>
                <p:oleObj name="VISIO" r:id="rId9" imgW="2993400" imgH="1267200" progId="Visio.Drawing.11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203575"/>
                        <a:ext cx="29940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1" name="Object 43"/>
          <p:cNvGraphicFramePr>
            <a:graphicFrameLocks noChangeAspect="1"/>
          </p:cNvGraphicFramePr>
          <p:nvPr/>
        </p:nvGraphicFramePr>
        <p:xfrm>
          <a:off x="5410200" y="3871913"/>
          <a:ext cx="15176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517040" imgH="750240" progId="Visio.Drawing.11">
                  <p:embed/>
                </p:oleObj>
              </mc:Choice>
              <mc:Fallback>
                <p:oleObj name="VISIO" r:id="rId11" imgW="1517040" imgH="750240" progId="Visio.Drawing.11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71913"/>
                        <a:ext cx="15176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2" name="Object 44"/>
          <p:cNvGraphicFramePr>
            <a:graphicFrameLocks noChangeAspect="1"/>
          </p:cNvGraphicFramePr>
          <p:nvPr/>
        </p:nvGraphicFramePr>
        <p:xfrm>
          <a:off x="5867400" y="4470400"/>
          <a:ext cx="10985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1098360" imgH="676440" progId="Visio.Drawing.11">
                  <p:embed/>
                </p:oleObj>
              </mc:Choice>
              <mc:Fallback>
                <p:oleObj name="VISIO" r:id="rId13" imgW="1098360" imgH="676440" progId="Visio.Drawing.11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70400"/>
                        <a:ext cx="10985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3" name="Object 45"/>
          <p:cNvGraphicFramePr>
            <a:graphicFrameLocks noChangeAspect="1"/>
          </p:cNvGraphicFramePr>
          <p:nvPr/>
        </p:nvGraphicFramePr>
        <p:xfrm>
          <a:off x="5105400" y="4622800"/>
          <a:ext cx="20796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2079000" imgH="1091520" progId="Visio.Drawing.11">
                  <p:embed/>
                </p:oleObj>
              </mc:Choice>
              <mc:Fallback>
                <p:oleObj name="VISIO" r:id="rId15" imgW="2079000" imgH="1091520" progId="Visio.Drawing.11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622800"/>
                        <a:ext cx="20796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4" name="Object 46"/>
          <p:cNvGraphicFramePr>
            <a:graphicFrameLocks noChangeAspect="1"/>
          </p:cNvGraphicFramePr>
          <p:nvPr/>
        </p:nvGraphicFramePr>
        <p:xfrm>
          <a:off x="1498600" y="4292600"/>
          <a:ext cx="2540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7" imgW="2539594" imgH="516331" progId="Visio.Drawing.11">
                  <p:embed/>
                </p:oleObj>
              </mc:Choice>
              <mc:Fallback>
                <p:oleObj name="Visio" r:id="rId17" imgW="2539594" imgH="516331" progId="Visio.Drawing.11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292600"/>
                        <a:ext cx="25400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96" name="Rectangle 48"/>
          <p:cNvSpPr>
            <a:spLocks noChangeArrowheads="1"/>
          </p:cNvSpPr>
          <p:nvPr/>
        </p:nvSpPr>
        <p:spPr bwMode="auto">
          <a:xfrm>
            <a:off x="1447800" y="57912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P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F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</a:rPr>
              <a:t> = (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Q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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{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p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p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f 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}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,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, </a:t>
            </a:r>
            <a:r>
              <a:rPr lang="en-US" altLang="zh-CN">
                <a:solidFill>
                  <a:srgbClr val="333399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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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{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X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}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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F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, p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, X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{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p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f 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}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</a:rPr>
              <a:t>)</a:t>
            </a:r>
          </a:p>
        </p:txBody>
      </p:sp>
      <p:sp>
        <p:nvSpPr>
          <p:cNvPr id="155697" name="Rectangle 49"/>
          <p:cNvSpPr>
            <a:spLocks noChangeArrowheads="1"/>
          </p:cNvSpPr>
          <p:nvPr/>
        </p:nvSpPr>
        <p:spPr bwMode="auto">
          <a:xfrm>
            <a:off x="1524000" y="228600"/>
            <a:ext cx="424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两种定义的等价性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2" name="AutoShape 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3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4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5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85800" y="1295400"/>
            <a:ext cx="830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从终态接受到空栈接受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设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 P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L=L(P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</a:p>
          <a:p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P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L=N(P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.</a:t>
            </a:r>
          </a:p>
          <a:p>
            <a:endParaRPr lang="en-US" altLang="zh-CN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证明思路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</p:txBody>
      </p:sp>
      <p:graphicFrame>
        <p:nvGraphicFramePr>
          <p:cNvPr id="176155" name="Object 27"/>
          <p:cNvGraphicFramePr>
            <a:graphicFrameLocks noChangeAspect="1"/>
          </p:cNvGraphicFramePr>
          <p:nvPr/>
        </p:nvGraphicFramePr>
        <p:xfrm>
          <a:off x="3649663" y="3429000"/>
          <a:ext cx="2560637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61400" imgH="1532880" progId="Visio.Drawing.11">
                  <p:embed/>
                </p:oleObj>
              </mc:Choice>
              <mc:Fallback>
                <p:oleObj name="VISIO" r:id="rId3" imgW="2561400" imgH="1532880" progId="Visio.Drawing.11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3429000"/>
                        <a:ext cx="2560637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8" name="Object 30"/>
          <p:cNvGraphicFramePr>
            <a:graphicFrameLocks noChangeAspect="1"/>
          </p:cNvGraphicFramePr>
          <p:nvPr/>
        </p:nvGraphicFramePr>
        <p:xfrm>
          <a:off x="1460500" y="3886200"/>
          <a:ext cx="2540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39800" imgH="516240" progId="Visio.Drawing.11">
                  <p:embed/>
                </p:oleObj>
              </mc:Choice>
              <mc:Fallback>
                <p:oleObj name="VISIO" r:id="rId5" imgW="2539800" imgH="516240" progId="Visio.Drawing.11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886200"/>
                        <a:ext cx="25400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9" name="Object 31"/>
          <p:cNvGraphicFramePr>
            <a:graphicFrameLocks noChangeAspect="1"/>
          </p:cNvGraphicFramePr>
          <p:nvPr/>
        </p:nvGraphicFramePr>
        <p:xfrm>
          <a:off x="3848100" y="3886200"/>
          <a:ext cx="5159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16240" imgH="516240" progId="Visio.Drawing.11">
                  <p:embed/>
                </p:oleObj>
              </mc:Choice>
              <mc:Fallback>
                <p:oleObj name="VISIO" r:id="rId7" imgW="516240" imgH="516240" progId="Visio.Drawing.11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886200"/>
                        <a:ext cx="5159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60" name="Object 32"/>
          <p:cNvGraphicFramePr>
            <a:graphicFrameLocks noChangeAspect="1"/>
          </p:cNvGraphicFramePr>
          <p:nvPr/>
        </p:nvGraphicFramePr>
        <p:xfrm>
          <a:off x="5448300" y="3751263"/>
          <a:ext cx="5159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516240" imgH="516240" progId="Visio.Drawing.11">
                  <p:embed/>
                </p:oleObj>
              </mc:Choice>
              <mc:Fallback>
                <p:oleObj name="VISIO" r:id="rId9" imgW="516240" imgH="516240" progId="Visio.Drawing.11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751263"/>
                        <a:ext cx="5159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1447800" y="54102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P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N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</a:rPr>
              <a:t> = (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Q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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{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p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p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}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,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, </a:t>
            </a:r>
            <a:r>
              <a:rPr lang="en-US" altLang="zh-CN">
                <a:solidFill>
                  <a:srgbClr val="333399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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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{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X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}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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, p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ea typeface="华文行楷" pitchFamily="2" charset="-122"/>
              </a:rPr>
              <a:t>, X</a:t>
            </a:r>
            <a:r>
              <a:rPr lang="en-US" altLang="zh-CN" i="1" baseline="-25000">
                <a:solidFill>
                  <a:srgbClr val="333399"/>
                </a:solidFill>
                <a:ea typeface="华文行楷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ea typeface="华文行楷" pitchFamily="2" charset="-122"/>
              </a:rPr>
              <a:t>)</a:t>
            </a:r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1524000" y="228600"/>
            <a:ext cx="424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两种定义的等价性</a:t>
            </a:r>
          </a:p>
        </p:txBody>
      </p:sp>
      <p:graphicFrame>
        <p:nvGraphicFramePr>
          <p:cNvPr id="176165" name="Object 37"/>
          <p:cNvGraphicFramePr>
            <a:graphicFrameLocks noChangeAspect="1"/>
          </p:cNvGraphicFramePr>
          <p:nvPr/>
        </p:nvGraphicFramePr>
        <p:xfrm>
          <a:off x="5222875" y="4295775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501091" imgH="501091" progId="Visio.Drawing.11">
                  <p:embed/>
                </p:oleObj>
              </mc:Choice>
              <mc:Fallback>
                <p:oleObj name="Visio" r:id="rId11" imgW="501091" imgH="501091" progId="Visio.Drawing.1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4295775"/>
                        <a:ext cx="5016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66" name="Object 38"/>
          <p:cNvGraphicFramePr>
            <a:graphicFrameLocks noChangeAspect="1"/>
          </p:cNvGraphicFramePr>
          <p:nvPr/>
        </p:nvGraphicFramePr>
        <p:xfrm>
          <a:off x="5651500" y="4206875"/>
          <a:ext cx="14017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1401775" imgH="445618" progId="Visio.Drawing.11">
                  <p:embed/>
                </p:oleObj>
              </mc:Choice>
              <mc:Fallback>
                <p:oleObj name="Visio" r:id="rId13" imgW="1401775" imgH="445618" progId="Visio.Drawing.1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206875"/>
                        <a:ext cx="14017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67" name="Object 39"/>
          <p:cNvGraphicFramePr>
            <a:graphicFrameLocks noChangeAspect="1"/>
          </p:cNvGraphicFramePr>
          <p:nvPr/>
        </p:nvGraphicFramePr>
        <p:xfrm>
          <a:off x="6877050" y="3933825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501091" imgH="501091" progId="Visio.Drawing.11">
                  <p:embed/>
                </p:oleObj>
              </mc:Choice>
              <mc:Fallback>
                <p:oleObj name="Visio" r:id="rId15" imgW="501091" imgH="501091" progId="Visio.Drawing.1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933825"/>
                        <a:ext cx="5016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68" name="Object 40"/>
          <p:cNvGraphicFramePr>
            <a:graphicFrameLocks noChangeAspect="1"/>
          </p:cNvGraphicFramePr>
          <p:nvPr/>
        </p:nvGraphicFramePr>
        <p:xfrm>
          <a:off x="5940425" y="3760788"/>
          <a:ext cx="1185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7" imgW="1186586" imgH="388315" progId="Visio.Drawing.11">
                  <p:embed/>
                </p:oleObj>
              </mc:Choice>
              <mc:Fallback>
                <p:oleObj name="Visio" r:id="rId17" imgW="1186586" imgH="388315" progId="Visio.Drawing.1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760788"/>
                        <a:ext cx="11858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69" name="Object 41"/>
          <p:cNvGraphicFramePr>
            <a:graphicFrameLocks noChangeAspect="1"/>
          </p:cNvGraphicFramePr>
          <p:nvPr/>
        </p:nvGraphicFramePr>
        <p:xfrm>
          <a:off x="7251700" y="3721100"/>
          <a:ext cx="9207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920801" imgH="715975" progId="Visio.Drawing.11">
                  <p:embed/>
                </p:oleObj>
              </mc:Choice>
              <mc:Fallback>
                <p:oleObj name="Visio" r:id="rId19" imgW="920801" imgH="715975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721100"/>
                        <a:ext cx="9207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1000"/>
                                        <p:tgtEl>
                                          <p:spTgt spid="1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1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课后练习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1905000" y="2184400"/>
            <a:ext cx="6477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必做题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</a:t>
            </a: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Ex.6.2.1 (b), (c)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Ex.6.2.6</a:t>
            </a:r>
          </a:p>
          <a:p>
            <a:pPr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思考题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!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Ex.6.2.2(b)  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611188" y="1484313"/>
            <a:ext cx="813276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800080"/>
              </a:buClr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自测题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</a:p>
          <a:p>
            <a:pPr marL="457200" indent="-457200" algn="just">
              <a:buClr>
                <a:srgbClr val="800080"/>
              </a:buClr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试构造接受下列语言的一个 </a:t>
            </a:r>
            <a:r>
              <a:rPr lang="en-US" altLang="zh-CN" sz="20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（空栈接受或终态接受均可）：</a:t>
            </a:r>
            <a:endParaRPr lang="zh-CN" sz="2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}* ,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的任何前缀中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  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数目至少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倍于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的数目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</a:t>
            </a:r>
            <a:endParaRPr 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2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, b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}* , </a:t>
            </a:r>
            <a:r>
              <a:rPr 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的数目不等于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的数目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3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 </a:t>
            </a:r>
            <a:r>
              <a:rPr lang="pt-BR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}*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的个数相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同且不含连续的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}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4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 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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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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以及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+ 2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endParaRPr 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latin typeface="Times New Roman" pitchFamily="18" charset="0"/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 advClick="0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4000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829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7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0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6256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下推自动机的基本概念</a:t>
            </a:r>
          </a:p>
        </p:txBody>
      </p:sp>
      <p:sp>
        <p:nvSpPr>
          <p:cNvPr id="202761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255838"/>
            <a:ext cx="6475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下推自动机的语言：两种定义 </a:t>
            </a:r>
          </a:p>
        </p:txBody>
      </p:sp>
      <p:sp>
        <p:nvSpPr>
          <p:cNvPr id="202762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849563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两种定义的等价性</a:t>
            </a:r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1547813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下推自动机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914400" y="14478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下推自动机（</a:t>
            </a:r>
            <a:r>
              <a:rPr lang="en-US" altLang="zh-CN" sz="3200" i="1" dirty="0">
                <a:latin typeface="+mn-lt"/>
                <a:ea typeface="华文楷体" panose="02010600040101010101" pitchFamily="2" charset="-122"/>
              </a:rPr>
              <a:t>pushdown automaton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是带有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一个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堆栈的有限状态自动机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</a:p>
        </p:txBody>
      </p:sp>
      <p:graphicFrame>
        <p:nvGraphicFramePr>
          <p:cNvPr id="149521" name="Object 17"/>
          <p:cNvGraphicFramePr>
            <a:graphicFrameLocks noChangeAspect="1"/>
          </p:cNvGraphicFramePr>
          <p:nvPr/>
        </p:nvGraphicFramePr>
        <p:xfrm>
          <a:off x="1371600" y="3200400"/>
          <a:ext cx="68580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73760" imgH="1520640" progId="Visio.Drawing.11">
                  <p:embed/>
                </p:oleObj>
              </mc:Choice>
              <mc:Fallback>
                <p:oleObj name="VISIO" r:id="rId3" imgW="4073760" imgH="1520640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6858000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1527175" y="209550"/>
            <a:ext cx="526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下推自动机的基本概念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38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39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40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45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46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47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48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762000" y="2714625"/>
            <a:ext cx="3124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有限状态集</a:t>
            </a:r>
            <a:endParaRPr lang="zh-CN" altLang="en-US" i="1" baseline="-25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80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有限输入符号集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80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有限堆栈符号集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80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转移函数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80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一个开始状态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80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一个开始堆栈符号</a:t>
            </a: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80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终态集合</a:t>
            </a:r>
          </a:p>
        </p:txBody>
      </p:sp>
      <p:grpSp>
        <p:nvGrpSpPr>
          <p:cNvPr id="150551" name="Group 23"/>
          <p:cNvGrpSpPr>
            <a:grpSpLocks/>
          </p:cNvGrpSpPr>
          <p:nvPr/>
        </p:nvGrpSpPr>
        <p:grpSpPr bwMode="auto">
          <a:xfrm>
            <a:off x="3733800" y="2638425"/>
            <a:ext cx="685800" cy="304800"/>
            <a:chOff x="2448" y="1968"/>
            <a:chExt cx="864" cy="240"/>
          </a:xfrm>
        </p:grpSpPr>
        <p:sp>
          <p:nvSpPr>
            <p:cNvPr id="150552" name="Line 24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0553" name="Line 25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0554" name="Group 26"/>
          <p:cNvGrpSpPr>
            <a:grpSpLocks/>
          </p:cNvGrpSpPr>
          <p:nvPr/>
        </p:nvGrpSpPr>
        <p:grpSpPr bwMode="auto">
          <a:xfrm>
            <a:off x="3733800" y="2638425"/>
            <a:ext cx="1371600" cy="1295400"/>
            <a:chOff x="2880" y="1968"/>
            <a:chExt cx="1056" cy="576"/>
          </a:xfrm>
        </p:grpSpPr>
        <p:sp>
          <p:nvSpPr>
            <p:cNvPr id="150555" name="Line 27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0556" name="Line 28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0557" name="Group 29"/>
          <p:cNvGrpSpPr>
            <a:grpSpLocks/>
          </p:cNvGrpSpPr>
          <p:nvPr/>
        </p:nvGrpSpPr>
        <p:grpSpPr bwMode="auto">
          <a:xfrm>
            <a:off x="3733800" y="2638425"/>
            <a:ext cx="1752600" cy="1752600"/>
            <a:chOff x="2880" y="1968"/>
            <a:chExt cx="1056" cy="576"/>
          </a:xfrm>
        </p:grpSpPr>
        <p:sp>
          <p:nvSpPr>
            <p:cNvPr id="150558" name="Line 30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0559" name="Line 31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0560" name="Group 32"/>
          <p:cNvGrpSpPr>
            <a:grpSpLocks/>
          </p:cNvGrpSpPr>
          <p:nvPr/>
        </p:nvGrpSpPr>
        <p:grpSpPr bwMode="auto">
          <a:xfrm>
            <a:off x="3733800" y="2638425"/>
            <a:ext cx="2133600" cy="2286000"/>
            <a:chOff x="2880" y="1968"/>
            <a:chExt cx="1056" cy="576"/>
          </a:xfrm>
        </p:grpSpPr>
        <p:sp>
          <p:nvSpPr>
            <p:cNvPr id="150561" name="Line 33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0562" name="Line 34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0563" name="Group 35"/>
          <p:cNvGrpSpPr>
            <a:grpSpLocks/>
          </p:cNvGrpSpPr>
          <p:nvPr/>
        </p:nvGrpSpPr>
        <p:grpSpPr bwMode="auto">
          <a:xfrm>
            <a:off x="3733800" y="2638425"/>
            <a:ext cx="2590800" cy="2743200"/>
            <a:chOff x="2880" y="1968"/>
            <a:chExt cx="1056" cy="576"/>
          </a:xfrm>
        </p:grpSpPr>
        <p:sp>
          <p:nvSpPr>
            <p:cNvPr id="150564" name="Line 36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0565" name="Line 37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7620000" y="4391025"/>
            <a:ext cx="1143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i="1"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i="1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 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i="1"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 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</a:p>
        </p:txBody>
      </p:sp>
      <p:sp>
        <p:nvSpPr>
          <p:cNvPr id="150567" name="Rectangle 39"/>
          <p:cNvSpPr>
            <a:spLocks noChangeArrowheads="1"/>
          </p:cNvSpPr>
          <p:nvPr/>
        </p:nvSpPr>
        <p:spPr bwMode="auto">
          <a:xfrm>
            <a:off x="1143000" y="60198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 :  Q 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 (   </a:t>
            </a:r>
            <a:r>
              <a:rPr lang="en-US" altLang="zh-CN" sz="3200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)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  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i="1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Q </a:t>
            </a:r>
            <a:r>
              <a:rPr lang="en-US" altLang="zh-CN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 *</a:t>
            </a:r>
          </a:p>
        </p:txBody>
      </p:sp>
      <p:sp>
        <p:nvSpPr>
          <p:cNvPr id="150568" name="Rectangle 40"/>
          <p:cNvSpPr>
            <a:spLocks noChangeArrowheads="1"/>
          </p:cNvSpPr>
          <p:nvPr/>
        </p:nvSpPr>
        <p:spPr bwMode="auto">
          <a:xfrm>
            <a:off x="762000" y="1524000"/>
            <a:ext cx="80010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形式定义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一个下推自动机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是一个七元组</a:t>
            </a:r>
          </a:p>
          <a:p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i="1">
                <a:latin typeface="+mn-lt"/>
                <a:ea typeface="华文楷体" panose="02010600040101010101" pitchFamily="2" charset="-122"/>
              </a:rPr>
              <a:t>                               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i="1" baseline="-2500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i="1" baseline="-2500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</p:txBody>
      </p:sp>
      <p:grpSp>
        <p:nvGrpSpPr>
          <p:cNvPr id="150569" name="Group 41"/>
          <p:cNvGrpSpPr>
            <a:grpSpLocks/>
          </p:cNvGrpSpPr>
          <p:nvPr/>
        </p:nvGrpSpPr>
        <p:grpSpPr bwMode="auto">
          <a:xfrm>
            <a:off x="3733800" y="2638425"/>
            <a:ext cx="1066800" cy="762000"/>
            <a:chOff x="2448" y="1968"/>
            <a:chExt cx="864" cy="240"/>
          </a:xfrm>
        </p:grpSpPr>
        <p:sp>
          <p:nvSpPr>
            <p:cNvPr id="150570" name="Line 42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0571" name="Line 43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0572" name="Group 44"/>
          <p:cNvGrpSpPr>
            <a:grpSpLocks/>
          </p:cNvGrpSpPr>
          <p:nvPr/>
        </p:nvGrpSpPr>
        <p:grpSpPr bwMode="auto">
          <a:xfrm>
            <a:off x="3733800" y="2638425"/>
            <a:ext cx="3124200" cy="3276600"/>
            <a:chOff x="2880" y="1968"/>
            <a:chExt cx="1056" cy="576"/>
          </a:xfrm>
        </p:grpSpPr>
        <p:sp>
          <p:nvSpPr>
            <p:cNvPr id="150573" name="Line 45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0574" name="Line 46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50575" name="Rectangle 47"/>
          <p:cNvSpPr>
            <a:spLocks noChangeArrowheads="1"/>
          </p:cNvSpPr>
          <p:nvPr/>
        </p:nvSpPr>
        <p:spPr bwMode="auto">
          <a:xfrm>
            <a:off x="1527175" y="209550"/>
            <a:ext cx="526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5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0" grpId="0" autoUpdateAnimBg="0"/>
      <p:bldP spid="150566" grpId="0" autoUpdateAnimBg="0"/>
      <p:bldP spid="1505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7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3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4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5" name="Rectangle 17"/>
          <p:cNvSpPr>
            <a:spLocks noChangeArrowheads="1"/>
          </p:cNvSpPr>
          <p:nvPr/>
        </p:nvSpPr>
        <p:spPr bwMode="auto">
          <a:xfrm>
            <a:off x="762000" y="1295400"/>
            <a:ext cx="8153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所接受语言为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i="1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en-US" altLang="zh-CN" sz="800">
                <a:latin typeface="+mn-lt"/>
                <a:ea typeface="华文楷体" panose="02010600040101010101" pitchFamily="2" charset="-122"/>
              </a:rPr>
              <a:t> </a:t>
            </a:r>
          </a:p>
          <a:p>
            <a:endParaRPr lang="en-US" altLang="zh-CN" sz="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},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{0,1}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{X,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{q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endParaRPr lang="en-US" altLang="zh-CN" sz="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其中，转移函数定义如下 </a:t>
            </a:r>
          </a:p>
          <a:p>
            <a:endParaRPr lang="zh-CN" altLang="en-US" sz="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0, 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)={(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)},  (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0, 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)={(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)},</a:t>
            </a:r>
          </a:p>
          <a:p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(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1, 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)={(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)},   (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1, X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)={(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)}</a:t>
            </a:r>
          </a:p>
          <a:p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(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)={(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</a:t>
            </a:r>
          </a:p>
          <a:p>
            <a:endParaRPr lang="en-US" altLang="zh-CN" sz="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对其余的参数值， </a:t>
            </a:r>
            <a:r>
              <a:rPr lang="zh-CN" altLang="en-US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 a, Y</a:t>
            </a:r>
            <a:r>
              <a:rPr lang="en-US" altLang="zh-CN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)=</a:t>
            </a:r>
          </a:p>
        </p:txBody>
      </p:sp>
      <p:graphicFrame>
        <p:nvGraphicFramePr>
          <p:cNvPr id="171026" name="Object 18"/>
          <p:cNvGraphicFramePr>
            <a:graphicFrameLocks noChangeAspect="1"/>
          </p:cNvGraphicFramePr>
          <p:nvPr/>
        </p:nvGraphicFramePr>
        <p:xfrm>
          <a:off x="1752600" y="4654550"/>
          <a:ext cx="54864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44240" imgH="1400040" progId="Visio.Drawing.11">
                  <p:embed/>
                </p:oleObj>
              </mc:Choice>
              <mc:Fallback>
                <p:oleObj name="VISIO" r:id="rId3" imgW="4044240" imgH="1400040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54550"/>
                        <a:ext cx="54864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1527175" y="209550"/>
            <a:ext cx="526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1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685800" y="12954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如何接受输入字符串？例如，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00001111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endParaRPr lang="en-US" altLang="zh-CN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graphicFrame>
        <p:nvGraphicFramePr>
          <p:cNvPr id="172050" name="Object 18"/>
          <p:cNvGraphicFramePr>
            <a:graphicFrameLocks noChangeAspect="1"/>
          </p:cNvGraphicFramePr>
          <p:nvPr/>
        </p:nvGraphicFramePr>
        <p:xfrm>
          <a:off x="1905000" y="4730750"/>
          <a:ext cx="54864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44240" imgH="1400040" progId="Visio.Drawing.11">
                  <p:embed/>
                </p:oleObj>
              </mc:Choice>
              <mc:Fallback>
                <p:oleObj name="VISIO" r:id="rId3" imgW="4044240" imgH="1400040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30750"/>
                        <a:ext cx="54864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1" name="Object 19"/>
          <p:cNvGraphicFramePr>
            <a:graphicFrameLocks noChangeAspect="1"/>
          </p:cNvGraphicFramePr>
          <p:nvPr/>
        </p:nvGraphicFramePr>
        <p:xfrm>
          <a:off x="4648200" y="2401888"/>
          <a:ext cx="3657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795040" imgH="377640" progId="Visio.Drawing.11">
                  <p:embed/>
                </p:oleObj>
              </mc:Choice>
              <mc:Fallback>
                <p:oleObj name="VISIO" r:id="rId5" imgW="2795040" imgH="377640" progId="Visio.Drawing.11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01888"/>
                        <a:ext cx="3657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60" name="Line 28"/>
          <p:cNvSpPr>
            <a:spLocks noChangeShapeType="1"/>
          </p:cNvSpPr>
          <p:nvPr/>
        </p:nvSpPr>
        <p:spPr bwMode="auto">
          <a:xfrm>
            <a:off x="14478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25146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>
            <a:off x="1447800" y="4114800"/>
            <a:ext cx="1066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2063" name="Rectangle 31"/>
          <p:cNvSpPr>
            <a:spLocks noChangeArrowheads="1"/>
          </p:cNvSpPr>
          <p:nvPr/>
        </p:nvSpPr>
        <p:spPr bwMode="auto">
          <a:xfrm>
            <a:off x="1752600" y="365760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Z</a:t>
            </a:r>
            <a:r>
              <a:rPr lang="en-US" altLang="zh-CN" i="1" baseline="-25000">
                <a:ea typeface="华文行楷" pitchFamily="2" charset="-122"/>
              </a:rPr>
              <a:t>0</a:t>
            </a:r>
          </a:p>
        </p:txBody>
      </p:sp>
      <p:sp>
        <p:nvSpPr>
          <p:cNvPr id="172064" name="Rectangle 32"/>
          <p:cNvSpPr>
            <a:spLocks noChangeArrowheads="1"/>
          </p:cNvSpPr>
          <p:nvPr/>
        </p:nvSpPr>
        <p:spPr bwMode="auto">
          <a:xfrm>
            <a:off x="1524000" y="41910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stack</a:t>
            </a:r>
          </a:p>
        </p:txBody>
      </p:sp>
      <p:sp>
        <p:nvSpPr>
          <p:cNvPr id="172065" name="Rectangle 33"/>
          <p:cNvSpPr>
            <a:spLocks noChangeArrowheads="1"/>
          </p:cNvSpPr>
          <p:nvPr/>
        </p:nvSpPr>
        <p:spPr bwMode="auto">
          <a:xfrm>
            <a:off x="3048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当前状态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grpSp>
        <p:nvGrpSpPr>
          <p:cNvPr id="172082" name="Group 50"/>
          <p:cNvGrpSpPr>
            <a:grpSpLocks/>
          </p:cNvGrpSpPr>
          <p:nvPr/>
        </p:nvGrpSpPr>
        <p:grpSpPr bwMode="auto">
          <a:xfrm>
            <a:off x="4648200" y="2971800"/>
            <a:ext cx="482600" cy="1066800"/>
            <a:chOff x="2976" y="2016"/>
            <a:chExt cx="304" cy="672"/>
          </a:xfrm>
        </p:grpSpPr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 flipV="1">
              <a:off x="3120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66" name="Rectangle 34"/>
            <p:cNvSpPr>
              <a:spLocks noChangeArrowheads="1"/>
            </p:cNvSpPr>
            <p:nvPr/>
          </p:nvSpPr>
          <p:spPr bwMode="auto">
            <a:xfrm>
              <a:off x="2976" y="2400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i="1">
                  <a:ea typeface="华文行楷" pitchFamily="2" charset="-122"/>
                </a:rPr>
                <a:t>q</a:t>
              </a:r>
              <a:r>
                <a:rPr lang="en-US" altLang="zh-CN" i="1" baseline="-25000">
                  <a:ea typeface="华文行楷" pitchFamily="2" charset="-122"/>
                </a:rPr>
                <a:t>0</a:t>
              </a:r>
            </a:p>
          </p:txBody>
        </p:sp>
      </p:grpSp>
      <p:grpSp>
        <p:nvGrpSpPr>
          <p:cNvPr id="172083" name="Group 51"/>
          <p:cNvGrpSpPr>
            <a:grpSpLocks/>
          </p:cNvGrpSpPr>
          <p:nvPr/>
        </p:nvGrpSpPr>
        <p:grpSpPr bwMode="auto">
          <a:xfrm>
            <a:off x="5156200" y="2971800"/>
            <a:ext cx="482600" cy="1066800"/>
            <a:chOff x="3248" y="2016"/>
            <a:chExt cx="304" cy="672"/>
          </a:xfrm>
        </p:grpSpPr>
        <p:sp>
          <p:nvSpPr>
            <p:cNvPr id="172053" name="Line 21"/>
            <p:cNvSpPr>
              <a:spLocks noChangeShapeType="1"/>
            </p:cNvSpPr>
            <p:nvPr/>
          </p:nvSpPr>
          <p:spPr bwMode="auto">
            <a:xfrm flipV="1">
              <a:off x="3360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68" name="Rectangle 36"/>
            <p:cNvSpPr>
              <a:spLocks noChangeArrowheads="1"/>
            </p:cNvSpPr>
            <p:nvPr/>
          </p:nvSpPr>
          <p:spPr bwMode="auto">
            <a:xfrm>
              <a:off x="3248" y="2400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i="1">
                  <a:ea typeface="华文行楷" pitchFamily="2" charset="-122"/>
                </a:rPr>
                <a:t>q</a:t>
              </a:r>
              <a:r>
                <a:rPr lang="en-US" altLang="zh-CN" i="1" baseline="-25000">
                  <a:ea typeface="华文行楷" pitchFamily="2" charset="-122"/>
                </a:rPr>
                <a:t>0</a:t>
              </a:r>
            </a:p>
          </p:txBody>
        </p:sp>
      </p:grpSp>
      <p:grpSp>
        <p:nvGrpSpPr>
          <p:cNvPr id="172090" name="Group 58"/>
          <p:cNvGrpSpPr>
            <a:grpSpLocks/>
          </p:cNvGrpSpPr>
          <p:nvPr/>
        </p:nvGrpSpPr>
        <p:grpSpPr bwMode="auto">
          <a:xfrm>
            <a:off x="5562600" y="2971800"/>
            <a:ext cx="482600" cy="1066800"/>
            <a:chOff x="3504" y="2016"/>
            <a:chExt cx="304" cy="672"/>
          </a:xfrm>
        </p:grpSpPr>
        <p:sp>
          <p:nvSpPr>
            <p:cNvPr id="172054" name="Line 22"/>
            <p:cNvSpPr>
              <a:spLocks noChangeShapeType="1"/>
            </p:cNvSpPr>
            <p:nvPr/>
          </p:nvSpPr>
          <p:spPr bwMode="auto">
            <a:xfrm flipV="1">
              <a:off x="3648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69" name="Rectangle 37"/>
            <p:cNvSpPr>
              <a:spLocks noChangeArrowheads="1"/>
            </p:cNvSpPr>
            <p:nvPr/>
          </p:nvSpPr>
          <p:spPr bwMode="auto">
            <a:xfrm>
              <a:off x="3504" y="2400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i="1">
                  <a:ea typeface="华文行楷" pitchFamily="2" charset="-122"/>
                </a:rPr>
                <a:t>q</a:t>
              </a:r>
              <a:r>
                <a:rPr lang="en-US" altLang="zh-CN" i="1" baseline="-25000">
                  <a:ea typeface="华文行楷" pitchFamily="2" charset="-122"/>
                </a:rPr>
                <a:t>0</a:t>
              </a:r>
            </a:p>
          </p:txBody>
        </p:sp>
      </p:grpSp>
      <p:grpSp>
        <p:nvGrpSpPr>
          <p:cNvPr id="172091" name="Group 59"/>
          <p:cNvGrpSpPr>
            <a:grpSpLocks/>
          </p:cNvGrpSpPr>
          <p:nvPr/>
        </p:nvGrpSpPr>
        <p:grpSpPr bwMode="auto">
          <a:xfrm>
            <a:off x="5994400" y="2971800"/>
            <a:ext cx="482600" cy="1066800"/>
            <a:chOff x="3776" y="2016"/>
            <a:chExt cx="304" cy="672"/>
          </a:xfrm>
        </p:grpSpPr>
        <p:sp>
          <p:nvSpPr>
            <p:cNvPr id="172055" name="Line 23"/>
            <p:cNvSpPr>
              <a:spLocks noChangeShapeType="1"/>
            </p:cNvSpPr>
            <p:nvPr/>
          </p:nvSpPr>
          <p:spPr bwMode="auto">
            <a:xfrm flipV="1">
              <a:off x="393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70" name="Rectangle 38"/>
            <p:cNvSpPr>
              <a:spLocks noChangeArrowheads="1"/>
            </p:cNvSpPr>
            <p:nvPr/>
          </p:nvSpPr>
          <p:spPr bwMode="auto">
            <a:xfrm>
              <a:off x="3776" y="2400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i="1">
                  <a:ea typeface="华文行楷" pitchFamily="2" charset="-122"/>
                </a:rPr>
                <a:t>q</a:t>
              </a:r>
              <a:r>
                <a:rPr lang="en-US" altLang="zh-CN" i="1" baseline="-25000">
                  <a:ea typeface="华文行楷" pitchFamily="2" charset="-122"/>
                </a:rPr>
                <a:t>0</a:t>
              </a:r>
            </a:p>
          </p:txBody>
        </p:sp>
      </p:grpSp>
      <p:sp>
        <p:nvSpPr>
          <p:cNvPr id="172076" name="Rectangle 44"/>
          <p:cNvSpPr>
            <a:spLocks noChangeArrowheads="1"/>
          </p:cNvSpPr>
          <p:nvPr/>
        </p:nvSpPr>
        <p:spPr bwMode="auto">
          <a:xfrm>
            <a:off x="1752600" y="3276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X</a:t>
            </a:r>
            <a:endParaRPr lang="en-US" altLang="zh-CN" i="1" baseline="-25000">
              <a:ea typeface="华文行楷" pitchFamily="2" charset="-122"/>
            </a:endParaRPr>
          </a:p>
        </p:txBody>
      </p:sp>
      <p:sp>
        <p:nvSpPr>
          <p:cNvPr id="172078" name="Rectangle 46"/>
          <p:cNvSpPr>
            <a:spLocks noChangeArrowheads="1"/>
          </p:cNvSpPr>
          <p:nvPr/>
        </p:nvSpPr>
        <p:spPr bwMode="auto">
          <a:xfrm>
            <a:off x="17526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X</a:t>
            </a:r>
            <a:endParaRPr lang="en-US" altLang="zh-CN" i="1" baseline="-25000">
              <a:ea typeface="华文行楷" pitchFamily="2" charset="-122"/>
            </a:endParaRPr>
          </a:p>
        </p:txBody>
      </p:sp>
      <p:sp>
        <p:nvSpPr>
          <p:cNvPr id="172079" name="Rectangle 47"/>
          <p:cNvSpPr>
            <a:spLocks noChangeArrowheads="1"/>
          </p:cNvSpPr>
          <p:nvPr/>
        </p:nvSpPr>
        <p:spPr bwMode="auto">
          <a:xfrm>
            <a:off x="1752600" y="2514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X</a:t>
            </a:r>
            <a:endParaRPr lang="en-US" altLang="zh-CN" i="1" baseline="-25000">
              <a:ea typeface="华文行楷" pitchFamily="2" charset="-122"/>
            </a:endParaRPr>
          </a:p>
        </p:txBody>
      </p:sp>
      <p:grpSp>
        <p:nvGrpSpPr>
          <p:cNvPr id="172092" name="Group 60"/>
          <p:cNvGrpSpPr>
            <a:grpSpLocks/>
          </p:cNvGrpSpPr>
          <p:nvPr/>
        </p:nvGrpSpPr>
        <p:grpSpPr bwMode="auto">
          <a:xfrm>
            <a:off x="6477000" y="2971800"/>
            <a:ext cx="482600" cy="1066800"/>
            <a:chOff x="4080" y="2016"/>
            <a:chExt cx="304" cy="672"/>
          </a:xfrm>
        </p:grpSpPr>
        <p:sp>
          <p:nvSpPr>
            <p:cNvPr id="172056" name="Line 24"/>
            <p:cNvSpPr>
              <a:spLocks noChangeShapeType="1"/>
            </p:cNvSpPr>
            <p:nvPr/>
          </p:nvSpPr>
          <p:spPr bwMode="auto">
            <a:xfrm flipV="1">
              <a:off x="422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71" name="Rectangle 39"/>
            <p:cNvSpPr>
              <a:spLocks noChangeArrowheads="1"/>
            </p:cNvSpPr>
            <p:nvPr/>
          </p:nvSpPr>
          <p:spPr bwMode="auto">
            <a:xfrm>
              <a:off x="4080" y="2400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i="1">
                  <a:ea typeface="华文行楷" pitchFamily="2" charset="-122"/>
                </a:rPr>
                <a:t>q</a:t>
              </a:r>
              <a:r>
                <a:rPr lang="en-US" altLang="zh-CN" i="1" baseline="-25000">
                  <a:ea typeface="华文行楷" pitchFamily="2" charset="-122"/>
                </a:rPr>
                <a:t>0</a:t>
              </a:r>
            </a:p>
          </p:txBody>
        </p:sp>
      </p:grpSp>
      <p:sp>
        <p:nvSpPr>
          <p:cNvPr id="172080" name="Rectangle 48"/>
          <p:cNvSpPr>
            <a:spLocks noChangeArrowheads="1"/>
          </p:cNvSpPr>
          <p:nvPr/>
        </p:nvSpPr>
        <p:spPr bwMode="auto">
          <a:xfrm>
            <a:off x="1752600" y="2133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X</a:t>
            </a:r>
            <a:endParaRPr lang="en-US" altLang="zh-CN" i="1" baseline="-25000">
              <a:ea typeface="华文行楷" pitchFamily="2" charset="-122"/>
            </a:endParaRPr>
          </a:p>
        </p:txBody>
      </p:sp>
      <p:sp>
        <p:nvSpPr>
          <p:cNvPr id="172104" name="Rectangle 72"/>
          <p:cNvSpPr>
            <a:spLocks noChangeArrowheads="1"/>
          </p:cNvSpPr>
          <p:nvPr/>
        </p:nvSpPr>
        <p:spPr bwMode="auto">
          <a:xfrm>
            <a:off x="1527175" y="209550"/>
            <a:ext cx="526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7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7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3" grpId="0" autoUpdateAnimBg="0"/>
      <p:bldP spid="172065" grpId="0" autoUpdateAnimBg="0"/>
      <p:bldP spid="172076" grpId="0" autoUpdateAnimBg="0"/>
      <p:bldP spid="172078" grpId="0" autoUpdateAnimBg="0"/>
      <p:bldP spid="172079" grpId="0" autoUpdateAnimBg="0"/>
      <p:bldP spid="17208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5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685800" y="12954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如何接受输入字符串？例如，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00001111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endParaRPr lang="en-US" altLang="zh-CN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graphicFrame>
        <p:nvGraphicFramePr>
          <p:cNvPr id="197643" name="Object 11"/>
          <p:cNvGraphicFramePr>
            <a:graphicFrameLocks noChangeAspect="1"/>
          </p:cNvGraphicFramePr>
          <p:nvPr/>
        </p:nvGraphicFramePr>
        <p:xfrm>
          <a:off x="1905000" y="4730750"/>
          <a:ext cx="54864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44240" imgH="1400040" progId="Visio.Drawing.11">
                  <p:embed/>
                </p:oleObj>
              </mc:Choice>
              <mc:Fallback>
                <p:oleObj name="VISIO" r:id="rId3" imgW="4044240" imgH="140004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30750"/>
                        <a:ext cx="54864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4" name="Object 12"/>
          <p:cNvGraphicFramePr>
            <a:graphicFrameLocks noChangeAspect="1"/>
          </p:cNvGraphicFramePr>
          <p:nvPr/>
        </p:nvGraphicFramePr>
        <p:xfrm>
          <a:off x="4648200" y="2401888"/>
          <a:ext cx="3657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795040" imgH="377640" progId="Visio.Drawing.11">
                  <p:embed/>
                </p:oleObj>
              </mc:Choice>
              <mc:Fallback>
                <p:oleObj name="VISIO" r:id="rId5" imgW="2795040" imgH="37764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01888"/>
                        <a:ext cx="3657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5" name="Line 13"/>
          <p:cNvSpPr>
            <a:spLocks noChangeShapeType="1"/>
          </p:cNvSpPr>
          <p:nvPr/>
        </p:nvSpPr>
        <p:spPr bwMode="auto">
          <a:xfrm>
            <a:off x="14478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>
            <a:off x="25146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1447800" y="4114800"/>
            <a:ext cx="1066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1752600" y="365760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Z</a:t>
            </a:r>
            <a:r>
              <a:rPr lang="en-US" altLang="zh-CN" i="1" baseline="-25000">
                <a:ea typeface="华文行楷" pitchFamily="2" charset="-122"/>
              </a:rPr>
              <a:t>0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1524000" y="41910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stack</a:t>
            </a:r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3048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当前状态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97663" name="Rectangle 31"/>
          <p:cNvSpPr>
            <a:spLocks noChangeArrowheads="1"/>
          </p:cNvSpPr>
          <p:nvPr/>
        </p:nvSpPr>
        <p:spPr bwMode="auto">
          <a:xfrm>
            <a:off x="1752600" y="3276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X</a:t>
            </a:r>
            <a:endParaRPr lang="en-US" altLang="zh-CN" i="1" baseline="-25000">
              <a:ea typeface="华文行楷" pitchFamily="2" charset="-122"/>
            </a:endParaRPr>
          </a:p>
        </p:txBody>
      </p:sp>
      <p:sp>
        <p:nvSpPr>
          <p:cNvPr id="197664" name="Rectangle 32"/>
          <p:cNvSpPr>
            <a:spLocks noChangeArrowheads="1"/>
          </p:cNvSpPr>
          <p:nvPr/>
        </p:nvSpPr>
        <p:spPr bwMode="auto">
          <a:xfrm>
            <a:off x="17526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X</a:t>
            </a:r>
            <a:endParaRPr lang="en-US" altLang="zh-CN" i="1" baseline="-25000">
              <a:ea typeface="华文行楷" pitchFamily="2" charset="-122"/>
            </a:endParaRPr>
          </a:p>
        </p:txBody>
      </p:sp>
      <p:sp>
        <p:nvSpPr>
          <p:cNvPr id="197665" name="Rectangle 33"/>
          <p:cNvSpPr>
            <a:spLocks noChangeArrowheads="1"/>
          </p:cNvSpPr>
          <p:nvPr/>
        </p:nvSpPr>
        <p:spPr bwMode="auto">
          <a:xfrm>
            <a:off x="1752600" y="2514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X</a:t>
            </a:r>
            <a:endParaRPr lang="en-US" altLang="zh-CN" i="1" baseline="-25000">
              <a:ea typeface="华文行楷" pitchFamily="2" charset="-122"/>
            </a:endParaRPr>
          </a:p>
        </p:txBody>
      </p:sp>
      <p:grpSp>
        <p:nvGrpSpPr>
          <p:cNvPr id="197682" name="Group 50"/>
          <p:cNvGrpSpPr>
            <a:grpSpLocks/>
          </p:cNvGrpSpPr>
          <p:nvPr/>
        </p:nvGrpSpPr>
        <p:grpSpPr bwMode="auto">
          <a:xfrm>
            <a:off x="6934200" y="2971800"/>
            <a:ext cx="482600" cy="1066800"/>
            <a:chOff x="4368" y="2016"/>
            <a:chExt cx="304" cy="672"/>
          </a:xfrm>
        </p:grpSpPr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451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84" name="Rectangle 52"/>
            <p:cNvSpPr>
              <a:spLocks noChangeArrowheads="1"/>
            </p:cNvSpPr>
            <p:nvPr/>
          </p:nvSpPr>
          <p:spPr bwMode="auto">
            <a:xfrm>
              <a:off x="4368" y="2400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i="1">
                  <a:ea typeface="华文行楷" pitchFamily="2" charset="-122"/>
                </a:rPr>
                <a:t>q</a:t>
              </a:r>
              <a:r>
                <a:rPr lang="en-US" altLang="zh-CN" i="1" baseline="-25000">
                  <a:ea typeface="华文行楷" pitchFamily="2" charset="-122"/>
                </a:rPr>
                <a:t>1</a:t>
              </a:r>
            </a:p>
          </p:txBody>
        </p:sp>
      </p:grpSp>
      <p:sp>
        <p:nvSpPr>
          <p:cNvPr id="197689" name="Rectangle 57"/>
          <p:cNvSpPr>
            <a:spLocks noChangeArrowheads="1"/>
          </p:cNvSpPr>
          <p:nvPr/>
        </p:nvSpPr>
        <p:spPr bwMode="auto">
          <a:xfrm>
            <a:off x="1527175" y="209550"/>
            <a:ext cx="526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下推自动机的基本概念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5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685800" y="12954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如何接受输入字符串？例如，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00001111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endParaRPr lang="en-US" altLang="zh-CN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1905000" y="4730750"/>
          <a:ext cx="54864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44240" imgH="1400040" progId="Visio.Drawing.11">
                  <p:embed/>
                </p:oleObj>
              </mc:Choice>
              <mc:Fallback>
                <p:oleObj name="VISIO" r:id="rId3" imgW="4044240" imgH="140004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30750"/>
                        <a:ext cx="54864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ChangeAspect="1"/>
          </p:cNvGraphicFramePr>
          <p:nvPr/>
        </p:nvGraphicFramePr>
        <p:xfrm>
          <a:off x="4648200" y="2401888"/>
          <a:ext cx="3657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795040" imgH="377640" progId="Visio.Drawing.11">
                  <p:embed/>
                </p:oleObj>
              </mc:Choice>
              <mc:Fallback>
                <p:oleObj name="VISIO" r:id="rId5" imgW="2795040" imgH="37764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01888"/>
                        <a:ext cx="3657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14478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8670" name="Line 14"/>
          <p:cNvSpPr>
            <a:spLocks noChangeShapeType="1"/>
          </p:cNvSpPr>
          <p:nvPr/>
        </p:nvSpPr>
        <p:spPr bwMode="auto">
          <a:xfrm>
            <a:off x="25146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1447800" y="4114800"/>
            <a:ext cx="1066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1752600" y="365760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Z</a:t>
            </a:r>
            <a:r>
              <a:rPr lang="en-US" altLang="zh-CN" i="1" baseline="-25000">
                <a:ea typeface="华文行楷" pitchFamily="2" charset="-122"/>
              </a:rPr>
              <a:t>0</a:t>
            </a:r>
          </a:p>
        </p:txBody>
      </p:sp>
      <p:sp>
        <p:nvSpPr>
          <p:cNvPr id="198673" name="Rectangle 17"/>
          <p:cNvSpPr>
            <a:spLocks noChangeArrowheads="1"/>
          </p:cNvSpPr>
          <p:nvPr/>
        </p:nvSpPr>
        <p:spPr bwMode="auto">
          <a:xfrm>
            <a:off x="1524000" y="41910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stack</a:t>
            </a:r>
          </a:p>
        </p:txBody>
      </p:sp>
      <p:sp>
        <p:nvSpPr>
          <p:cNvPr id="198674" name="Rectangle 18"/>
          <p:cNvSpPr>
            <a:spLocks noChangeArrowheads="1"/>
          </p:cNvSpPr>
          <p:nvPr/>
        </p:nvSpPr>
        <p:spPr bwMode="auto">
          <a:xfrm>
            <a:off x="3048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当前状态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1752600" y="3276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X</a:t>
            </a:r>
            <a:endParaRPr lang="en-US" altLang="zh-CN" i="1" baseline="-25000">
              <a:ea typeface="华文行楷" pitchFamily="2" charset="-122"/>
            </a:endParaRPr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17526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X</a:t>
            </a:r>
            <a:endParaRPr lang="en-US" altLang="zh-CN" i="1" baseline="-25000">
              <a:ea typeface="华文行楷" pitchFamily="2" charset="-122"/>
            </a:endParaRPr>
          </a:p>
        </p:txBody>
      </p:sp>
      <p:grpSp>
        <p:nvGrpSpPr>
          <p:cNvPr id="198678" name="Group 22"/>
          <p:cNvGrpSpPr>
            <a:grpSpLocks/>
          </p:cNvGrpSpPr>
          <p:nvPr/>
        </p:nvGrpSpPr>
        <p:grpSpPr bwMode="auto">
          <a:xfrm>
            <a:off x="7391400" y="2971800"/>
            <a:ext cx="482600" cy="1066800"/>
            <a:chOff x="4368" y="2016"/>
            <a:chExt cx="304" cy="672"/>
          </a:xfrm>
        </p:grpSpPr>
        <p:sp>
          <p:nvSpPr>
            <p:cNvPr id="198679" name="Line 23"/>
            <p:cNvSpPr>
              <a:spLocks noChangeShapeType="1"/>
            </p:cNvSpPr>
            <p:nvPr/>
          </p:nvSpPr>
          <p:spPr bwMode="auto">
            <a:xfrm flipV="1">
              <a:off x="451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8680" name="Rectangle 24"/>
            <p:cNvSpPr>
              <a:spLocks noChangeArrowheads="1"/>
            </p:cNvSpPr>
            <p:nvPr/>
          </p:nvSpPr>
          <p:spPr bwMode="auto">
            <a:xfrm>
              <a:off x="4368" y="2400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i="1">
                  <a:ea typeface="华文行楷" pitchFamily="2" charset="-122"/>
                </a:rPr>
                <a:t>q</a:t>
              </a:r>
              <a:r>
                <a:rPr lang="en-US" altLang="zh-CN" i="1" baseline="-25000">
                  <a:ea typeface="华文行楷" pitchFamily="2" charset="-122"/>
                </a:rPr>
                <a:t>1</a:t>
              </a:r>
            </a:p>
          </p:txBody>
        </p:sp>
      </p:grp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1527175" y="209550"/>
            <a:ext cx="526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下推自动机的基本概念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685800" y="12954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 </a:t>
            </a:r>
            <a:r>
              <a:rPr lang="en-US" altLang="zh-CN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如何接受输入字符串？例如，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00001111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endParaRPr lang="en-US" altLang="zh-CN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graphicFrame>
        <p:nvGraphicFramePr>
          <p:cNvPr id="199691" name="Object 11"/>
          <p:cNvGraphicFramePr>
            <a:graphicFrameLocks noChangeAspect="1"/>
          </p:cNvGraphicFramePr>
          <p:nvPr/>
        </p:nvGraphicFramePr>
        <p:xfrm>
          <a:off x="1905000" y="4730750"/>
          <a:ext cx="54864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44240" imgH="1400040" progId="Visio.Drawing.11">
                  <p:embed/>
                </p:oleObj>
              </mc:Choice>
              <mc:Fallback>
                <p:oleObj name="VISIO" r:id="rId3" imgW="4044240" imgH="140004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30750"/>
                        <a:ext cx="54864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2" name="Object 12"/>
          <p:cNvGraphicFramePr>
            <a:graphicFrameLocks noChangeAspect="1"/>
          </p:cNvGraphicFramePr>
          <p:nvPr/>
        </p:nvGraphicFramePr>
        <p:xfrm>
          <a:off x="4648200" y="2401888"/>
          <a:ext cx="3657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795040" imgH="377640" progId="Visio.Drawing.11">
                  <p:embed/>
                </p:oleObj>
              </mc:Choice>
              <mc:Fallback>
                <p:oleObj name="VISIO" r:id="rId5" imgW="2795040" imgH="37764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01888"/>
                        <a:ext cx="3657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3" name="Line 13"/>
          <p:cNvSpPr>
            <a:spLocks noChangeShapeType="1"/>
          </p:cNvSpPr>
          <p:nvPr/>
        </p:nvSpPr>
        <p:spPr bwMode="auto">
          <a:xfrm>
            <a:off x="14478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>
            <a:off x="2514600" y="2133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9695" name="Line 15"/>
          <p:cNvSpPr>
            <a:spLocks noChangeShapeType="1"/>
          </p:cNvSpPr>
          <p:nvPr/>
        </p:nvSpPr>
        <p:spPr bwMode="auto">
          <a:xfrm>
            <a:off x="1447800" y="4114800"/>
            <a:ext cx="1066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9696" name="Rectangle 16"/>
          <p:cNvSpPr>
            <a:spLocks noChangeArrowheads="1"/>
          </p:cNvSpPr>
          <p:nvPr/>
        </p:nvSpPr>
        <p:spPr bwMode="auto">
          <a:xfrm>
            <a:off x="1752600" y="365760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Z</a:t>
            </a:r>
            <a:r>
              <a:rPr lang="en-US" altLang="zh-CN" i="1" baseline="-25000">
                <a:ea typeface="华文行楷" pitchFamily="2" charset="-122"/>
              </a:rPr>
              <a:t>0</a:t>
            </a:r>
          </a:p>
        </p:txBody>
      </p:sp>
      <p:sp>
        <p:nvSpPr>
          <p:cNvPr id="199697" name="Rectangle 17"/>
          <p:cNvSpPr>
            <a:spLocks noChangeArrowheads="1"/>
          </p:cNvSpPr>
          <p:nvPr/>
        </p:nvSpPr>
        <p:spPr bwMode="auto">
          <a:xfrm>
            <a:off x="1524000" y="41910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stack</a:t>
            </a:r>
          </a:p>
        </p:txBody>
      </p:sp>
      <p:sp>
        <p:nvSpPr>
          <p:cNvPr id="199698" name="Rectangle 18"/>
          <p:cNvSpPr>
            <a:spLocks noChangeArrowheads="1"/>
          </p:cNvSpPr>
          <p:nvPr/>
        </p:nvSpPr>
        <p:spPr bwMode="auto">
          <a:xfrm>
            <a:off x="3048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当前状态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99699" name="Rectangle 19"/>
          <p:cNvSpPr>
            <a:spLocks noChangeArrowheads="1"/>
          </p:cNvSpPr>
          <p:nvPr/>
        </p:nvSpPr>
        <p:spPr bwMode="auto">
          <a:xfrm>
            <a:off x="1752600" y="3276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i="1">
                <a:ea typeface="华文行楷" pitchFamily="2" charset="-122"/>
              </a:rPr>
              <a:t>X</a:t>
            </a:r>
            <a:endParaRPr lang="en-US" altLang="zh-CN" i="1" baseline="-25000">
              <a:ea typeface="华文行楷" pitchFamily="2" charset="-122"/>
            </a:endParaRPr>
          </a:p>
        </p:txBody>
      </p:sp>
      <p:grpSp>
        <p:nvGrpSpPr>
          <p:cNvPr id="199701" name="Group 21"/>
          <p:cNvGrpSpPr>
            <a:grpSpLocks/>
          </p:cNvGrpSpPr>
          <p:nvPr/>
        </p:nvGrpSpPr>
        <p:grpSpPr bwMode="auto">
          <a:xfrm>
            <a:off x="7823200" y="2971800"/>
            <a:ext cx="482600" cy="1066800"/>
            <a:chOff x="4368" y="2016"/>
            <a:chExt cx="304" cy="672"/>
          </a:xfrm>
        </p:grpSpPr>
        <p:sp>
          <p:nvSpPr>
            <p:cNvPr id="199702" name="Line 22"/>
            <p:cNvSpPr>
              <a:spLocks noChangeShapeType="1"/>
            </p:cNvSpPr>
            <p:nvPr/>
          </p:nvSpPr>
          <p:spPr bwMode="auto">
            <a:xfrm flipV="1">
              <a:off x="451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9703" name="Rectangle 23"/>
            <p:cNvSpPr>
              <a:spLocks noChangeArrowheads="1"/>
            </p:cNvSpPr>
            <p:nvPr/>
          </p:nvSpPr>
          <p:spPr bwMode="auto">
            <a:xfrm>
              <a:off x="4368" y="2400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i="1">
                  <a:ea typeface="华文行楷" pitchFamily="2" charset="-122"/>
                </a:rPr>
                <a:t>q</a:t>
              </a:r>
              <a:r>
                <a:rPr lang="en-US" altLang="zh-CN" i="1" baseline="-25000">
                  <a:ea typeface="华文行楷" pitchFamily="2" charset="-122"/>
                </a:rPr>
                <a:t>1</a:t>
              </a:r>
            </a:p>
          </p:txBody>
        </p:sp>
      </p:grpSp>
      <p:sp>
        <p:nvSpPr>
          <p:cNvPr id="199704" name="Rectangle 24"/>
          <p:cNvSpPr>
            <a:spLocks noChangeArrowheads="1"/>
          </p:cNvSpPr>
          <p:nvPr/>
        </p:nvSpPr>
        <p:spPr bwMode="auto">
          <a:xfrm>
            <a:off x="1527175" y="209550"/>
            <a:ext cx="526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4000">
                <a:ea typeface="华文行楷" pitchFamily="2" charset="-122"/>
              </a:rPr>
              <a:t>下推自动机的基本概念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19252</TotalTime>
  <Words>1390</Words>
  <Application>Microsoft Office PowerPoint</Application>
  <PresentationFormat>全屏显示(4:3)</PresentationFormat>
  <Paragraphs>181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华文楷体</vt:lpstr>
      <vt:lpstr>华文行楷</vt:lpstr>
      <vt:lpstr>Arial</vt:lpstr>
      <vt:lpstr>CMR10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656</cp:revision>
  <dcterms:created xsi:type="dcterms:W3CDTF">2002-02-03T03:17:28Z</dcterms:created>
  <dcterms:modified xsi:type="dcterms:W3CDTF">2023-11-20T08:10:56Z</dcterms:modified>
</cp:coreProperties>
</file>