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18"/>
  </p:handoutMasterIdLst>
  <p:sldIdLst>
    <p:sldId id="256" r:id="rId2"/>
    <p:sldId id="303" r:id="rId3"/>
    <p:sldId id="381" r:id="rId4"/>
    <p:sldId id="426" r:id="rId5"/>
    <p:sldId id="398" r:id="rId6"/>
    <p:sldId id="435" r:id="rId7"/>
    <p:sldId id="427" r:id="rId8"/>
    <p:sldId id="428" r:id="rId9"/>
    <p:sldId id="399" r:id="rId10"/>
    <p:sldId id="400" r:id="rId11"/>
    <p:sldId id="417" r:id="rId12"/>
    <p:sldId id="418" r:id="rId13"/>
    <p:sldId id="419" r:id="rId14"/>
    <p:sldId id="430" r:id="rId15"/>
    <p:sldId id="277" r:id="rId16"/>
    <p:sldId id="330" r:id="rId17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90000"/>
      </a:lnSpc>
      <a:spcBef>
        <a:spcPct val="0"/>
      </a:spcBef>
      <a:spcAft>
        <a:spcPct val="0"/>
      </a:spcAft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CC99FF"/>
    <a:srgbClr val="993366"/>
    <a:srgbClr val="333399"/>
    <a:srgbClr val="00006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85" autoAdjust="0"/>
    <p:restoredTop sz="94683" autoAdjust="0"/>
  </p:normalViewPr>
  <p:slideViewPr>
    <p:cSldViewPr>
      <p:cViewPr varScale="1">
        <p:scale>
          <a:sx n="80" d="100"/>
          <a:sy n="80" d="100"/>
        </p:scale>
        <p:origin x="46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827ECADB-B1D9-4459-A60D-2348C95707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004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singhua.edu.cn/chn/index.ht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73600" y="2927350"/>
            <a:ext cx="3657600" cy="1822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grpSp>
        <p:nvGrpSpPr>
          <p:cNvPr id="6149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150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2" name="Rectangle 103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defRPr kumimoji="0" sz="1400" b="0">
                <a:solidFill>
                  <a:schemeClr val="bg1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6153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95888" y="6553200"/>
            <a:ext cx="3279775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defRPr kumimoji="0" sz="1400" b="0">
                <a:solidFill>
                  <a:schemeClr val="tx1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6154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25" y="6359525"/>
            <a:ext cx="587375" cy="488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100000"/>
              </a:lnSpc>
              <a:defRPr kumimoji="0" sz="2600">
                <a:solidFill>
                  <a:schemeClr val="bg1"/>
                </a:solidFill>
                <a:ea typeface="+mn-ea"/>
              </a:defRPr>
            </a:lvl1pPr>
          </a:lstStyle>
          <a:p>
            <a:fld id="{D6C65AB0-817A-4D52-91D0-E63E4EAACEC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155" name="Rectangle 103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09600" y="1371600"/>
            <a:ext cx="7772400" cy="631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6" name="Line 1036"/>
          <p:cNvSpPr>
            <a:spLocks noChangeShapeType="1"/>
          </p:cNvSpPr>
          <p:nvPr userDrawn="1"/>
        </p:nvSpPr>
        <p:spPr bwMode="auto">
          <a:xfrm>
            <a:off x="685800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57" name="Picture 1037" descr="清华大学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0"/>
            <a:ext cx="2057400" cy="525463"/>
          </a:xfrm>
          <a:prstGeom prst="rect">
            <a:avLst/>
          </a:prstGeom>
          <a:noFill/>
        </p:spPr>
      </p:pic>
      <p:sp>
        <p:nvSpPr>
          <p:cNvPr id="6158" name="Text Box 1038"/>
          <p:cNvSpPr txBox="1">
            <a:spLocks noChangeArrowheads="1"/>
          </p:cNvSpPr>
          <p:nvPr userDrawn="1"/>
        </p:nvSpPr>
        <p:spPr bwMode="auto">
          <a:xfrm>
            <a:off x="914400" y="395288"/>
            <a:ext cx="6029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ea typeface="宋体" pitchFamily="2" charset="-122"/>
                <a:cs typeface="Times New Roman" pitchFamily="18" charset="0"/>
              </a:rPr>
              <a:t>Formal Languages and Automata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7" name="Group 1041"/>
          <p:cNvGrpSpPr>
            <a:grpSpLocks/>
          </p:cNvGrpSpPr>
          <p:nvPr userDrawn="1"/>
        </p:nvGrpSpPr>
        <p:grpSpPr bwMode="auto">
          <a:xfrm>
            <a:off x="0" y="0"/>
            <a:ext cx="1476375" cy="6884988"/>
            <a:chOff x="0" y="0"/>
            <a:chExt cx="2016" cy="4320"/>
          </a:xfrm>
        </p:grpSpPr>
        <p:sp>
          <p:nvSpPr>
            <p:cNvPr id="5138" name="Rectangle 1042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Rectangle 1043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40" name="Line 1044"/>
          <p:cNvSpPr>
            <a:spLocks noChangeShapeType="1"/>
          </p:cNvSpPr>
          <p:nvPr userDrawn="1"/>
        </p:nvSpPr>
        <p:spPr bwMode="auto">
          <a:xfrm>
            <a:off x="1514475" y="1008063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41" name="Picture 1045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0188" y="576263"/>
            <a:ext cx="1295400" cy="330200"/>
          </a:xfrm>
          <a:prstGeom prst="rect">
            <a:avLst/>
          </a:prstGeom>
          <a:noFill/>
        </p:spPr>
      </p:pic>
      <p:sp>
        <p:nvSpPr>
          <p:cNvPr id="5142" name="Text Box 1046"/>
          <p:cNvSpPr txBox="1">
            <a:spLocks noChangeArrowheads="1"/>
          </p:cNvSpPr>
          <p:nvPr userDrawn="1"/>
        </p:nvSpPr>
        <p:spPr bwMode="auto">
          <a:xfrm>
            <a:off x="7921625" y="71438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i="1">
                <a:solidFill>
                  <a:srgbClr val="993366"/>
                </a:solidFill>
                <a:ea typeface="楷体_GB2312" pitchFamily="49" charset="-122"/>
                <a:cs typeface="Times New Roman" pitchFamily="18" charset="0"/>
              </a:rPr>
              <a:t>FL&amp;A</a:t>
            </a:r>
          </a:p>
        </p:txBody>
      </p:sp>
      <p:sp>
        <p:nvSpPr>
          <p:cNvPr id="5143" name="AutoShape 1047"/>
          <p:cNvSpPr>
            <a:spLocks noChangeArrowheads="1"/>
          </p:cNvSpPr>
          <p:nvPr userDrawn="1"/>
        </p:nvSpPr>
        <p:spPr bwMode="auto">
          <a:xfrm>
            <a:off x="1154113" y="215900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 advClick="0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62000" y="1479550"/>
            <a:ext cx="72659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上下文无关文法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rPr>
              <a:t>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下推自动机</a:t>
            </a:r>
          </a:p>
        </p:txBody>
      </p:sp>
      <p:sp>
        <p:nvSpPr>
          <p:cNvPr id="2055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1524000" y="195263"/>
            <a:ext cx="1955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>
                <a:latin typeface="华文行楷" pitchFamily="2" charset="-122"/>
              </a:rPr>
              <a:t>第 八 讲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1" name="AutoShape 5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892" name="AutoShape 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893" name="AutoShape 5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894" name="AutoShape 5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898" name="Rectangle 58"/>
          <p:cNvSpPr>
            <a:spLocks noChangeArrowheads="1"/>
          </p:cNvSpPr>
          <p:nvPr/>
        </p:nvSpPr>
        <p:spPr bwMode="auto">
          <a:xfrm>
            <a:off x="431800" y="1371600"/>
            <a:ext cx="860425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对于右下图的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，构造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(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{0,1}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,S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其中</a:t>
            </a:r>
            <a:r>
              <a:rPr lang="zh-CN" altLang="en-US" sz="2400" i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 = {S}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{ [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pYq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p,q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Y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{Z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,X}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graphicFrame>
        <p:nvGraphicFramePr>
          <p:cNvPr id="163899" name="Object 59"/>
          <p:cNvGraphicFramePr>
            <a:graphicFrameLocks noChangeAspect="1"/>
          </p:cNvGraphicFramePr>
          <p:nvPr/>
        </p:nvGraphicFramePr>
        <p:xfrm>
          <a:off x="4495800" y="2765425"/>
          <a:ext cx="441960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44391" imgH="1400251" progId="Visio.Drawing.11">
                  <p:embed/>
                </p:oleObj>
              </mc:Choice>
              <mc:Fallback>
                <p:oleObj name="Visio" r:id="rId2" imgW="4044391" imgH="1400251" progId="Visio.Drawing.11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65425"/>
                        <a:ext cx="441960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0" name="Rectangle 60"/>
          <p:cNvSpPr>
            <a:spLocks noChangeArrowheads="1"/>
          </p:cNvSpPr>
          <p:nvPr/>
        </p:nvSpPr>
        <p:spPr bwMode="auto">
          <a:xfrm>
            <a:off x="762000" y="2560638"/>
            <a:ext cx="4114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产生式集合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定义如下：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i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(1)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;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S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;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S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;</a:t>
            </a:r>
            <a:endParaRPr lang="en-US" altLang="zh-CN" sz="2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901" name="Rectangle 61"/>
          <p:cNvSpPr>
            <a:spLocks noChangeArrowheads="1"/>
          </p:cNvSpPr>
          <p:nvPr/>
        </p:nvSpPr>
        <p:spPr bwMode="auto">
          <a:xfrm>
            <a:off x="762000" y="43434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(2)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[q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, 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j = 0,1,2;  (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(q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,XZ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(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0,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163902" name="Rectangle 62"/>
          <p:cNvSpPr>
            <a:spLocks noChangeArrowheads="1"/>
          </p:cNvSpPr>
          <p:nvPr/>
        </p:nvSpPr>
        <p:spPr bwMode="auto">
          <a:xfrm>
            <a:off x="762000" y="48006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(3)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[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Xq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, 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, j = 0,1,2;    (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(q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,XX)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(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0,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163903" name="Rectangle 63"/>
          <p:cNvSpPr>
            <a:spLocks noChangeArrowheads="1"/>
          </p:cNvSpPr>
          <p:nvPr/>
        </p:nvSpPr>
        <p:spPr bwMode="auto">
          <a:xfrm>
            <a:off x="762000" y="5257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(4)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   (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(q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(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1,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163904" name="Rectangle 64"/>
          <p:cNvSpPr>
            <a:spLocks noChangeArrowheads="1"/>
          </p:cNvSpPr>
          <p:nvPr/>
        </p:nvSpPr>
        <p:spPr bwMode="auto">
          <a:xfrm>
            <a:off x="762000" y="57150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(5)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   (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(q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(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1,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163905" name="Rectangle 65"/>
          <p:cNvSpPr>
            <a:spLocks noChangeArrowheads="1"/>
          </p:cNvSpPr>
          <p:nvPr/>
        </p:nvSpPr>
        <p:spPr bwMode="auto">
          <a:xfrm>
            <a:off x="762000" y="61722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(6)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   (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(q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(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,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711E0B6-413A-4238-A08B-24DC6FE7BF1E}"/>
              </a:ext>
            </a:extLst>
          </p:cNvPr>
          <p:cNvGrpSpPr/>
          <p:nvPr/>
        </p:nvGrpSpPr>
        <p:grpSpPr>
          <a:xfrm>
            <a:off x="5943600" y="5301208"/>
            <a:ext cx="3020888" cy="1188117"/>
            <a:chOff x="5943600" y="5301208"/>
            <a:chExt cx="3020888" cy="1188117"/>
          </a:xfrm>
        </p:grpSpPr>
        <p:sp>
          <p:nvSpPr>
            <p:cNvPr id="163906" name="Rectangle 66"/>
            <p:cNvSpPr>
              <a:spLocks noChangeArrowheads="1"/>
            </p:cNvSpPr>
            <p:nvPr/>
          </p:nvSpPr>
          <p:spPr bwMode="auto">
            <a:xfrm>
              <a:off x="5943600" y="5334000"/>
              <a:ext cx="2971800" cy="1119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注意：</a:t>
              </a:r>
              <a:r>
                <a:rPr lang="zh-CN" altLang="en-US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对于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(4),(5),(6)</a:t>
              </a:r>
              <a:r>
                <a:rPr lang="zh-CN" altLang="en-US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</a:t>
              </a:r>
              <a:r>
                <a:rPr lang="zh-CN" altLang="en-US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前一页的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[</a:t>
              </a:r>
              <a:r>
                <a:rPr lang="en-US" altLang="zh-CN" sz="20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qXp</a:t>
              </a:r>
              <a:r>
                <a:rPr lang="en-US" altLang="zh-CN" sz="2000" i="1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k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]</a:t>
              </a:r>
              <a:r>
                <a:rPr lang="zh-CN" altLang="en-US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中，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k=0,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p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zh-CN" altLang="en-US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分别为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,q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2 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</a:p>
          </p:txBody>
        </p:sp>
        <p:sp>
          <p:nvSpPr>
            <p:cNvPr id="163909" name="Rectangle 69"/>
            <p:cNvSpPr>
              <a:spLocks noChangeArrowheads="1"/>
            </p:cNvSpPr>
            <p:nvPr/>
          </p:nvSpPr>
          <p:spPr bwMode="auto">
            <a:xfrm>
              <a:off x="5943600" y="5301208"/>
              <a:ext cx="3020888" cy="1188117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163914" name="Rectangle 74"/>
          <p:cNvSpPr>
            <a:spLocks noChangeArrowheads="1"/>
          </p:cNvSpPr>
          <p:nvPr/>
        </p:nvSpPr>
        <p:spPr bwMode="auto">
          <a:xfrm>
            <a:off x="1066800" y="3048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900"/>
              <a:t>从下推自动机构造等价的上下文无关文法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6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0" grpId="0" autoUpdateAnimBg="0"/>
      <p:bldP spid="163901" grpId="0" autoUpdateAnimBg="0"/>
      <p:bldP spid="163902" grpId="0" autoUpdateAnimBg="0"/>
      <p:bldP spid="163903" grpId="0" autoUpdateAnimBg="0"/>
      <p:bldP spid="163904" grpId="0" autoUpdateAnimBg="0"/>
      <p:bldP spid="16390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74" name="AutoShape 2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75" name="AutoShape 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76" name="AutoShape 2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77" name="AutoShape 2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78" name="Rectangle 30"/>
          <p:cNvSpPr>
            <a:spLocks noChangeArrowheads="1"/>
          </p:cNvSpPr>
          <p:nvPr/>
        </p:nvSpPr>
        <p:spPr bwMode="auto">
          <a:xfrm>
            <a:off x="609600" y="1401763"/>
            <a:ext cx="81534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结论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依上述构造方法，从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 = (Q,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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Z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构造一个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,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则有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N(E) = L(G)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pSp>
        <p:nvGrpSpPr>
          <p:cNvPr id="181322" name="Group 74"/>
          <p:cNvGrpSpPr>
            <a:grpSpLocks/>
          </p:cNvGrpSpPr>
          <p:nvPr/>
        </p:nvGrpSpPr>
        <p:grpSpPr bwMode="auto">
          <a:xfrm>
            <a:off x="611188" y="2362200"/>
            <a:ext cx="8153400" cy="884238"/>
            <a:chOff x="385" y="1488"/>
            <a:chExt cx="5136" cy="557"/>
          </a:xfrm>
        </p:grpSpPr>
        <p:sp>
          <p:nvSpPr>
            <p:cNvPr id="181279" name="Rectangle 31"/>
            <p:cNvSpPr>
              <a:spLocks noChangeArrowheads="1"/>
            </p:cNvSpPr>
            <p:nvPr/>
          </p:nvSpPr>
          <p:spPr bwMode="auto">
            <a:xfrm>
              <a:off x="385" y="1488"/>
              <a:ext cx="5136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buFont typeface="Wingdings" pitchFamily="2" charset="2"/>
                <a:buChar char="²"/>
              </a:pPr>
              <a:r>
                <a:rPr lang="en-US" altLang="zh-CN" sz="2800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800" dirty="0">
                  <a:latin typeface="+mn-lt"/>
                  <a:ea typeface="华文楷体" panose="02010600040101010101" pitchFamily="2" charset="-122"/>
                </a:rPr>
                <a:t>证明思路</a:t>
              </a:r>
              <a:r>
                <a:rPr lang="zh-CN" altLang="en-US" sz="2400" dirty="0"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欲证，对任何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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*,  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(E)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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(G).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即证明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: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存在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p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Q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.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(q</a:t>
              </a:r>
              <a:r>
                <a:rPr lang="en-US" altLang="zh-CN" sz="24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,w,Z</a:t>
              </a:r>
              <a:r>
                <a:rPr lang="en-US" altLang="zh-CN" sz="24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├*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(p,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1" dirty="0" err="1">
                  <a:latin typeface="+mn-lt"/>
                  <a:ea typeface="华文楷体" panose="02010600040101010101" pitchFamily="2" charset="-122"/>
                </a:rPr>
                <a:t>iff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S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.</a:t>
              </a:r>
            </a:p>
          </p:txBody>
        </p:sp>
        <p:sp>
          <p:nvSpPr>
            <p:cNvPr id="181295" name="Rectangle 47"/>
            <p:cNvSpPr>
              <a:spLocks noChangeArrowheads="1"/>
            </p:cNvSpPr>
            <p:nvPr/>
          </p:nvSpPr>
          <p:spPr bwMode="auto">
            <a:xfrm>
              <a:off x="4461" y="17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181297" name="Group 49"/>
          <p:cNvGrpSpPr>
            <a:grpSpLocks/>
          </p:cNvGrpSpPr>
          <p:nvPr/>
        </p:nvGrpSpPr>
        <p:grpSpPr bwMode="auto">
          <a:xfrm>
            <a:off x="990600" y="3340100"/>
            <a:ext cx="7924800" cy="500063"/>
            <a:chOff x="624" y="2209"/>
            <a:chExt cx="4992" cy="315"/>
          </a:xfrm>
        </p:grpSpPr>
        <p:sp>
          <p:nvSpPr>
            <p:cNvPr id="181281" name="Rectangle 33"/>
            <p:cNvSpPr>
              <a:spLocks noChangeArrowheads="1"/>
            </p:cNvSpPr>
            <p:nvPr/>
          </p:nvSpPr>
          <p:spPr bwMode="auto">
            <a:xfrm>
              <a:off x="624" y="2236"/>
              <a:ext cx="49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先证明对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q,p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Q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X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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q,w,X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├*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(p,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1" dirty="0" err="1">
                  <a:latin typeface="+mn-lt"/>
                  <a:ea typeface="华文楷体" panose="02010600040101010101" pitchFamily="2" charset="-122"/>
                </a:rPr>
                <a:t>iff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[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qXp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]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w. </a:t>
              </a:r>
            </a:p>
          </p:txBody>
        </p:sp>
        <p:sp>
          <p:nvSpPr>
            <p:cNvPr id="181296" name="Rectangle 48"/>
            <p:cNvSpPr>
              <a:spLocks noChangeArrowheads="1"/>
            </p:cNvSpPr>
            <p:nvPr/>
          </p:nvSpPr>
          <p:spPr bwMode="auto">
            <a:xfrm>
              <a:off x="5051" y="22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181313" name="Group 65"/>
          <p:cNvGrpSpPr>
            <a:grpSpLocks/>
          </p:cNvGrpSpPr>
          <p:nvPr/>
        </p:nvGrpSpPr>
        <p:grpSpPr bwMode="auto">
          <a:xfrm>
            <a:off x="990600" y="3873500"/>
            <a:ext cx="7086600" cy="531813"/>
            <a:chOff x="624" y="2497"/>
            <a:chExt cx="4464" cy="335"/>
          </a:xfrm>
        </p:grpSpPr>
        <p:sp>
          <p:nvSpPr>
            <p:cNvPr id="181300" name="Rectangle 52"/>
            <p:cNvSpPr>
              <a:spLocks noChangeArrowheads="1"/>
            </p:cNvSpPr>
            <p:nvPr/>
          </p:nvSpPr>
          <p:spPr bwMode="auto">
            <a:xfrm>
              <a:off x="624" y="2544"/>
              <a:ext cx="44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这样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1" dirty="0">
                  <a:latin typeface="+mn-lt"/>
                  <a:ea typeface="华文楷体" panose="02010600040101010101" pitchFamily="2" charset="-122"/>
                </a:rPr>
                <a:t>if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(q</a:t>
              </a:r>
              <a:r>
                <a:rPr lang="en-US" altLang="zh-CN" sz="24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,w,Z</a:t>
              </a:r>
              <a:r>
                <a:rPr lang="en-US" altLang="zh-CN" sz="24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├*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(p,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en-US" altLang="zh-CN" sz="2400" i="1" dirty="0">
                  <a:latin typeface="+mn-lt"/>
                  <a:ea typeface="华文楷体" panose="02010600040101010101" pitchFamily="2" charset="-122"/>
                </a:rPr>
                <a:t>then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[q</a:t>
              </a:r>
              <a:r>
                <a:rPr lang="en-US" altLang="zh-CN" sz="24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Z</a:t>
              </a:r>
              <a:r>
                <a:rPr lang="en-US" altLang="zh-CN" sz="24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p]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w. </a:t>
              </a:r>
            </a:p>
          </p:txBody>
        </p:sp>
        <p:sp>
          <p:nvSpPr>
            <p:cNvPr id="181303" name="Rectangle 55"/>
            <p:cNvSpPr>
              <a:spLocks noChangeArrowheads="1"/>
            </p:cNvSpPr>
            <p:nvPr/>
          </p:nvSpPr>
          <p:spPr bwMode="auto">
            <a:xfrm>
              <a:off x="4368" y="249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181314" name="Group 66"/>
          <p:cNvGrpSpPr>
            <a:grpSpLocks/>
          </p:cNvGrpSpPr>
          <p:nvPr/>
        </p:nvGrpSpPr>
        <p:grpSpPr bwMode="auto">
          <a:xfrm>
            <a:off x="990600" y="4483100"/>
            <a:ext cx="7086600" cy="531813"/>
            <a:chOff x="624" y="2785"/>
            <a:chExt cx="4464" cy="335"/>
          </a:xfrm>
        </p:grpSpPr>
        <p:sp>
          <p:nvSpPr>
            <p:cNvPr id="181306" name="Rectangle 58"/>
            <p:cNvSpPr>
              <a:spLocks noChangeArrowheads="1"/>
            </p:cNvSpPr>
            <p:nvPr/>
          </p:nvSpPr>
          <p:spPr bwMode="auto">
            <a:xfrm>
              <a:off x="624" y="2832"/>
              <a:ext cx="44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因为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G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中包含产生式 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[q</a:t>
              </a:r>
              <a:r>
                <a:rPr lang="en-US" altLang="zh-CN" sz="24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Z</a:t>
              </a:r>
              <a:r>
                <a:rPr lang="en-US" altLang="zh-CN" sz="24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p],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所以 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</a:t>
              </a:r>
            </a:p>
          </p:txBody>
        </p:sp>
        <p:sp>
          <p:nvSpPr>
            <p:cNvPr id="181307" name="Rectangle 59"/>
            <p:cNvSpPr>
              <a:spLocks noChangeArrowheads="1"/>
            </p:cNvSpPr>
            <p:nvPr/>
          </p:nvSpPr>
          <p:spPr bwMode="auto">
            <a:xfrm>
              <a:off x="4176" y="278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181315" name="Group 67"/>
          <p:cNvGrpSpPr>
            <a:grpSpLocks/>
          </p:cNvGrpSpPr>
          <p:nvPr/>
        </p:nvGrpSpPr>
        <p:grpSpPr bwMode="auto">
          <a:xfrm>
            <a:off x="990600" y="5016503"/>
            <a:ext cx="7620000" cy="919163"/>
            <a:chOff x="624" y="3064"/>
            <a:chExt cx="4800" cy="579"/>
          </a:xfrm>
        </p:grpSpPr>
        <p:sp>
          <p:nvSpPr>
            <p:cNvPr id="181301" name="Rectangle 53"/>
            <p:cNvSpPr>
              <a:spLocks noChangeArrowheads="1"/>
            </p:cNvSpPr>
            <p:nvPr/>
          </p:nvSpPr>
          <p:spPr bwMode="auto">
            <a:xfrm>
              <a:off x="2390" y="3312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81310" name="Rectangle 62"/>
            <p:cNvSpPr>
              <a:spLocks noChangeArrowheads="1"/>
            </p:cNvSpPr>
            <p:nvPr/>
          </p:nvSpPr>
          <p:spPr bwMode="auto">
            <a:xfrm>
              <a:off x="624" y="3120"/>
              <a:ext cx="480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反之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若 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由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G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的构造过程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  <a:p>
              <a:pPr algn="l"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存在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p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满足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[q</a:t>
              </a:r>
              <a:r>
                <a:rPr lang="en-US" altLang="zh-CN" sz="24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Z</a:t>
              </a:r>
              <a:r>
                <a:rPr lang="en-US" altLang="zh-CN" sz="24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p]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w,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从而有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(q</a:t>
              </a:r>
              <a:r>
                <a:rPr lang="en-US" altLang="zh-CN" sz="24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,w,Z</a:t>
              </a:r>
              <a:r>
                <a:rPr lang="en-US" altLang="zh-CN" sz="24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├*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(p,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</p:txBody>
        </p:sp>
        <p:sp>
          <p:nvSpPr>
            <p:cNvPr id="181311" name="Rectangle 63"/>
            <p:cNvSpPr>
              <a:spLocks noChangeArrowheads="1"/>
            </p:cNvSpPr>
            <p:nvPr/>
          </p:nvSpPr>
          <p:spPr bwMode="auto">
            <a:xfrm>
              <a:off x="1536" y="3064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81316" name="Rectangle 68"/>
          <p:cNvSpPr>
            <a:spLocks noChangeArrowheads="1"/>
          </p:cNvSpPr>
          <p:nvPr/>
        </p:nvSpPr>
        <p:spPr bwMode="auto">
          <a:xfrm>
            <a:off x="1035050" y="6153150"/>
            <a:ext cx="273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>
                <a:solidFill>
                  <a:srgbClr val="333399"/>
                </a:solidFill>
                <a:ea typeface="楷体_GB2312" pitchFamily="49" charset="-122"/>
              </a:rPr>
              <a:t></a:t>
            </a:r>
          </a:p>
        </p:txBody>
      </p:sp>
      <p:sp>
        <p:nvSpPr>
          <p:cNvPr id="181320" name="Rectangle 72"/>
          <p:cNvSpPr>
            <a:spLocks noChangeArrowheads="1"/>
          </p:cNvSpPr>
          <p:nvPr/>
        </p:nvSpPr>
        <p:spPr bwMode="auto">
          <a:xfrm>
            <a:off x="1066800" y="3048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900"/>
              <a:t>从下推自动机构造等价的上下文无关文法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8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31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80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8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82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83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87" name="Rectangle 15"/>
          <p:cNvSpPr>
            <a:spLocks noChangeArrowheads="1"/>
          </p:cNvSpPr>
          <p:nvPr/>
        </p:nvSpPr>
        <p:spPr bwMode="auto">
          <a:xfrm>
            <a:off x="1066800" y="2133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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归纳于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q,w,X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├*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(p,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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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的步数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2295" name="Rectangle 23"/>
          <p:cNvSpPr>
            <a:spLocks noChangeArrowheads="1"/>
          </p:cNvSpPr>
          <p:nvPr/>
        </p:nvSpPr>
        <p:spPr bwMode="auto">
          <a:xfrm>
            <a:off x="1408113" y="3429000"/>
            <a:ext cx="77358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归纳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n&gt;1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，设第一步推导为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q,w,X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├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,x,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…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，其中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w=ax, a 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或为 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 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或为单个符号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且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…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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(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, a,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X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). </a:t>
            </a:r>
            <a:endParaRPr lang="en-US" altLang="zh-CN" sz="200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82305" name="Group 33"/>
          <p:cNvGrpSpPr>
            <a:grpSpLocks/>
          </p:cNvGrpSpPr>
          <p:nvPr/>
        </p:nvGrpSpPr>
        <p:grpSpPr bwMode="auto">
          <a:xfrm>
            <a:off x="685800" y="1219200"/>
            <a:ext cx="8153400" cy="884238"/>
            <a:chOff x="432" y="1114"/>
            <a:chExt cx="5136" cy="557"/>
          </a:xfrm>
        </p:grpSpPr>
        <p:sp>
          <p:nvSpPr>
            <p:cNvPr id="182303" name="Rectangle 31"/>
            <p:cNvSpPr>
              <a:spLocks noChangeArrowheads="1"/>
            </p:cNvSpPr>
            <p:nvPr/>
          </p:nvSpPr>
          <p:spPr bwMode="auto">
            <a:xfrm>
              <a:off x="432" y="1114"/>
              <a:ext cx="5136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buFont typeface="Wingdings" pitchFamily="2" charset="2"/>
                <a:buChar char="²"/>
              </a:pPr>
              <a:r>
                <a:rPr lang="en-US" altLang="zh-CN" sz="2400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zh-CN" altLang="en-US" sz="2800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证明思路 </a:t>
              </a:r>
              <a:r>
                <a:rPr lang="en-US" altLang="zh-CN" sz="28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(</a:t>
              </a:r>
              <a:r>
                <a:rPr lang="zh-CN" altLang="en-US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续前</a:t>
              </a:r>
              <a:r>
                <a:rPr lang="en-US" altLang="zh-CN" sz="28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)   </a:t>
              </a:r>
            </a:p>
            <a:p>
              <a:pPr algn="l"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   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现证明对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q,p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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Q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,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  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(q,w,X)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├*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(p,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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,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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)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2400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iff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  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[qXp]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</a:t>
              </a:r>
              <a:r>
                <a:rPr lang="en-US" altLang="zh-CN" sz="24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w. </a:t>
              </a:r>
            </a:p>
          </p:txBody>
        </p:sp>
        <p:sp>
          <p:nvSpPr>
            <p:cNvPr id="182304" name="Rectangle 32"/>
            <p:cNvSpPr>
              <a:spLocks noChangeArrowheads="1"/>
            </p:cNvSpPr>
            <p:nvPr/>
          </p:nvSpPr>
          <p:spPr bwMode="auto">
            <a:xfrm>
              <a:off x="4506" y="132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82307" name="Rectangle 35"/>
          <p:cNvSpPr>
            <a:spLocks noChangeArrowheads="1"/>
          </p:cNvSpPr>
          <p:nvPr/>
        </p:nvSpPr>
        <p:spPr bwMode="auto">
          <a:xfrm>
            <a:off x="1741488" y="5532438"/>
            <a:ext cx="70871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由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 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的构造，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[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qXp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]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a[p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] [p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]…[p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k-1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p]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为产生式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.</a:t>
            </a:r>
            <a:endParaRPr lang="en-US" altLang="zh-CN" sz="200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82308" name="Rectangle 36"/>
          <p:cNvSpPr>
            <a:spLocks noChangeArrowheads="1"/>
          </p:cNvSpPr>
          <p:nvPr/>
        </p:nvSpPr>
        <p:spPr bwMode="auto">
          <a:xfrm>
            <a:off x="1752600" y="4267200"/>
            <a:ext cx="6858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可以将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x 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分为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x=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…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，存在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,…,p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k-1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满足</a:t>
            </a:r>
          </a:p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i-1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├*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),  1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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i&lt;k;   (p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k-1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├*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(p,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，</a:t>
            </a:r>
          </a:p>
        </p:txBody>
      </p:sp>
      <p:grpSp>
        <p:nvGrpSpPr>
          <p:cNvPr id="182311" name="Group 39"/>
          <p:cNvGrpSpPr>
            <a:grpSpLocks/>
          </p:cNvGrpSpPr>
          <p:nvPr/>
        </p:nvGrpSpPr>
        <p:grpSpPr bwMode="auto">
          <a:xfrm>
            <a:off x="1408113" y="2667000"/>
            <a:ext cx="7354887" cy="762000"/>
            <a:chOff x="887" y="2064"/>
            <a:chExt cx="4633" cy="480"/>
          </a:xfrm>
        </p:grpSpPr>
        <p:sp>
          <p:nvSpPr>
            <p:cNvPr id="182294" name="Rectangle 22"/>
            <p:cNvSpPr>
              <a:spLocks noChangeArrowheads="1"/>
            </p:cNvSpPr>
            <p:nvPr/>
          </p:nvSpPr>
          <p:spPr bwMode="auto">
            <a:xfrm>
              <a:off x="887" y="2064"/>
              <a:ext cx="463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 dirty="0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基础 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n=1</a:t>
              </a:r>
              <a:r>
                <a:rPr lang="zh-CN" altLang="en-US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，必有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w </a:t>
              </a:r>
              <a:r>
                <a:rPr lang="zh-CN" altLang="en-US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或为 </a:t>
              </a:r>
              <a:r>
                <a:rPr lang="zh-CN" altLang="en-US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 </a:t>
              </a:r>
              <a:r>
                <a:rPr lang="zh-CN" altLang="en-US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或为单个符号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, </a:t>
              </a:r>
              <a:r>
                <a:rPr lang="zh-CN" altLang="en-US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且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(p, 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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) 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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(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q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, w,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) . </a:t>
              </a:r>
            </a:p>
            <a:p>
              <a:pPr algn="l"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     </a:t>
              </a:r>
              <a:r>
                <a:rPr lang="zh-CN" altLang="en-US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由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G </a:t>
              </a:r>
              <a:r>
                <a:rPr lang="zh-CN" altLang="en-US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的构造，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[</a:t>
              </a:r>
              <a:r>
                <a:rPr lang="en-US" altLang="zh-CN" sz="20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qXp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] 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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w </a:t>
              </a:r>
              <a:r>
                <a:rPr lang="zh-CN" altLang="en-US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为一个产生式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, </a:t>
              </a:r>
              <a:r>
                <a:rPr lang="zh-CN" altLang="en-US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所以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[</a:t>
              </a:r>
              <a:r>
                <a:rPr lang="en-US" altLang="zh-CN" sz="20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qXp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] 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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w .</a:t>
              </a:r>
            </a:p>
          </p:txBody>
        </p:sp>
        <p:sp>
          <p:nvSpPr>
            <p:cNvPr id="182310" name="Rectangle 38"/>
            <p:cNvSpPr>
              <a:spLocks noChangeArrowheads="1"/>
            </p:cNvSpPr>
            <p:nvPr/>
          </p:nvSpPr>
          <p:spPr bwMode="auto">
            <a:xfrm>
              <a:off x="4800" y="224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182314" name="Group 42"/>
          <p:cNvGrpSpPr>
            <a:grpSpLocks/>
          </p:cNvGrpSpPr>
          <p:nvPr/>
        </p:nvGrpSpPr>
        <p:grpSpPr bwMode="auto">
          <a:xfrm>
            <a:off x="1763713" y="5000625"/>
            <a:ext cx="5927724" cy="474663"/>
            <a:chOff x="1111" y="3448"/>
            <a:chExt cx="3734" cy="299"/>
          </a:xfrm>
        </p:grpSpPr>
        <p:sp>
          <p:nvSpPr>
            <p:cNvPr id="182309" name="Rectangle 37"/>
            <p:cNvSpPr>
              <a:spLocks noChangeArrowheads="1"/>
            </p:cNvSpPr>
            <p:nvPr/>
          </p:nvSpPr>
          <p:spPr bwMode="auto">
            <a:xfrm>
              <a:off x="1111" y="3495"/>
              <a:ext cx="37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由归纳假设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,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[p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i-1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X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i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p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i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] 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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x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i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,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1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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i&lt;k;  [p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k-1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X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k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p] 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 </a:t>
              </a:r>
              <a:r>
                <a:rPr lang="en-US" altLang="zh-CN" sz="20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x</a:t>
              </a:r>
              <a:r>
                <a:rPr lang="en-US" altLang="zh-CN" sz="2000" i="1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k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182312" name="Rectangle 40"/>
            <p:cNvSpPr>
              <a:spLocks noChangeArrowheads="1"/>
            </p:cNvSpPr>
            <p:nvPr/>
          </p:nvSpPr>
          <p:spPr bwMode="auto">
            <a:xfrm>
              <a:off x="2644" y="344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</a:t>
              </a:r>
            </a:p>
          </p:txBody>
        </p:sp>
        <p:sp>
          <p:nvSpPr>
            <p:cNvPr id="182313" name="Rectangle 41"/>
            <p:cNvSpPr>
              <a:spLocks noChangeArrowheads="1"/>
            </p:cNvSpPr>
            <p:nvPr/>
          </p:nvSpPr>
          <p:spPr bwMode="auto">
            <a:xfrm>
              <a:off x="4272" y="344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182316" name="Group 44"/>
          <p:cNvGrpSpPr>
            <a:grpSpLocks/>
          </p:cNvGrpSpPr>
          <p:nvPr/>
        </p:nvGrpSpPr>
        <p:grpSpPr bwMode="auto">
          <a:xfrm>
            <a:off x="1752600" y="5945188"/>
            <a:ext cx="4419600" cy="531812"/>
            <a:chOff x="1104" y="3793"/>
            <a:chExt cx="2784" cy="335"/>
          </a:xfrm>
        </p:grpSpPr>
        <p:sp>
          <p:nvSpPr>
            <p:cNvPr id="182300" name="Rectangle 28"/>
            <p:cNvSpPr>
              <a:spLocks noChangeArrowheads="1"/>
            </p:cNvSpPr>
            <p:nvPr/>
          </p:nvSpPr>
          <p:spPr bwMode="auto">
            <a:xfrm>
              <a:off x="1104" y="3840"/>
              <a:ext cx="27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所以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,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[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qXp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]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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ax</a:t>
              </a:r>
              <a:r>
                <a:rPr lang="en-US" altLang="zh-CN" sz="24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1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x</a:t>
              </a:r>
              <a:r>
                <a:rPr lang="en-US" altLang="zh-CN" sz="24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2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…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x</a:t>
              </a:r>
              <a:r>
                <a:rPr lang="en-US" altLang="zh-CN" sz="2400" i="1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k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 =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w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. </a:t>
              </a:r>
            </a:p>
          </p:txBody>
        </p:sp>
        <p:sp>
          <p:nvSpPr>
            <p:cNvPr id="182315" name="Rectangle 43"/>
            <p:cNvSpPr>
              <a:spLocks noChangeArrowheads="1"/>
            </p:cNvSpPr>
            <p:nvPr/>
          </p:nvSpPr>
          <p:spPr bwMode="auto">
            <a:xfrm>
              <a:off x="2160" y="379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82320" name="Rectangle 48"/>
          <p:cNvSpPr>
            <a:spLocks noChangeArrowheads="1"/>
          </p:cNvSpPr>
          <p:nvPr/>
        </p:nvSpPr>
        <p:spPr bwMode="auto">
          <a:xfrm>
            <a:off x="1066800" y="3048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900"/>
              <a:t>从下推自动机构造等价的上下文无关文法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8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7" grpId="0" autoUpdateAnimBg="0"/>
      <p:bldP spid="182295" grpId="0" autoUpdateAnimBg="0"/>
      <p:bldP spid="182307" grpId="0" autoUpdateAnimBg="0"/>
      <p:bldP spid="18230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6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07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08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09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1295400" y="3427413"/>
            <a:ext cx="773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归纳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n&gt;1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设第一步推导为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qXp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├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a[p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[p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]…[p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k-1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p]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.</a:t>
            </a:r>
            <a:endParaRPr lang="en-US" altLang="zh-CN" sz="200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grpSp>
        <p:nvGrpSpPr>
          <p:cNvPr id="183328" name="Group 32"/>
          <p:cNvGrpSpPr>
            <a:grpSpLocks/>
          </p:cNvGrpSpPr>
          <p:nvPr/>
        </p:nvGrpSpPr>
        <p:grpSpPr bwMode="auto">
          <a:xfrm>
            <a:off x="685800" y="1295400"/>
            <a:ext cx="8153400" cy="884238"/>
            <a:chOff x="432" y="1056"/>
            <a:chExt cx="5136" cy="557"/>
          </a:xfrm>
        </p:grpSpPr>
        <p:sp>
          <p:nvSpPr>
            <p:cNvPr id="183314" name="Rectangle 18"/>
            <p:cNvSpPr>
              <a:spLocks noChangeArrowheads="1"/>
            </p:cNvSpPr>
            <p:nvPr/>
          </p:nvSpPr>
          <p:spPr bwMode="auto">
            <a:xfrm>
              <a:off x="432" y="1056"/>
              <a:ext cx="5136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buFont typeface="Wingdings" pitchFamily="2" charset="2"/>
                <a:buChar char="²"/>
              </a:pPr>
              <a:r>
                <a:rPr lang="en-US" altLang="zh-CN" sz="2800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800" dirty="0">
                  <a:latin typeface="+mn-lt"/>
                  <a:ea typeface="华文楷体" panose="02010600040101010101" pitchFamily="2" charset="-122"/>
                </a:rPr>
                <a:t>证明思路 </a:t>
              </a:r>
              <a:r>
                <a:rPr lang="en-US" altLang="zh-CN" sz="28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zh-CN" altLang="en-US" sz="28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续前</a:t>
              </a:r>
              <a:r>
                <a:rPr lang="en-US" altLang="zh-CN" sz="28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</a:t>
              </a:r>
            </a:p>
            <a:p>
              <a:pPr algn="l"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继续证明对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q,p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Q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q,w,X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├*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(p,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1" dirty="0" err="1">
                  <a:latin typeface="+mn-lt"/>
                  <a:ea typeface="华文楷体" panose="02010600040101010101" pitchFamily="2" charset="-122"/>
                </a:rPr>
                <a:t>iff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[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qXp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]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w. </a:t>
              </a:r>
            </a:p>
          </p:txBody>
        </p:sp>
        <p:sp>
          <p:nvSpPr>
            <p:cNvPr id="183315" name="Rectangle 19"/>
            <p:cNvSpPr>
              <a:spLocks noChangeArrowheads="1"/>
            </p:cNvSpPr>
            <p:nvPr/>
          </p:nvSpPr>
          <p:spPr bwMode="auto">
            <a:xfrm>
              <a:off x="4756" y="124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1344613" y="5318125"/>
            <a:ext cx="51058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由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的构造，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(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a,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. </a:t>
            </a:r>
          </a:p>
        </p:txBody>
      </p:sp>
      <p:sp>
        <p:nvSpPr>
          <p:cNvPr id="183319" name="Rectangle 23"/>
          <p:cNvSpPr>
            <a:spLocks noChangeArrowheads="1"/>
          </p:cNvSpPr>
          <p:nvPr/>
        </p:nvSpPr>
        <p:spPr bwMode="auto">
          <a:xfrm>
            <a:off x="1295400" y="2665413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基础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n=1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qXp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必为一个产生式，由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的构造，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或为 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或为单个符号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且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(p,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(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w,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. 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所以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q,w,X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├*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(p,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).</a:t>
            </a:r>
          </a:p>
        </p:txBody>
      </p:sp>
      <p:sp>
        <p:nvSpPr>
          <p:cNvPr id="183322" name="Rectangle 26"/>
          <p:cNvSpPr>
            <a:spLocks noChangeArrowheads="1"/>
          </p:cNvSpPr>
          <p:nvPr/>
        </p:nvSpPr>
        <p:spPr bwMode="auto">
          <a:xfrm>
            <a:off x="1325563" y="4570413"/>
            <a:ext cx="7056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由归纳假设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i-1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├*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),  1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i&lt;k;   (p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k-1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├*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(p,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</p:txBody>
      </p:sp>
      <p:sp>
        <p:nvSpPr>
          <p:cNvPr id="183326" name="Rectangle 30"/>
          <p:cNvSpPr>
            <a:spLocks noChangeArrowheads="1"/>
          </p:cNvSpPr>
          <p:nvPr/>
        </p:nvSpPr>
        <p:spPr bwMode="auto">
          <a:xfrm>
            <a:off x="1371600" y="5789613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所以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q,w,X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├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(p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4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4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├*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(p,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). </a:t>
            </a:r>
          </a:p>
        </p:txBody>
      </p:sp>
      <p:grpSp>
        <p:nvGrpSpPr>
          <p:cNvPr id="183330" name="Group 34"/>
          <p:cNvGrpSpPr>
            <a:grpSpLocks/>
          </p:cNvGrpSpPr>
          <p:nvPr/>
        </p:nvGrpSpPr>
        <p:grpSpPr bwMode="auto">
          <a:xfrm>
            <a:off x="914400" y="2133600"/>
            <a:ext cx="5257800" cy="531813"/>
            <a:chOff x="672" y="1489"/>
            <a:chExt cx="3312" cy="335"/>
          </a:xfrm>
        </p:grpSpPr>
        <p:sp>
          <p:nvSpPr>
            <p:cNvPr id="183310" name="Rectangle 14"/>
            <p:cNvSpPr>
              <a:spLocks noChangeArrowheads="1"/>
            </p:cNvSpPr>
            <p:nvPr/>
          </p:nvSpPr>
          <p:spPr bwMode="auto">
            <a:xfrm>
              <a:off x="672" y="1536"/>
              <a:ext cx="3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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归纳于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[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qXp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]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的步数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</a:p>
          </p:txBody>
        </p:sp>
        <p:sp>
          <p:nvSpPr>
            <p:cNvPr id="183329" name="Rectangle 33"/>
            <p:cNvSpPr>
              <a:spLocks noChangeArrowheads="1"/>
            </p:cNvSpPr>
            <p:nvPr/>
          </p:nvSpPr>
          <p:spPr bwMode="auto">
            <a:xfrm>
              <a:off x="2112" y="148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183333" name="Group 37"/>
          <p:cNvGrpSpPr>
            <a:grpSpLocks/>
          </p:cNvGrpSpPr>
          <p:nvPr/>
        </p:nvGrpSpPr>
        <p:grpSpPr bwMode="auto">
          <a:xfrm>
            <a:off x="1295400" y="3868738"/>
            <a:ext cx="6858000" cy="701675"/>
            <a:chOff x="1104" y="2630"/>
            <a:chExt cx="4320" cy="442"/>
          </a:xfrm>
        </p:grpSpPr>
        <p:sp>
          <p:nvSpPr>
            <p:cNvPr id="183317" name="Rectangle 21"/>
            <p:cNvSpPr>
              <a:spLocks noChangeArrowheads="1"/>
            </p:cNvSpPr>
            <p:nvPr/>
          </p:nvSpPr>
          <p:spPr bwMode="auto">
            <a:xfrm>
              <a:off x="1104" y="2630"/>
              <a:ext cx="43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可以将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 </a:t>
              </a:r>
              <a:r>
                <a:rPr lang="zh-CN" altLang="en-US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分为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 = a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x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x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…</a:t>
              </a:r>
              <a:r>
                <a:rPr lang="en-US" altLang="zh-CN" sz="20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x</a:t>
              </a:r>
              <a:r>
                <a:rPr lang="en-US" altLang="zh-CN" sz="2000" i="1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k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，使得</a:t>
              </a:r>
            </a:p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[p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i-1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X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i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p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] 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x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i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i&lt;k;  [p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k-1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X</a:t>
              </a:r>
              <a:r>
                <a:rPr lang="en-US" altLang="zh-CN" sz="2000" i="1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k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p] 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sz="20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x</a:t>
              </a:r>
              <a:r>
                <a:rPr lang="en-US" altLang="zh-CN" sz="2000" i="1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k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  <a:r>
                <a:rPr lang="en-US" altLang="zh-CN" sz="20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endPara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83331" name="Rectangle 35"/>
            <p:cNvSpPr>
              <a:spLocks noChangeArrowheads="1"/>
            </p:cNvSpPr>
            <p:nvPr/>
          </p:nvSpPr>
          <p:spPr bwMode="auto">
            <a:xfrm>
              <a:off x="1780" y="277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83332" name="Rectangle 36"/>
            <p:cNvSpPr>
              <a:spLocks noChangeArrowheads="1"/>
            </p:cNvSpPr>
            <p:nvPr/>
          </p:nvSpPr>
          <p:spPr bwMode="auto">
            <a:xfrm>
              <a:off x="3408" y="277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83335" name="Rectangle 39"/>
          <p:cNvSpPr>
            <a:spLocks noChangeArrowheads="1"/>
          </p:cNvSpPr>
          <p:nvPr/>
        </p:nvSpPr>
        <p:spPr bwMode="auto">
          <a:xfrm>
            <a:off x="1066800" y="3048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900"/>
              <a:t>从下推自动机构造等价的上下文无关文法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8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8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8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11" grpId="0" autoUpdateAnimBg="0"/>
      <p:bldP spid="183316" grpId="0" autoUpdateAnimBg="0"/>
      <p:bldP spid="183319" grpId="0" autoUpdateAnimBg="0"/>
      <p:bldP spid="183322" grpId="0" autoUpdateAnimBg="0"/>
      <p:bldP spid="18332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5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1143000" y="3048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上下文无关文法与下推自动机的等价性</a:t>
            </a:r>
          </a:p>
        </p:txBody>
      </p:sp>
      <p:graphicFrame>
        <p:nvGraphicFramePr>
          <p:cNvPr id="198665" name="Object 9"/>
          <p:cNvGraphicFramePr>
            <a:graphicFrameLocks noChangeAspect="1"/>
          </p:cNvGraphicFramePr>
          <p:nvPr/>
        </p:nvGraphicFramePr>
        <p:xfrm>
          <a:off x="1304925" y="3386138"/>
          <a:ext cx="6772275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316480" imgH="1169640" progId="Visio.Drawing.11">
                  <p:embed/>
                </p:oleObj>
              </mc:Choice>
              <mc:Fallback>
                <p:oleObj name="Visio" r:id="rId3" imgW="5316480" imgH="1169640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3386138"/>
                        <a:ext cx="6772275" cy="149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838200" y="1614488"/>
            <a:ext cx="647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小结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</a:t>
            </a:r>
            <a:endParaRPr lang="zh-CN" altLang="en-US" sz="240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57" name="Text Box 133"/>
          <p:cNvSpPr txBox="1">
            <a:spLocks noChangeArrowheads="1"/>
          </p:cNvSpPr>
          <p:nvPr/>
        </p:nvSpPr>
        <p:spPr bwMode="auto">
          <a:xfrm>
            <a:off x="1447800" y="1603375"/>
            <a:ext cx="53340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必做题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pPr algn="just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Tx/>
              <a:buChar char="•"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Ex.6.3.2</a:t>
            </a: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Tx/>
              <a:buChar char="•"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Ex.6.3.4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Tx/>
              <a:buChar char="•"/>
            </a:pP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!Ex.6.3.5 (c)</a:t>
            </a:r>
          </a:p>
          <a:p>
            <a:pPr lvl="1" algn="just">
              <a:lnSpc>
                <a:spcPct val="100000"/>
              </a:lnSpc>
              <a:buClr>
                <a:srgbClr val="800080"/>
              </a:buClr>
            </a:pPr>
            <a:endParaRPr lang="en-US" altLang="zh-CN" sz="100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758" name="Rectangle 134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>
                <a:latin typeface="Times New Roman" pitchFamily="18" charset="0"/>
              </a:rPr>
              <a:t>课后练习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162300" y="3505200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4000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sz="3200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981200" y="17526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en-US" altLang="zh-CN" sz="3200" i="1">
                <a:solidFill>
                  <a:schemeClr val="hlink"/>
                </a:solidFill>
                <a:ea typeface="宋体" pitchFamily="2" charset="-122"/>
              </a:rPr>
              <a:t>That’s all for today.</a:t>
            </a:r>
            <a:r>
              <a:rPr lang="en-US" altLang="zh-CN" sz="3200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  <p:sp>
        <p:nvSpPr>
          <p:cNvPr id="8294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03350" y="260350"/>
            <a:ext cx="6372225" cy="585788"/>
          </a:xfrm>
          <a:prstGeom prst="rect">
            <a:avLst/>
          </a:prstGeom>
          <a:noFill/>
          <a:ln cap="flat" algn="ctr"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上下文无关文法 </a:t>
            </a:r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 </a:t>
            </a:r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下推自动机</a:t>
            </a:r>
          </a:p>
        </p:txBody>
      </p:sp>
      <p:sp>
        <p:nvSpPr>
          <p:cNvPr id="55375" name="Rectangle 7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14400" y="2224088"/>
            <a:ext cx="723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从下推自动机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构造等价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的上下文无关文法  </a:t>
            </a:r>
          </a:p>
        </p:txBody>
      </p:sp>
      <p:sp>
        <p:nvSpPr>
          <p:cNvPr id="55376" name="Rectangle 8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14400" y="1489075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从上下文无关文法构造等价的下推自动机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6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7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8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9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05" name="Rectangle 21"/>
          <p:cNvSpPr>
            <a:spLocks noChangeArrowheads="1"/>
          </p:cNvSpPr>
          <p:nvPr/>
        </p:nvSpPr>
        <p:spPr bwMode="auto">
          <a:xfrm>
            <a:off x="684213" y="1371600"/>
            <a:ext cx="831215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ea typeface="华文楷体" panose="02010600040101010101" pitchFamily="2" charset="-122"/>
                <a:cs typeface="Arial" panose="020B0604020202020204" pitchFamily="34" charset="0"/>
              </a:rPr>
              <a:t>  </a:t>
            </a:r>
            <a:r>
              <a:rPr lang="zh-CN" altLang="en-US" sz="2800">
                <a:ea typeface="华文楷体" panose="02010600040101010101" pitchFamily="2" charset="-122"/>
                <a:cs typeface="Arial" panose="020B0604020202020204" pitchFamily="34" charset="0"/>
              </a:rPr>
              <a:t>例：</a:t>
            </a:r>
            <a:r>
              <a:rPr lang="zh-CN" altLang="en-US" sz="2800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利用下推栈实现自上而下语法分析的过程</a:t>
            </a:r>
            <a:r>
              <a:rPr lang="zh-CN" altLang="en-US" sz="2800"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>
              <a:ea typeface="华文楷体" panose="02010600040101010101" pitchFamily="2" charset="-122"/>
              <a:cs typeface="Arial" panose="020B0604020202020204" pitchFamily="34" charset="0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语法分析基本问题：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zh-CN" altLang="en-US" sz="1000">
              <a:solidFill>
                <a:srgbClr val="333399"/>
              </a:solidFill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r>
              <a:rPr lang="zh-CN" altLang="en-US" sz="2400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  对任意上下文无关文法 </a:t>
            </a:r>
            <a:r>
              <a:rPr lang="en-US" altLang="zh-CN" sz="2400" i="1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G</a:t>
            </a:r>
            <a:r>
              <a:rPr lang="en-US" altLang="zh-CN" sz="2400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= (</a:t>
            </a:r>
            <a:r>
              <a:rPr lang="en-US" altLang="zh-CN" sz="2400" i="1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V</a:t>
            </a:r>
            <a:r>
              <a:rPr lang="en-US" altLang="zh-CN" sz="2400" i="1" baseline="-30000">
                <a:solidFill>
                  <a:srgbClr val="00000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400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400" i="1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T</a:t>
            </a:r>
            <a:r>
              <a:rPr lang="en-US" altLang="zh-CN" sz="2400" i="1" baseline="-30000">
                <a:solidFill>
                  <a:srgbClr val="00000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400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400" i="1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P</a:t>
            </a:r>
            <a:r>
              <a:rPr lang="zh-CN" altLang="en-US" sz="2400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400" i="1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S </a:t>
            </a:r>
            <a:r>
              <a:rPr lang="en-US" altLang="zh-CN" sz="2400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) </a:t>
            </a:r>
            <a:r>
              <a:rPr lang="zh-CN" altLang="en-US" sz="2400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和任意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r>
              <a:rPr lang="zh-CN" altLang="en-US" sz="2400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 sz="2400" i="1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w </a:t>
            </a:r>
            <a:r>
              <a:rPr lang="en-US" altLang="zh-CN" sz="2400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i="1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T</a:t>
            </a:r>
            <a:r>
              <a:rPr lang="en-US" altLang="zh-CN" sz="2400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*</a:t>
            </a:r>
            <a:r>
              <a:rPr lang="zh-CN" altLang="en-US" sz="2400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，是否有</a:t>
            </a:r>
            <a:r>
              <a:rPr lang="en-US" altLang="zh-CN" sz="2400" i="1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w </a:t>
            </a:r>
            <a:r>
              <a:rPr lang="en-US" altLang="zh-CN" sz="2400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i="1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L(G)</a:t>
            </a:r>
            <a:r>
              <a:rPr lang="zh-CN" altLang="en-US" sz="2400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？ 若成立，则给出分析树；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r>
              <a:rPr lang="zh-CN" altLang="en-US" sz="2400">
                <a:solidFill>
                  <a:srgbClr val="333399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  否则，进行报错处理。</a:t>
            </a:r>
          </a:p>
        </p:txBody>
      </p:sp>
      <p:sp>
        <p:nvSpPr>
          <p:cNvPr id="144412" name="Rectangle 28"/>
          <p:cNvSpPr>
            <a:spLocks noChangeArrowheads="1"/>
          </p:cNvSpPr>
          <p:nvPr/>
        </p:nvSpPr>
        <p:spPr bwMode="auto">
          <a:xfrm>
            <a:off x="1143000" y="3048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800"/>
              <a:t>从上下文无关文法构造等价的下推自动机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3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609600" y="1309688"/>
            <a:ext cx="7696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利用下推栈进行自顶向下的分析过程举例    </a:t>
            </a:r>
          </a:p>
        </p:txBody>
      </p:sp>
      <p:grpSp>
        <p:nvGrpSpPr>
          <p:cNvPr id="193544" name="Group 8"/>
          <p:cNvGrpSpPr>
            <a:grpSpLocks/>
          </p:cNvGrpSpPr>
          <p:nvPr/>
        </p:nvGrpSpPr>
        <p:grpSpPr bwMode="auto">
          <a:xfrm>
            <a:off x="1295400" y="2286000"/>
            <a:ext cx="3124200" cy="838200"/>
            <a:chOff x="3456" y="3120"/>
            <a:chExt cx="1920" cy="528"/>
          </a:xfrm>
        </p:grpSpPr>
        <p:sp>
          <p:nvSpPr>
            <p:cNvPr id="193545" name="Text Box 9"/>
            <p:cNvSpPr txBox="1">
              <a:spLocks noChangeArrowheads="1"/>
            </p:cNvSpPr>
            <p:nvPr/>
          </p:nvSpPr>
          <p:spPr bwMode="auto">
            <a:xfrm>
              <a:off x="3456" y="3130"/>
              <a:ext cx="192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400" i="1">
                  <a:solidFill>
                    <a:srgbClr val="333399"/>
                  </a:solidFill>
                  <a:sym typeface="Symbol" pitchFamily="18" charset="2"/>
                </a:rPr>
                <a:t>E </a:t>
              </a:r>
              <a:r>
                <a:rPr lang="en-US" altLang="zh-CN" sz="2400">
                  <a:solidFill>
                    <a:srgbClr val="333399"/>
                  </a:solidFill>
                  <a:sym typeface="Symbol" pitchFamily="18" charset="2"/>
                </a:rPr>
                <a:t> </a:t>
              </a:r>
              <a:r>
                <a:rPr lang="en-US" altLang="zh-CN" sz="2400" i="1">
                  <a:solidFill>
                    <a:srgbClr val="333399"/>
                  </a:solidFill>
                  <a:sym typeface="Symbol" pitchFamily="18" charset="2"/>
                </a:rPr>
                <a:t>EOE </a:t>
              </a:r>
              <a:r>
                <a:rPr lang="en-US" altLang="zh-CN" sz="2400">
                  <a:solidFill>
                    <a:srgbClr val="333399"/>
                  </a:solidFill>
                  <a:sym typeface="Symbol" pitchFamily="18" charset="2"/>
                </a:rPr>
                <a:t> </a:t>
              </a:r>
              <a:r>
                <a:rPr lang="en-US" altLang="zh-CN" sz="2400" i="1">
                  <a:solidFill>
                    <a:srgbClr val="333399"/>
                  </a:solidFill>
                  <a:sym typeface="Symbol" pitchFamily="18" charset="2"/>
                </a:rPr>
                <a:t>(E) </a:t>
              </a:r>
              <a:r>
                <a:rPr lang="en-US" altLang="zh-CN" sz="2400">
                  <a:solidFill>
                    <a:srgbClr val="333399"/>
                  </a:solidFill>
                  <a:sym typeface="Symbol" pitchFamily="18" charset="2"/>
                </a:rPr>
                <a:t> </a:t>
              </a:r>
              <a:r>
                <a:rPr lang="en-US" altLang="zh-CN" sz="2400" i="1">
                  <a:solidFill>
                    <a:srgbClr val="333399"/>
                  </a:solidFill>
                  <a:sym typeface="Symbol" pitchFamily="18" charset="2"/>
                </a:rPr>
                <a:t>v </a:t>
              </a:r>
              <a:r>
                <a:rPr lang="en-US" altLang="zh-CN" sz="2400">
                  <a:solidFill>
                    <a:srgbClr val="333399"/>
                  </a:solidFill>
                  <a:sym typeface="Symbol" pitchFamily="18" charset="2"/>
                </a:rPr>
                <a:t> </a:t>
              </a:r>
              <a:r>
                <a:rPr lang="en-US" altLang="zh-CN" sz="2400" i="1">
                  <a:solidFill>
                    <a:srgbClr val="333399"/>
                  </a:solidFill>
                  <a:sym typeface="Symbol" pitchFamily="18" charset="2"/>
                </a:rPr>
                <a:t>d</a:t>
              </a:r>
            </a:p>
            <a:p>
              <a:pPr algn="l"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400" i="1">
                  <a:solidFill>
                    <a:srgbClr val="333399"/>
                  </a:solidFill>
                  <a:sym typeface="Symbol" pitchFamily="18" charset="2"/>
                </a:rPr>
                <a:t>O </a:t>
              </a:r>
              <a:r>
                <a:rPr lang="en-US" altLang="zh-CN" sz="2400">
                  <a:solidFill>
                    <a:srgbClr val="333399"/>
                  </a:solidFill>
                  <a:sym typeface="Symbol" pitchFamily="18" charset="2"/>
                </a:rPr>
                <a:t></a:t>
              </a:r>
              <a:r>
                <a:rPr lang="zh-CN" altLang="en-US" sz="2400">
                  <a:solidFill>
                    <a:srgbClr val="333399"/>
                  </a:solidFill>
                  <a:sym typeface="Symbol" pitchFamily="18" charset="2"/>
                </a:rPr>
                <a:t>＋</a:t>
              </a:r>
              <a:r>
                <a:rPr lang="zh-CN" altLang="en-US" sz="2400" i="1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zh-CN" altLang="en-US" sz="2400">
                  <a:solidFill>
                    <a:srgbClr val="333399"/>
                  </a:solidFill>
                  <a:sym typeface="Symbol" pitchFamily="18" charset="2"/>
                </a:rPr>
                <a:t> </a:t>
              </a:r>
            </a:p>
          </p:txBody>
        </p:sp>
        <p:sp>
          <p:nvSpPr>
            <p:cNvPr id="193546" name="Rectangle 10"/>
            <p:cNvSpPr>
              <a:spLocks noChangeArrowheads="1"/>
            </p:cNvSpPr>
            <p:nvPr/>
          </p:nvSpPr>
          <p:spPr bwMode="auto">
            <a:xfrm>
              <a:off x="3456" y="3120"/>
              <a:ext cx="1872" cy="528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3552" name="Rectangle 16"/>
          <p:cNvSpPr>
            <a:spLocks noChangeArrowheads="1"/>
          </p:cNvSpPr>
          <p:nvPr/>
        </p:nvSpPr>
        <p:spPr bwMode="auto">
          <a:xfrm>
            <a:off x="5715000" y="23622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i="1">
                <a:solidFill>
                  <a:srgbClr val="333399"/>
                </a:solidFill>
              </a:rPr>
              <a:t>v  </a:t>
            </a:r>
            <a:r>
              <a:rPr lang="en-US" altLang="zh-CN" sz="2400">
                <a:solidFill>
                  <a:srgbClr val="333399"/>
                </a:solidFill>
                <a:sym typeface="Symbol" pitchFamily="18" charset="2"/>
              </a:rPr>
              <a:t> </a:t>
            </a:r>
            <a:r>
              <a:rPr lang="en-US" altLang="zh-CN" sz="2400" i="1">
                <a:solidFill>
                  <a:srgbClr val="333399"/>
                </a:solidFill>
              </a:rPr>
              <a:t>(  v  </a:t>
            </a:r>
            <a:r>
              <a:rPr lang="zh-CN" altLang="en-US" sz="2400">
                <a:solidFill>
                  <a:srgbClr val="333399"/>
                </a:solidFill>
                <a:sym typeface="Symbol" pitchFamily="18" charset="2"/>
              </a:rPr>
              <a:t>＋ </a:t>
            </a:r>
            <a:r>
              <a:rPr lang="en-US" altLang="zh-CN" sz="2400" i="1">
                <a:solidFill>
                  <a:srgbClr val="333399"/>
                </a:solidFill>
              </a:rPr>
              <a:t>d  )</a:t>
            </a:r>
          </a:p>
        </p:txBody>
      </p:sp>
      <p:grpSp>
        <p:nvGrpSpPr>
          <p:cNvPr id="193687" name="Group 151"/>
          <p:cNvGrpSpPr>
            <a:grpSpLocks/>
          </p:cNvGrpSpPr>
          <p:nvPr/>
        </p:nvGrpSpPr>
        <p:grpSpPr bwMode="auto">
          <a:xfrm>
            <a:off x="1219200" y="3413125"/>
            <a:ext cx="533400" cy="838200"/>
            <a:chOff x="768" y="2150"/>
            <a:chExt cx="336" cy="528"/>
          </a:xfrm>
        </p:grpSpPr>
        <p:sp>
          <p:nvSpPr>
            <p:cNvPr id="193562" name="Line 26"/>
            <p:cNvSpPr>
              <a:spLocks noChangeShapeType="1"/>
            </p:cNvSpPr>
            <p:nvPr/>
          </p:nvSpPr>
          <p:spPr bwMode="auto">
            <a:xfrm>
              <a:off x="768" y="2150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63" name="Line 27"/>
            <p:cNvSpPr>
              <a:spLocks noChangeShapeType="1"/>
            </p:cNvSpPr>
            <p:nvPr/>
          </p:nvSpPr>
          <p:spPr bwMode="auto">
            <a:xfrm>
              <a:off x="1104" y="2150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64" name="Line 28"/>
            <p:cNvSpPr>
              <a:spLocks noChangeShapeType="1"/>
            </p:cNvSpPr>
            <p:nvPr/>
          </p:nvSpPr>
          <p:spPr bwMode="auto">
            <a:xfrm>
              <a:off x="768" y="2678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71" name="Rectangle 35"/>
            <p:cNvSpPr>
              <a:spLocks noChangeArrowheads="1"/>
            </p:cNvSpPr>
            <p:nvPr/>
          </p:nvSpPr>
          <p:spPr bwMode="auto">
            <a:xfrm>
              <a:off x="812" y="2390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</p:grpSp>
      <p:grpSp>
        <p:nvGrpSpPr>
          <p:cNvPr id="193688" name="Group 152"/>
          <p:cNvGrpSpPr>
            <a:grpSpLocks/>
          </p:cNvGrpSpPr>
          <p:nvPr/>
        </p:nvGrpSpPr>
        <p:grpSpPr bwMode="auto">
          <a:xfrm>
            <a:off x="1981200" y="3336925"/>
            <a:ext cx="1143000" cy="990600"/>
            <a:chOff x="1248" y="2102"/>
            <a:chExt cx="720" cy="624"/>
          </a:xfrm>
        </p:grpSpPr>
        <p:sp>
          <p:nvSpPr>
            <p:cNvPr id="193560" name="AutoShape 24"/>
            <p:cNvSpPr>
              <a:spLocks noChangeArrowheads="1"/>
            </p:cNvSpPr>
            <p:nvPr/>
          </p:nvSpPr>
          <p:spPr bwMode="auto">
            <a:xfrm>
              <a:off x="1248" y="2294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73" name="Line 37"/>
            <p:cNvSpPr>
              <a:spLocks noChangeShapeType="1"/>
            </p:cNvSpPr>
            <p:nvPr/>
          </p:nvSpPr>
          <p:spPr bwMode="auto">
            <a:xfrm>
              <a:off x="1632" y="2150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74" name="Line 38"/>
            <p:cNvSpPr>
              <a:spLocks noChangeShapeType="1"/>
            </p:cNvSpPr>
            <p:nvPr/>
          </p:nvSpPr>
          <p:spPr bwMode="auto">
            <a:xfrm>
              <a:off x="1968" y="2150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75" name="Line 39"/>
            <p:cNvSpPr>
              <a:spLocks noChangeShapeType="1"/>
            </p:cNvSpPr>
            <p:nvPr/>
          </p:nvSpPr>
          <p:spPr bwMode="auto">
            <a:xfrm>
              <a:off x="1632" y="2678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77" name="Rectangle 41"/>
            <p:cNvSpPr>
              <a:spLocks noChangeArrowheads="1"/>
            </p:cNvSpPr>
            <p:nvPr/>
          </p:nvSpPr>
          <p:spPr bwMode="auto">
            <a:xfrm>
              <a:off x="1676" y="2476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  <p:sp>
          <p:nvSpPr>
            <p:cNvPr id="193578" name="Rectangle 42"/>
            <p:cNvSpPr>
              <a:spLocks noChangeArrowheads="1"/>
            </p:cNvSpPr>
            <p:nvPr/>
          </p:nvSpPr>
          <p:spPr bwMode="auto">
            <a:xfrm>
              <a:off x="1680" y="229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O</a:t>
              </a:r>
            </a:p>
          </p:txBody>
        </p:sp>
        <p:sp>
          <p:nvSpPr>
            <p:cNvPr id="193579" name="Rectangle 43"/>
            <p:cNvSpPr>
              <a:spLocks noChangeArrowheads="1"/>
            </p:cNvSpPr>
            <p:nvPr/>
          </p:nvSpPr>
          <p:spPr bwMode="auto">
            <a:xfrm>
              <a:off x="1676" y="2102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</p:grpSp>
      <p:grpSp>
        <p:nvGrpSpPr>
          <p:cNvPr id="193689" name="Group 153"/>
          <p:cNvGrpSpPr>
            <a:grpSpLocks/>
          </p:cNvGrpSpPr>
          <p:nvPr/>
        </p:nvGrpSpPr>
        <p:grpSpPr bwMode="auto">
          <a:xfrm>
            <a:off x="3352800" y="3336925"/>
            <a:ext cx="1143000" cy="990600"/>
            <a:chOff x="2112" y="2102"/>
            <a:chExt cx="720" cy="624"/>
          </a:xfrm>
        </p:grpSpPr>
        <p:sp>
          <p:nvSpPr>
            <p:cNvPr id="193581" name="Line 45"/>
            <p:cNvSpPr>
              <a:spLocks noChangeShapeType="1"/>
            </p:cNvSpPr>
            <p:nvPr/>
          </p:nvSpPr>
          <p:spPr bwMode="auto">
            <a:xfrm>
              <a:off x="2496" y="2150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82" name="Line 46"/>
            <p:cNvSpPr>
              <a:spLocks noChangeShapeType="1"/>
            </p:cNvSpPr>
            <p:nvPr/>
          </p:nvSpPr>
          <p:spPr bwMode="auto">
            <a:xfrm>
              <a:off x="2832" y="2150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83" name="Line 47"/>
            <p:cNvSpPr>
              <a:spLocks noChangeShapeType="1"/>
            </p:cNvSpPr>
            <p:nvPr/>
          </p:nvSpPr>
          <p:spPr bwMode="auto">
            <a:xfrm>
              <a:off x="2496" y="2678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85" name="Rectangle 49"/>
            <p:cNvSpPr>
              <a:spLocks noChangeArrowheads="1"/>
            </p:cNvSpPr>
            <p:nvPr/>
          </p:nvSpPr>
          <p:spPr bwMode="auto">
            <a:xfrm>
              <a:off x="2540" y="2476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  <p:sp>
          <p:nvSpPr>
            <p:cNvPr id="193586" name="Rectangle 50"/>
            <p:cNvSpPr>
              <a:spLocks noChangeArrowheads="1"/>
            </p:cNvSpPr>
            <p:nvPr/>
          </p:nvSpPr>
          <p:spPr bwMode="auto">
            <a:xfrm>
              <a:off x="2540" y="229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O</a:t>
              </a:r>
            </a:p>
          </p:txBody>
        </p:sp>
        <p:sp>
          <p:nvSpPr>
            <p:cNvPr id="193588" name="Rectangle 52"/>
            <p:cNvSpPr>
              <a:spLocks noChangeArrowheads="1"/>
            </p:cNvSpPr>
            <p:nvPr/>
          </p:nvSpPr>
          <p:spPr bwMode="auto">
            <a:xfrm>
              <a:off x="2557" y="210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</a:rPr>
                <a:t>v</a:t>
              </a:r>
            </a:p>
          </p:txBody>
        </p:sp>
        <p:sp>
          <p:nvSpPr>
            <p:cNvPr id="193596" name="AutoShape 60"/>
            <p:cNvSpPr>
              <a:spLocks noChangeArrowheads="1"/>
            </p:cNvSpPr>
            <p:nvPr/>
          </p:nvSpPr>
          <p:spPr bwMode="auto">
            <a:xfrm>
              <a:off x="2112" y="2294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3690" name="Group 154"/>
          <p:cNvGrpSpPr>
            <a:grpSpLocks/>
          </p:cNvGrpSpPr>
          <p:nvPr/>
        </p:nvGrpSpPr>
        <p:grpSpPr bwMode="auto">
          <a:xfrm>
            <a:off x="4724400" y="3413125"/>
            <a:ext cx="1143000" cy="914400"/>
            <a:chOff x="2976" y="2150"/>
            <a:chExt cx="720" cy="576"/>
          </a:xfrm>
        </p:grpSpPr>
        <p:sp>
          <p:nvSpPr>
            <p:cNvPr id="193590" name="Line 54"/>
            <p:cNvSpPr>
              <a:spLocks noChangeShapeType="1"/>
            </p:cNvSpPr>
            <p:nvPr/>
          </p:nvSpPr>
          <p:spPr bwMode="auto">
            <a:xfrm>
              <a:off x="3360" y="2150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91" name="Line 55"/>
            <p:cNvSpPr>
              <a:spLocks noChangeShapeType="1"/>
            </p:cNvSpPr>
            <p:nvPr/>
          </p:nvSpPr>
          <p:spPr bwMode="auto">
            <a:xfrm>
              <a:off x="3696" y="2150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92" name="Line 56"/>
            <p:cNvSpPr>
              <a:spLocks noChangeShapeType="1"/>
            </p:cNvSpPr>
            <p:nvPr/>
          </p:nvSpPr>
          <p:spPr bwMode="auto">
            <a:xfrm>
              <a:off x="3360" y="2678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93" name="Rectangle 57"/>
            <p:cNvSpPr>
              <a:spLocks noChangeArrowheads="1"/>
            </p:cNvSpPr>
            <p:nvPr/>
          </p:nvSpPr>
          <p:spPr bwMode="auto">
            <a:xfrm>
              <a:off x="3404" y="2476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  <p:sp>
          <p:nvSpPr>
            <p:cNvPr id="193594" name="Rectangle 58"/>
            <p:cNvSpPr>
              <a:spLocks noChangeArrowheads="1"/>
            </p:cNvSpPr>
            <p:nvPr/>
          </p:nvSpPr>
          <p:spPr bwMode="auto">
            <a:xfrm>
              <a:off x="3404" y="228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O</a:t>
              </a:r>
            </a:p>
          </p:txBody>
        </p:sp>
        <p:sp>
          <p:nvSpPr>
            <p:cNvPr id="193597" name="AutoShape 61"/>
            <p:cNvSpPr>
              <a:spLocks noChangeArrowheads="1"/>
            </p:cNvSpPr>
            <p:nvPr/>
          </p:nvSpPr>
          <p:spPr bwMode="auto">
            <a:xfrm>
              <a:off x="2976" y="2294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3691" name="Group 155"/>
          <p:cNvGrpSpPr>
            <a:grpSpLocks/>
          </p:cNvGrpSpPr>
          <p:nvPr/>
        </p:nvGrpSpPr>
        <p:grpSpPr bwMode="auto">
          <a:xfrm>
            <a:off x="6096000" y="3413125"/>
            <a:ext cx="1143000" cy="914400"/>
            <a:chOff x="3840" y="2150"/>
            <a:chExt cx="720" cy="576"/>
          </a:xfrm>
        </p:grpSpPr>
        <p:sp>
          <p:nvSpPr>
            <p:cNvPr id="193598" name="AutoShape 62"/>
            <p:cNvSpPr>
              <a:spLocks noChangeArrowheads="1"/>
            </p:cNvSpPr>
            <p:nvPr/>
          </p:nvSpPr>
          <p:spPr bwMode="auto">
            <a:xfrm>
              <a:off x="3840" y="2294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99" name="Line 63"/>
            <p:cNvSpPr>
              <a:spLocks noChangeShapeType="1"/>
            </p:cNvSpPr>
            <p:nvPr/>
          </p:nvSpPr>
          <p:spPr bwMode="auto">
            <a:xfrm>
              <a:off x="4224" y="2150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00" name="Line 64"/>
            <p:cNvSpPr>
              <a:spLocks noChangeShapeType="1"/>
            </p:cNvSpPr>
            <p:nvPr/>
          </p:nvSpPr>
          <p:spPr bwMode="auto">
            <a:xfrm>
              <a:off x="4560" y="2150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01" name="Line 65"/>
            <p:cNvSpPr>
              <a:spLocks noChangeShapeType="1"/>
            </p:cNvSpPr>
            <p:nvPr/>
          </p:nvSpPr>
          <p:spPr bwMode="auto">
            <a:xfrm>
              <a:off x="4224" y="2678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02" name="Rectangle 66"/>
            <p:cNvSpPr>
              <a:spLocks noChangeArrowheads="1"/>
            </p:cNvSpPr>
            <p:nvPr/>
          </p:nvSpPr>
          <p:spPr bwMode="auto">
            <a:xfrm>
              <a:off x="4268" y="2476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  <p:sp>
          <p:nvSpPr>
            <p:cNvPr id="193605" name="Rectangle 69"/>
            <p:cNvSpPr>
              <a:spLocks noChangeArrowheads="1"/>
            </p:cNvSpPr>
            <p:nvPr/>
          </p:nvSpPr>
          <p:spPr bwMode="auto">
            <a:xfrm>
              <a:off x="4296" y="22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193692" name="Group 156"/>
          <p:cNvGrpSpPr>
            <a:grpSpLocks/>
          </p:cNvGrpSpPr>
          <p:nvPr/>
        </p:nvGrpSpPr>
        <p:grpSpPr bwMode="auto">
          <a:xfrm>
            <a:off x="7467600" y="3413125"/>
            <a:ext cx="1143000" cy="914400"/>
            <a:chOff x="4704" y="2150"/>
            <a:chExt cx="720" cy="576"/>
          </a:xfrm>
        </p:grpSpPr>
        <p:sp>
          <p:nvSpPr>
            <p:cNvPr id="193604" name="AutoShape 68"/>
            <p:cNvSpPr>
              <a:spLocks noChangeArrowheads="1"/>
            </p:cNvSpPr>
            <p:nvPr/>
          </p:nvSpPr>
          <p:spPr bwMode="auto">
            <a:xfrm>
              <a:off x="4704" y="2294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06" name="Line 70"/>
            <p:cNvSpPr>
              <a:spLocks noChangeShapeType="1"/>
            </p:cNvSpPr>
            <p:nvPr/>
          </p:nvSpPr>
          <p:spPr bwMode="auto">
            <a:xfrm>
              <a:off x="5087" y="2150"/>
              <a:ext cx="1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07" name="Line 71"/>
            <p:cNvSpPr>
              <a:spLocks noChangeShapeType="1"/>
            </p:cNvSpPr>
            <p:nvPr/>
          </p:nvSpPr>
          <p:spPr bwMode="auto">
            <a:xfrm>
              <a:off x="5423" y="2150"/>
              <a:ext cx="1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08" name="Line 72"/>
            <p:cNvSpPr>
              <a:spLocks noChangeShapeType="1"/>
            </p:cNvSpPr>
            <p:nvPr/>
          </p:nvSpPr>
          <p:spPr bwMode="auto">
            <a:xfrm>
              <a:off x="5087" y="2678"/>
              <a:ext cx="336" cy="1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09" name="Rectangle 73"/>
            <p:cNvSpPr>
              <a:spLocks noChangeArrowheads="1"/>
            </p:cNvSpPr>
            <p:nvPr/>
          </p:nvSpPr>
          <p:spPr bwMode="auto">
            <a:xfrm>
              <a:off x="5131" y="2476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</p:grpSp>
      <p:grpSp>
        <p:nvGrpSpPr>
          <p:cNvPr id="193693" name="Group 157"/>
          <p:cNvGrpSpPr>
            <a:grpSpLocks/>
          </p:cNvGrpSpPr>
          <p:nvPr/>
        </p:nvGrpSpPr>
        <p:grpSpPr bwMode="auto">
          <a:xfrm>
            <a:off x="609600" y="4540250"/>
            <a:ext cx="1143000" cy="946150"/>
            <a:chOff x="384" y="2860"/>
            <a:chExt cx="720" cy="596"/>
          </a:xfrm>
        </p:grpSpPr>
        <p:sp>
          <p:nvSpPr>
            <p:cNvPr id="193610" name="AutoShape 74"/>
            <p:cNvSpPr>
              <a:spLocks noChangeArrowheads="1"/>
            </p:cNvSpPr>
            <p:nvPr/>
          </p:nvSpPr>
          <p:spPr bwMode="auto">
            <a:xfrm>
              <a:off x="384" y="3062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12" name="Line 76"/>
            <p:cNvSpPr>
              <a:spLocks noChangeShapeType="1"/>
            </p:cNvSpPr>
            <p:nvPr/>
          </p:nvSpPr>
          <p:spPr bwMode="auto">
            <a:xfrm>
              <a:off x="768" y="2918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13" name="Line 77"/>
            <p:cNvSpPr>
              <a:spLocks noChangeShapeType="1"/>
            </p:cNvSpPr>
            <p:nvPr/>
          </p:nvSpPr>
          <p:spPr bwMode="auto">
            <a:xfrm>
              <a:off x="1104" y="2918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14" name="Line 78"/>
            <p:cNvSpPr>
              <a:spLocks noChangeShapeType="1"/>
            </p:cNvSpPr>
            <p:nvPr/>
          </p:nvSpPr>
          <p:spPr bwMode="auto">
            <a:xfrm>
              <a:off x="768" y="3446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15" name="Rectangle 79"/>
            <p:cNvSpPr>
              <a:spLocks noChangeArrowheads="1"/>
            </p:cNvSpPr>
            <p:nvPr/>
          </p:nvSpPr>
          <p:spPr bwMode="auto">
            <a:xfrm>
              <a:off x="812" y="3052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  <p:sp>
          <p:nvSpPr>
            <p:cNvPr id="193618" name="Rectangle 82"/>
            <p:cNvSpPr>
              <a:spLocks noChangeArrowheads="1"/>
            </p:cNvSpPr>
            <p:nvPr/>
          </p:nvSpPr>
          <p:spPr bwMode="auto">
            <a:xfrm>
              <a:off x="872" y="3206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)</a:t>
              </a:r>
            </a:p>
          </p:txBody>
        </p:sp>
        <p:sp>
          <p:nvSpPr>
            <p:cNvPr id="193619" name="Rectangle 83"/>
            <p:cNvSpPr>
              <a:spLocks noChangeArrowheads="1"/>
            </p:cNvSpPr>
            <p:nvPr/>
          </p:nvSpPr>
          <p:spPr bwMode="auto">
            <a:xfrm>
              <a:off x="860" y="2860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(</a:t>
              </a:r>
            </a:p>
          </p:txBody>
        </p:sp>
      </p:grpSp>
      <p:grpSp>
        <p:nvGrpSpPr>
          <p:cNvPr id="193694" name="Group 158"/>
          <p:cNvGrpSpPr>
            <a:grpSpLocks/>
          </p:cNvGrpSpPr>
          <p:nvPr/>
        </p:nvGrpSpPr>
        <p:grpSpPr bwMode="auto">
          <a:xfrm>
            <a:off x="1981200" y="4632325"/>
            <a:ext cx="1143000" cy="854075"/>
            <a:chOff x="1248" y="2918"/>
            <a:chExt cx="720" cy="538"/>
          </a:xfrm>
        </p:grpSpPr>
        <p:sp>
          <p:nvSpPr>
            <p:cNvPr id="193616" name="AutoShape 80"/>
            <p:cNvSpPr>
              <a:spLocks noChangeArrowheads="1"/>
            </p:cNvSpPr>
            <p:nvPr/>
          </p:nvSpPr>
          <p:spPr bwMode="auto">
            <a:xfrm>
              <a:off x="1248" y="3062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20" name="Line 84"/>
            <p:cNvSpPr>
              <a:spLocks noChangeShapeType="1"/>
            </p:cNvSpPr>
            <p:nvPr/>
          </p:nvSpPr>
          <p:spPr bwMode="auto">
            <a:xfrm>
              <a:off x="1632" y="2918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21" name="Line 85"/>
            <p:cNvSpPr>
              <a:spLocks noChangeShapeType="1"/>
            </p:cNvSpPr>
            <p:nvPr/>
          </p:nvSpPr>
          <p:spPr bwMode="auto">
            <a:xfrm>
              <a:off x="1968" y="2918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22" name="Line 86"/>
            <p:cNvSpPr>
              <a:spLocks noChangeShapeType="1"/>
            </p:cNvSpPr>
            <p:nvPr/>
          </p:nvSpPr>
          <p:spPr bwMode="auto">
            <a:xfrm>
              <a:off x="1632" y="3446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23" name="Rectangle 87"/>
            <p:cNvSpPr>
              <a:spLocks noChangeArrowheads="1"/>
            </p:cNvSpPr>
            <p:nvPr/>
          </p:nvSpPr>
          <p:spPr bwMode="auto">
            <a:xfrm>
              <a:off x="1676" y="3052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  <p:sp>
          <p:nvSpPr>
            <p:cNvPr id="193625" name="Rectangle 89"/>
            <p:cNvSpPr>
              <a:spLocks noChangeArrowheads="1"/>
            </p:cNvSpPr>
            <p:nvPr/>
          </p:nvSpPr>
          <p:spPr bwMode="auto">
            <a:xfrm>
              <a:off x="1736" y="3206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)</a:t>
              </a:r>
            </a:p>
          </p:txBody>
        </p:sp>
      </p:grpSp>
      <p:grpSp>
        <p:nvGrpSpPr>
          <p:cNvPr id="193695" name="Group 159"/>
          <p:cNvGrpSpPr>
            <a:grpSpLocks/>
          </p:cNvGrpSpPr>
          <p:nvPr/>
        </p:nvGrpSpPr>
        <p:grpSpPr bwMode="auto">
          <a:xfrm>
            <a:off x="3352800" y="4311650"/>
            <a:ext cx="1143000" cy="1174750"/>
            <a:chOff x="2112" y="2716"/>
            <a:chExt cx="720" cy="740"/>
          </a:xfrm>
        </p:grpSpPr>
        <p:sp>
          <p:nvSpPr>
            <p:cNvPr id="193624" name="AutoShape 88"/>
            <p:cNvSpPr>
              <a:spLocks noChangeArrowheads="1"/>
            </p:cNvSpPr>
            <p:nvPr/>
          </p:nvSpPr>
          <p:spPr bwMode="auto">
            <a:xfrm>
              <a:off x="2112" y="3072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27" name="Line 91"/>
            <p:cNvSpPr>
              <a:spLocks noChangeShapeType="1"/>
            </p:cNvSpPr>
            <p:nvPr/>
          </p:nvSpPr>
          <p:spPr bwMode="auto">
            <a:xfrm>
              <a:off x="2496" y="2774"/>
              <a:ext cx="0" cy="672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28" name="Line 92"/>
            <p:cNvSpPr>
              <a:spLocks noChangeShapeType="1"/>
            </p:cNvSpPr>
            <p:nvPr/>
          </p:nvSpPr>
          <p:spPr bwMode="auto">
            <a:xfrm>
              <a:off x="2832" y="2774"/>
              <a:ext cx="0" cy="672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29" name="Line 93"/>
            <p:cNvSpPr>
              <a:spLocks noChangeShapeType="1"/>
            </p:cNvSpPr>
            <p:nvPr/>
          </p:nvSpPr>
          <p:spPr bwMode="auto">
            <a:xfrm>
              <a:off x="2496" y="3446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30" name="Rectangle 94"/>
            <p:cNvSpPr>
              <a:spLocks noChangeArrowheads="1"/>
            </p:cNvSpPr>
            <p:nvPr/>
          </p:nvSpPr>
          <p:spPr bwMode="auto">
            <a:xfrm>
              <a:off x="2544" y="3052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  <p:sp>
          <p:nvSpPr>
            <p:cNvPr id="193632" name="Rectangle 96"/>
            <p:cNvSpPr>
              <a:spLocks noChangeArrowheads="1"/>
            </p:cNvSpPr>
            <p:nvPr/>
          </p:nvSpPr>
          <p:spPr bwMode="auto">
            <a:xfrm>
              <a:off x="2604" y="3206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)</a:t>
              </a:r>
            </a:p>
          </p:txBody>
        </p:sp>
        <p:sp>
          <p:nvSpPr>
            <p:cNvPr id="193633" name="Rectangle 97"/>
            <p:cNvSpPr>
              <a:spLocks noChangeArrowheads="1"/>
            </p:cNvSpPr>
            <p:nvPr/>
          </p:nvSpPr>
          <p:spPr bwMode="auto">
            <a:xfrm>
              <a:off x="2544" y="287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O</a:t>
              </a:r>
            </a:p>
          </p:txBody>
        </p:sp>
        <p:sp>
          <p:nvSpPr>
            <p:cNvPr id="193634" name="Rectangle 98"/>
            <p:cNvSpPr>
              <a:spLocks noChangeArrowheads="1"/>
            </p:cNvSpPr>
            <p:nvPr/>
          </p:nvSpPr>
          <p:spPr bwMode="auto">
            <a:xfrm>
              <a:off x="2544" y="2716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</p:grpSp>
      <p:grpSp>
        <p:nvGrpSpPr>
          <p:cNvPr id="193712" name="Group 176"/>
          <p:cNvGrpSpPr>
            <a:grpSpLocks/>
          </p:cNvGrpSpPr>
          <p:nvPr/>
        </p:nvGrpSpPr>
        <p:grpSpPr bwMode="auto">
          <a:xfrm>
            <a:off x="4724400" y="4251325"/>
            <a:ext cx="1143000" cy="1219200"/>
            <a:chOff x="2976" y="2678"/>
            <a:chExt cx="720" cy="768"/>
          </a:xfrm>
        </p:grpSpPr>
        <p:grpSp>
          <p:nvGrpSpPr>
            <p:cNvPr id="193711" name="Group 175"/>
            <p:cNvGrpSpPr>
              <a:grpSpLocks/>
            </p:cNvGrpSpPr>
            <p:nvPr/>
          </p:nvGrpSpPr>
          <p:grpSpPr bwMode="auto">
            <a:xfrm>
              <a:off x="2976" y="2764"/>
              <a:ext cx="720" cy="682"/>
              <a:chOff x="2976" y="2764"/>
              <a:chExt cx="720" cy="682"/>
            </a:xfrm>
          </p:grpSpPr>
          <p:sp>
            <p:nvSpPr>
              <p:cNvPr id="193631" name="AutoShape 95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288" cy="96"/>
              </a:xfrm>
              <a:prstGeom prst="notchedRightArrow">
                <a:avLst>
                  <a:gd name="adj1" fmla="val 50000"/>
                  <a:gd name="adj2" fmla="val 750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635" name="Line 99"/>
              <p:cNvSpPr>
                <a:spLocks noChangeShapeType="1"/>
              </p:cNvSpPr>
              <p:nvPr/>
            </p:nvSpPr>
            <p:spPr bwMode="auto">
              <a:xfrm>
                <a:off x="3360" y="2764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636" name="Line 100"/>
              <p:cNvSpPr>
                <a:spLocks noChangeShapeType="1"/>
              </p:cNvSpPr>
              <p:nvPr/>
            </p:nvSpPr>
            <p:spPr bwMode="auto">
              <a:xfrm>
                <a:off x="3696" y="2764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637" name="Line 101"/>
              <p:cNvSpPr>
                <a:spLocks noChangeShapeType="1"/>
              </p:cNvSpPr>
              <p:nvPr/>
            </p:nvSpPr>
            <p:spPr bwMode="auto">
              <a:xfrm>
                <a:off x="3360" y="3436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638" name="Rectangle 102"/>
              <p:cNvSpPr>
                <a:spLocks noChangeArrowheads="1"/>
              </p:cNvSpPr>
              <p:nvPr/>
            </p:nvSpPr>
            <p:spPr bwMode="auto">
              <a:xfrm>
                <a:off x="3404" y="3042"/>
                <a:ext cx="2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000" i="1">
                    <a:solidFill>
                      <a:srgbClr val="333399"/>
                    </a:solidFill>
                    <a:sym typeface="Symbol" pitchFamily="18" charset="2"/>
                  </a:rPr>
                  <a:t>E</a:t>
                </a:r>
              </a:p>
            </p:txBody>
          </p:sp>
          <p:sp>
            <p:nvSpPr>
              <p:cNvPr id="193640" name="Rectangle 104"/>
              <p:cNvSpPr>
                <a:spLocks noChangeArrowheads="1"/>
              </p:cNvSpPr>
              <p:nvPr/>
            </p:nvSpPr>
            <p:spPr bwMode="auto">
              <a:xfrm>
                <a:off x="3464" y="3196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000" i="1">
                    <a:solidFill>
                      <a:srgbClr val="333399"/>
                    </a:solidFill>
                    <a:sym typeface="Symbol" pitchFamily="18" charset="2"/>
                  </a:rPr>
                  <a:t>)</a:t>
                </a:r>
              </a:p>
            </p:txBody>
          </p:sp>
          <p:sp>
            <p:nvSpPr>
              <p:cNvPr id="193641" name="Rectangle 105"/>
              <p:cNvSpPr>
                <a:spLocks noChangeArrowheads="1"/>
              </p:cNvSpPr>
              <p:nvPr/>
            </p:nvSpPr>
            <p:spPr bwMode="auto">
              <a:xfrm>
                <a:off x="3404" y="2860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000" i="1">
                    <a:solidFill>
                      <a:srgbClr val="333399"/>
                    </a:solidFill>
                    <a:sym typeface="Symbol" pitchFamily="18" charset="2"/>
                  </a:rPr>
                  <a:t>O</a:t>
                </a:r>
              </a:p>
            </p:txBody>
          </p:sp>
        </p:grpSp>
        <p:sp>
          <p:nvSpPr>
            <p:cNvPr id="193643" name="Rectangle 107"/>
            <p:cNvSpPr>
              <a:spLocks noChangeArrowheads="1"/>
            </p:cNvSpPr>
            <p:nvPr/>
          </p:nvSpPr>
          <p:spPr bwMode="auto">
            <a:xfrm>
              <a:off x="3421" y="267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400" i="1">
                  <a:solidFill>
                    <a:srgbClr val="333399"/>
                  </a:solidFill>
                </a:rPr>
                <a:t>v</a:t>
              </a:r>
            </a:p>
          </p:txBody>
        </p:sp>
      </p:grpSp>
      <p:grpSp>
        <p:nvGrpSpPr>
          <p:cNvPr id="193697" name="Group 161"/>
          <p:cNvGrpSpPr>
            <a:grpSpLocks/>
          </p:cNvGrpSpPr>
          <p:nvPr/>
        </p:nvGrpSpPr>
        <p:grpSpPr bwMode="auto">
          <a:xfrm>
            <a:off x="6096000" y="4556125"/>
            <a:ext cx="1143000" cy="930275"/>
            <a:chOff x="3840" y="2870"/>
            <a:chExt cx="720" cy="586"/>
          </a:xfrm>
        </p:grpSpPr>
        <p:sp>
          <p:nvSpPr>
            <p:cNvPr id="193639" name="AutoShape 103"/>
            <p:cNvSpPr>
              <a:spLocks noChangeArrowheads="1"/>
            </p:cNvSpPr>
            <p:nvPr/>
          </p:nvSpPr>
          <p:spPr bwMode="auto">
            <a:xfrm>
              <a:off x="3840" y="3110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44" name="Line 108"/>
            <p:cNvSpPr>
              <a:spLocks noChangeShapeType="1"/>
            </p:cNvSpPr>
            <p:nvPr/>
          </p:nvSpPr>
          <p:spPr bwMode="auto">
            <a:xfrm>
              <a:off x="4224" y="2928"/>
              <a:ext cx="0" cy="5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45" name="Line 109"/>
            <p:cNvSpPr>
              <a:spLocks noChangeShapeType="1"/>
            </p:cNvSpPr>
            <p:nvPr/>
          </p:nvSpPr>
          <p:spPr bwMode="auto">
            <a:xfrm>
              <a:off x="4560" y="2928"/>
              <a:ext cx="0" cy="5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46" name="Line 110"/>
            <p:cNvSpPr>
              <a:spLocks noChangeShapeType="1"/>
            </p:cNvSpPr>
            <p:nvPr/>
          </p:nvSpPr>
          <p:spPr bwMode="auto">
            <a:xfrm>
              <a:off x="4224" y="3446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47" name="Rectangle 111"/>
            <p:cNvSpPr>
              <a:spLocks noChangeArrowheads="1"/>
            </p:cNvSpPr>
            <p:nvPr/>
          </p:nvSpPr>
          <p:spPr bwMode="auto">
            <a:xfrm>
              <a:off x="4272" y="3052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  <p:sp>
          <p:nvSpPr>
            <p:cNvPr id="193649" name="Rectangle 113"/>
            <p:cNvSpPr>
              <a:spLocks noChangeArrowheads="1"/>
            </p:cNvSpPr>
            <p:nvPr/>
          </p:nvSpPr>
          <p:spPr bwMode="auto">
            <a:xfrm>
              <a:off x="4332" y="3206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)</a:t>
              </a:r>
            </a:p>
          </p:txBody>
        </p:sp>
        <p:sp>
          <p:nvSpPr>
            <p:cNvPr id="193650" name="Rectangle 114"/>
            <p:cNvSpPr>
              <a:spLocks noChangeArrowheads="1"/>
            </p:cNvSpPr>
            <p:nvPr/>
          </p:nvSpPr>
          <p:spPr bwMode="auto">
            <a:xfrm>
              <a:off x="4272" y="287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O</a:t>
              </a:r>
            </a:p>
          </p:txBody>
        </p:sp>
      </p:grpSp>
      <p:grpSp>
        <p:nvGrpSpPr>
          <p:cNvPr id="193698" name="Group 162"/>
          <p:cNvGrpSpPr>
            <a:grpSpLocks/>
          </p:cNvGrpSpPr>
          <p:nvPr/>
        </p:nvGrpSpPr>
        <p:grpSpPr bwMode="auto">
          <a:xfrm>
            <a:off x="7467600" y="4479925"/>
            <a:ext cx="1143000" cy="990600"/>
            <a:chOff x="4704" y="2822"/>
            <a:chExt cx="720" cy="624"/>
          </a:xfrm>
        </p:grpSpPr>
        <p:sp>
          <p:nvSpPr>
            <p:cNvPr id="193648" name="AutoShape 112"/>
            <p:cNvSpPr>
              <a:spLocks noChangeArrowheads="1"/>
            </p:cNvSpPr>
            <p:nvPr/>
          </p:nvSpPr>
          <p:spPr bwMode="auto">
            <a:xfrm>
              <a:off x="4704" y="3120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52" name="Line 116"/>
            <p:cNvSpPr>
              <a:spLocks noChangeShapeType="1"/>
            </p:cNvSpPr>
            <p:nvPr/>
          </p:nvSpPr>
          <p:spPr bwMode="auto">
            <a:xfrm>
              <a:off x="5088" y="2918"/>
              <a:ext cx="0" cy="5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53" name="Line 117"/>
            <p:cNvSpPr>
              <a:spLocks noChangeShapeType="1"/>
            </p:cNvSpPr>
            <p:nvPr/>
          </p:nvSpPr>
          <p:spPr bwMode="auto">
            <a:xfrm>
              <a:off x="5424" y="2918"/>
              <a:ext cx="0" cy="5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54" name="Line 118"/>
            <p:cNvSpPr>
              <a:spLocks noChangeShapeType="1"/>
            </p:cNvSpPr>
            <p:nvPr/>
          </p:nvSpPr>
          <p:spPr bwMode="auto">
            <a:xfrm>
              <a:off x="5088" y="3436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55" name="Rectangle 119"/>
            <p:cNvSpPr>
              <a:spLocks noChangeArrowheads="1"/>
            </p:cNvSpPr>
            <p:nvPr/>
          </p:nvSpPr>
          <p:spPr bwMode="auto">
            <a:xfrm>
              <a:off x="5136" y="3042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  <p:sp>
          <p:nvSpPr>
            <p:cNvPr id="193657" name="Rectangle 121"/>
            <p:cNvSpPr>
              <a:spLocks noChangeArrowheads="1"/>
            </p:cNvSpPr>
            <p:nvPr/>
          </p:nvSpPr>
          <p:spPr bwMode="auto">
            <a:xfrm>
              <a:off x="5196" y="3196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)</a:t>
              </a:r>
            </a:p>
          </p:txBody>
        </p:sp>
        <p:sp>
          <p:nvSpPr>
            <p:cNvPr id="193659" name="Rectangle 123"/>
            <p:cNvSpPr>
              <a:spLocks noChangeArrowheads="1"/>
            </p:cNvSpPr>
            <p:nvPr/>
          </p:nvSpPr>
          <p:spPr bwMode="auto">
            <a:xfrm>
              <a:off x="5116" y="282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400">
                  <a:solidFill>
                    <a:srgbClr val="333399"/>
                  </a:solidFill>
                  <a:sym typeface="Symbol" pitchFamily="18" charset="2"/>
                </a:rPr>
                <a:t>＋</a:t>
              </a:r>
            </a:p>
          </p:txBody>
        </p:sp>
      </p:grpSp>
      <p:grpSp>
        <p:nvGrpSpPr>
          <p:cNvPr id="193699" name="Group 163"/>
          <p:cNvGrpSpPr>
            <a:grpSpLocks/>
          </p:cNvGrpSpPr>
          <p:nvPr/>
        </p:nvGrpSpPr>
        <p:grpSpPr bwMode="auto">
          <a:xfrm>
            <a:off x="609600" y="5791200"/>
            <a:ext cx="1143000" cy="838200"/>
            <a:chOff x="384" y="3648"/>
            <a:chExt cx="720" cy="528"/>
          </a:xfrm>
        </p:grpSpPr>
        <p:sp>
          <p:nvSpPr>
            <p:cNvPr id="193656" name="AutoShape 120"/>
            <p:cNvSpPr>
              <a:spLocks noChangeArrowheads="1"/>
            </p:cNvSpPr>
            <p:nvPr/>
          </p:nvSpPr>
          <p:spPr bwMode="auto">
            <a:xfrm>
              <a:off x="384" y="3782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60" name="Line 124"/>
            <p:cNvSpPr>
              <a:spLocks noChangeShapeType="1"/>
            </p:cNvSpPr>
            <p:nvPr/>
          </p:nvSpPr>
          <p:spPr bwMode="auto">
            <a:xfrm>
              <a:off x="768" y="3648"/>
              <a:ext cx="0" cy="5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61" name="Line 125"/>
            <p:cNvSpPr>
              <a:spLocks noChangeShapeType="1"/>
            </p:cNvSpPr>
            <p:nvPr/>
          </p:nvSpPr>
          <p:spPr bwMode="auto">
            <a:xfrm>
              <a:off x="1104" y="3648"/>
              <a:ext cx="0" cy="5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62" name="Line 126"/>
            <p:cNvSpPr>
              <a:spLocks noChangeShapeType="1"/>
            </p:cNvSpPr>
            <p:nvPr/>
          </p:nvSpPr>
          <p:spPr bwMode="auto">
            <a:xfrm>
              <a:off x="768" y="4166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63" name="Rectangle 127"/>
            <p:cNvSpPr>
              <a:spLocks noChangeArrowheads="1"/>
            </p:cNvSpPr>
            <p:nvPr/>
          </p:nvSpPr>
          <p:spPr bwMode="auto">
            <a:xfrm>
              <a:off x="816" y="3772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  <p:sp>
          <p:nvSpPr>
            <p:cNvPr id="193665" name="Rectangle 129"/>
            <p:cNvSpPr>
              <a:spLocks noChangeArrowheads="1"/>
            </p:cNvSpPr>
            <p:nvPr/>
          </p:nvSpPr>
          <p:spPr bwMode="auto">
            <a:xfrm>
              <a:off x="876" y="3926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)</a:t>
              </a:r>
            </a:p>
          </p:txBody>
        </p:sp>
      </p:grpSp>
      <p:grpSp>
        <p:nvGrpSpPr>
          <p:cNvPr id="193700" name="Group 164"/>
          <p:cNvGrpSpPr>
            <a:grpSpLocks/>
          </p:cNvGrpSpPr>
          <p:nvPr/>
        </p:nvGrpSpPr>
        <p:grpSpPr bwMode="auto">
          <a:xfrm>
            <a:off x="1981200" y="5791200"/>
            <a:ext cx="1143000" cy="838200"/>
            <a:chOff x="1248" y="3648"/>
            <a:chExt cx="720" cy="528"/>
          </a:xfrm>
        </p:grpSpPr>
        <p:sp>
          <p:nvSpPr>
            <p:cNvPr id="193664" name="AutoShape 128"/>
            <p:cNvSpPr>
              <a:spLocks noChangeArrowheads="1"/>
            </p:cNvSpPr>
            <p:nvPr/>
          </p:nvSpPr>
          <p:spPr bwMode="auto">
            <a:xfrm>
              <a:off x="1248" y="3782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67" name="Line 131"/>
            <p:cNvSpPr>
              <a:spLocks noChangeShapeType="1"/>
            </p:cNvSpPr>
            <p:nvPr/>
          </p:nvSpPr>
          <p:spPr bwMode="auto">
            <a:xfrm>
              <a:off x="1632" y="3648"/>
              <a:ext cx="0" cy="5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68" name="Line 132"/>
            <p:cNvSpPr>
              <a:spLocks noChangeShapeType="1"/>
            </p:cNvSpPr>
            <p:nvPr/>
          </p:nvSpPr>
          <p:spPr bwMode="auto">
            <a:xfrm>
              <a:off x="1968" y="3648"/>
              <a:ext cx="0" cy="5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69" name="Line 133"/>
            <p:cNvSpPr>
              <a:spLocks noChangeShapeType="1"/>
            </p:cNvSpPr>
            <p:nvPr/>
          </p:nvSpPr>
          <p:spPr bwMode="auto">
            <a:xfrm>
              <a:off x="1632" y="4166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72" name="Rectangle 136"/>
            <p:cNvSpPr>
              <a:spLocks noChangeArrowheads="1"/>
            </p:cNvSpPr>
            <p:nvPr/>
          </p:nvSpPr>
          <p:spPr bwMode="auto">
            <a:xfrm>
              <a:off x="1740" y="3926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)</a:t>
              </a:r>
            </a:p>
          </p:txBody>
        </p:sp>
        <p:sp>
          <p:nvSpPr>
            <p:cNvPr id="193674" name="Rectangle 138"/>
            <p:cNvSpPr>
              <a:spLocks noChangeArrowheads="1"/>
            </p:cNvSpPr>
            <p:nvPr/>
          </p:nvSpPr>
          <p:spPr bwMode="auto">
            <a:xfrm>
              <a:off x="1687" y="374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400" i="1">
                  <a:solidFill>
                    <a:srgbClr val="333399"/>
                  </a:solidFill>
                </a:rPr>
                <a:t>d</a:t>
              </a:r>
            </a:p>
          </p:txBody>
        </p:sp>
      </p:grpSp>
      <p:grpSp>
        <p:nvGrpSpPr>
          <p:cNvPr id="193701" name="Group 165"/>
          <p:cNvGrpSpPr>
            <a:grpSpLocks/>
          </p:cNvGrpSpPr>
          <p:nvPr/>
        </p:nvGrpSpPr>
        <p:grpSpPr bwMode="auto">
          <a:xfrm>
            <a:off x="3352800" y="5791200"/>
            <a:ext cx="1143000" cy="838200"/>
            <a:chOff x="2112" y="3648"/>
            <a:chExt cx="720" cy="528"/>
          </a:xfrm>
        </p:grpSpPr>
        <p:sp>
          <p:nvSpPr>
            <p:cNvPr id="193671" name="AutoShape 135"/>
            <p:cNvSpPr>
              <a:spLocks noChangeArrowheads="1"/>
            </p:cNvSpPr>
            <p:nvPr/>
          </p:nvSpPr>
          <p:spPr bwMode="auto">
            <a:xfrm>
              <a:off x="2112" y="3782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75" name="Line 139"/>
            <p:cNvSpPr>
              <a:spLocks noChangeShapeType="1"/>
            </p:cNvSpPr>
            <p:nvPr/>
          </p:nvSpPr>
          <p:spPr bwMode="auto">
            <a:xfrm>
              <a:off x="2496" y="3648"/>
              <a:ext cx="0" cy="5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76" name="Line 140"/>
            <p:cNvSpPr>
              <a:spLocks noChangeShapeType="1"/>
            </p:cNvSpPr>
            <p:nvPr/>
          </p:nvSpPr>
          <p:spPr bwMode="auto">
            <a:xfrm>
              <a:off x="2832" y="3648"/>
              <a:ext cx="0" cy="5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77" name="Line 141"/>
            <p:cNvSpPr>
              <a:spLocks noChangeShapeType="1"/>
            </p:cNvSpPr>
            <p:nvPr/>
          </p:nvSpPr>
          <p:spPr bwMode="auto">
            <a:xfrm>
              <a:off x="2496" y="4166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79" name="Rectangle 143"/>
            <p:cNvSpPr>
              <a:spLocks noChangeArrowheads="1"/>
            </p:cNvSpPr>
            <p:nvPr/>
          </p:nvSpPr>
          <p:spPr bwMode="auto">
            <a:xfrm>
              <a:off x="2604" y="3926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)</a:t>
              </a:r>
            </a:p>
          </p:txBody>
        </p:sp>
      </p:grpSp>
      <p:grpSp>
        <p:nvGrpSpPr>
          <p:cNvPr id="193702" name="Group 166"/>
          <p:cNvGrpSpPr>
            <a:grpSpLocks/>
          </p:cNvGrpSpPr>
          <p:nvPr/>
        </p:nvGrpSpPr>
        <p:grpSpPr bwMode="auto">
          <a:xfrm>
            <a:off x="4724400" y="5791200"/>
            <a:ext cx="1143000" cy="822325"/>
            <a:chOff x="2976" y="3648"/>
            <a:chExt cx="720" cy="518"/>
          </a:xfrm>
        </p:grpSpPr>
        <p:sp>
          <p:nvSpPr>
            <p:cNvPr id="193678" name="AutoShape 142"/>
            <p:cNvSpPr>
              <a:spLocks noChangeArrowheads="1"/>
            </p:cNvSpPr>
            <p:nvPr/>
          </p:nvSpPr>
          <p:spPr bwMode="auto">
            <a:xfrm>
              <a:off x="2976" y="3782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81" name="Line 145"/>
            <p:cNvSpPr>
              <a:spLocks noChangeShapeType="1"/>
            </p:cNvSpPr>
            <p:nvPr/>
          </p:nvSpPr>
          <p:spPr bwMode="auto">
            <a:xfrm>
              <a:off x="3360" y="3648"/>
              <a:ext cx="0" cy="5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82" name="Line 146"/>
            <p:cNvSpPr>
              <a:spLocks noChangeShapeType="1"/>
            </p:cNvSpPr>
            <p:nvPr/>
          </p:nvSpPr>
          <p:spPr bwMode="auto">
            <a:xfrm>
              <a:off x="3696" y="3648"/>
              <a:ext cx="0" cy="5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83" name="Line 147"/>
            <p:cNvSpPr>
              <a:spLocks noChangeShapeType="1"/>
            </p:cNvSpPr>
            <p:nvPr/>
          </p:nvSpPr>
          <p:spPr bwMode="auto">
            <a:xfrm>
              <a:off x="3360" y="4166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3703" name="AutoShape 167"/>
          <p:cNvSpPr>
            <a:spLocks noChangeArrowheads="1"/>
          </p:cNvSpPr>
          <p:nvPr/>
        </p:nvSpPr>
        <p:spPr bwMode="auto">
          <a:xfrm flipH="1">
            <a:off x="5867400" y="2819400"/>
            <a:ext cx="76200" cy="76200"/>
          </a:xfrm>
          <a:prstGeom prst="octagon">
            <a:avLst>
              <a:gd name="adj" fmla="val 29287"/>
            </a:avLst>
          </a:prstGeom>
          <a:solidFill>
            <a:srgbClr val="800080"/>
          </a:solidFill>
          <a:ln w="127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3704" name="AutoShape 168"/>
          <p:cNvSpPr>
            <a:spLocks noChangeArrowheads="1"/>
          </p:cNvSpPr>
          <p:nvPr/>
        </p:nvSpPr>
        <p:spPr bwMode="auto">
          <a:xfrm flipH="1">
            <a:off x="6172200" y="2819400"/>
            <a:ext cx="76200" cy="76200"/>
          </a:xfrm>
          <a:prstGeom prst="octagon">
            <a:avLst>
              <a:gd name="adj" fmla="val 29287"/>
            </a:avLst>
          </a:prstGeom>
          <a:solidFill>
            <a:srgbClr val="800080"/>
          </a:solidFill>
          <a:ln w="127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3705" name="AutoShape 169"/>
          <p:cNvSpPr>
            <a:spLocks noChangeArrowheads="1"/>
          </p:cNvSpPr>
          <p:nvPr/>
        </p:nvSpPr>
        <p:spPr bwMode="auto">
          <a:xfrm flipH="1">
            <a:off x="6477000" y="2819400"/>
            <a:ext cx="76200" cy="76200"/>
          </a:xfrm>
          <a:prstGeom prst="octagon">
            <a:avLst>
              <a:gd name="adj" fmla="val 29287"/>
            </a:avLst>
          </a:prstGeom>
          <a:solidFill>
            <a:srgbClr val="800080"/>
          </a:solidFill>
          <a:ln w="127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3706" name="AutoShape 170"/>
          <p:cNvSpPr>
            <a:spLocks noChangeArrowheads="1"/>
          </p:cNvSpPr>
          <p:nvPr/>
        </p:nvSpPr>
        <p:spPr bwMode="auto">
          <a:xfrm flipH="1">
            <a:off x="6781800" y="2819400"/>
            <a:ext cx="76200" cy="76200"/>
          </a:xfrm>
          <a:prstGeom prst="octagon">
            <a:avLst>
              <a:gd name="adj" fmla="val 29287"/>
            </a:avLst>
          </a:prstGeom>
          <a:solidFill>
            <a:srgbClr val="800080"/>
          </a:solidFill>
          <a:ln w="127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3707" name="AutoShape 171"/>
          <p:cNvSpPr>
            <a:spLocks noChangeArrowheads="1"/>
          </p:cNvSpPr>
          <p:nvPr/>
        </p:nvSpPr>
        <p:spPr bwMode="auto">
          <a:xfrm flipH="1">
            <a:off x="7086600" y="2819400"/>
            <a:ext cx="76200" cy="76200"/>
          </a:xfrm>
          <a:prstGeom prst="octagon">
            <a:avLst>
              <a:gd name="adj" fmla="val 29287"/>
            </a:avLst>
          </a:prstGeom>
          <a:solidFill>
            <a:srgbClr val="800080"/>
          </a:solidFill>
          <a:ln w="127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3708" name="AutoShape 172"/>
          <p:cNvSpPr>
            <a:spLocks noChangeArrowheads="1"/>
          </p:cNvSpPr>
          <p:nvPr/>
        </p:nvSpPr>
        <p:spPr bwMode="auto">
          <a:xfrm flipH="1">
            <a:off x="7391400" y="2819400"/>
            <a:ext cx="76200" cy="76200"/>
          </a:xfrm>
          <a:prstGeom prst="octagon">
            <a:avLst>
              <a:gd name="adj" fmla="val 29287"/>
            </a:avLst>
          </a:prstGeom>
          <a:solidFill>
            <a:srgbClr val="800080"/>
          </a:solidFill>
          <a:ln w="127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3709" name="AutoShape 173"/>
          <p:cNvSpPr>
            <a:spLocks noChangeArrowheads="1"/>
          </p:cNvSpPr>
          <p:nvPr/>
        </p:nvSpPr>
        <p:spPr bwMode="auto">
          <a:xfrm flipH="1">
            <a:off x="7696200" y="2819400"/>
            <a:ext cx="76200" cy="76200"/>
          </a:xfrm>
          <a:prstGeom prst="octagon">
            <a:avLst>
              <a:gd name="adj" fmla="val 29287"/>
            </a:avLst>
          </a:prstGeom>
          <a:solidFill>
            <a:srgbClr val="800080"/>
          </a:solidFill>
          <a:ln w="127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3710" name="AutoShape 174"/>
          <p:cNvSpPr>
            <a:spLocks noChangeArrowheads="1"/>
          </p:cNvSpPr>
          <p:nvPr/>
        </p:nvSpPr>
        <p:spPr bwMode="auto">
          <a:xfrm flipH="1">
            <a:off x="8001000" y="2819400"/>
            <a:ext cx="76200" cy="76200"/>
          </a:xfrm>
          <a:prstGeom prst="octagon">
            <a:avLst>
              <a:gd name="adj" fmla="val 29287"/>
            </a:avLst>
          </a:prstGeom>
          <a:solidFill>
            <a:srgbClr val="800080"/>
          </a:solidFill>
          <a:ln w="127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3714" name="Rectangle 178"/>
          <p:cNvSpPr>
            <a:spLocks noChangeArrowheads="1"/>
          </p:cNvSpPr>
          <p:nvPr/>
        </p:nvSpPr>
        <p:spPr bwMode="auto">
          <a:xfrm>
            <a:off x="1143000" y="3048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800"/>
              <a:t>从上下文无关文法构造等价的下推自动机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9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9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9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9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9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9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52" grpId="0" autoUpdateAnimBg="0"/>
      <p:bldP spid="193703" grpId="0" animBg="1"/>
      <p:bldP spid="193704" grpId="0" animBg="1"/>
      <p:bldP spid="193705" grpId="0" animBg="1"/>
      <p:bldP spid="193706" grpId="0" animBg="1"/>
      <p:bldP spid="193707" grpId="0" animBg="1"/>
      <p:bldP spid="193708" grpId="0" animBg="1"/>
      <p:bldP spid="193709" grpId="0" animBg="1"/>
      <p:bldP spid="1937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38" name="AutoShape 4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39" name="AutoShape 4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40" name="AutoShape 4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41" name="AutoShape 4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49" name="Rectangle 57"/>
          <p:cNvSpPr>
            <a:spLocks noChangeArrowheads="1"/>
          </p:cNvSpPr>
          <p:nvPr/>
        </p:nvSpPr>
        <p:spPr bwMode="auto">
          <a:xfrm>
            <a:off x="457200" y="1371600"/>
            <a:ext cx="8610600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一种构造方法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i="1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构造一个空栈接受方式的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E = ( {q} , T, V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 T,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, q, S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 )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转移函数 </a:t>
            </a:r>
            <a:r>
              <a:rPr lang="zh-CN" altLang="en-US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zh-CN" altLang="en-US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定义如下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(1)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对每一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(q,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A) = {(q,)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"A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”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 };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(2)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对每一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(q, a, a) = { (q,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}.</a:t>
            </a:r>
          </a:p>
        </p:txBody>
      </p:sp>
      <p:sp>
        <p:nvSpPr>
          <p:cNvPr id="161867" name="Rectangle 75"/>
          <p:cNvSpPr>
            <a:spLocks noChangeArrowheads="1"/>
          </p:cNvSpPr>
          <p:nvPr/>
        </p:nvSpPr>
        <p:spPr bwMode="auto">
          <a:xfrm>
            <a:off x="1143000" y="3048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800" dirty="0"/>
              <a:t>从上下文无关文法构造等价的下推自动机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582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582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582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533400" y="1165524"/>
            <a:ext cx="5257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举例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对右边产生式所代表 的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，依上述方法构造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endParaRPr lang="zh-CN" altLang="en-US" sz="280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D121F24-8826-4EF5-B421-3A64F5C42A78}"/>
              </a:ext>
            </a:extLst>
          </p:cNvPr>
          <p:cNvGrpSpPr/>
          <p:nvPr/>
        </p:nvGrpSpPr>
        <p:grpSpPr>
          <a:xfrm>
            <a:off x="5791200" y="1124744"/>
            <a:ext cx="3276600" cy="830263"/>
            <a:chOff x="5791200" y="1230585"/>
            <a:chExt cx="3276600" cy="830263"/>
          </a:xfrm>
        </p:grpSpPr>
        <p:sp>
          <p:nvSpPr>
            <p:cNvPr id="205833" name="Text Box 9"/>
            <p:cNvSpPr txBox="1">
              <a:spLocks noChangeArrowheads="1"/>
            </p:cNvSpPr>
            <p:nvPr/>
          </p:nvSpPr>
          <p:spPr bwMode="auto">
            <a:xfrm>
              <a:off x="5943600" y="1230585"/>
              <a:ext cx="31242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EOE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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(E)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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v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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d</a:t>
              </a:r>
            </a:p>
            <a:p>
              <a:pPr algn="l"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O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＋</a:t>
              </a:r>
              <a:r>
                <a:rPr lang="zh-CN" altLang="en-US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 </a:t>
              </a:r>
            </a:p>
          </p:txBody>
        </p:sp>
        <p:sp>
          <p:nvSpPr>
            <p:cNvPr id="205834" name="Rectangle 10"/>
            <p:cNvSpPr>
              <a:spLocks noChangeArrowheads="1"/>
            </p:cNvSpPr>
            <p:nvPr/>
          </p:nvSpPr>
          <p:spPr bwMode="auto">
            <a:xfrm>
              <a:off x="5791200" y="1266602"/>
              <a:ext cx="3173289" cy="722810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205835" name="Rectangle 11"/>
          <p:cNvSpPr>
            <a:spLocks noChangeArrowheads="1"/>
          </p:cNvSpPr>
          <p:nvPr/>
        </p:nvSpPr>
        <p:spPr bwMode="auto">
          <a:xfrm>
            <a:off x="914400" y="2614911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</a:t>
            </a:r>
            <a:r>
              <a:rPr lang="zh-CN" altLang="en-US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定义为</a:t>
            </a:r>
          </a:p>
        </p:txBody>
      </p:sp>
      <p:sp>
        <p:nvSpPr>
          <p:cNvPr id="205836" name="Rectangle 12"/>
          <p:cNvSpPr>
            <a:spLocks noChangeArrowheads="1"/>
          </p:cNvSpPr>
          <p:nvPr/>
        </p:nvSpPr>
        <p:spPr bwMode="auto">
          <a:xfrm>
            <a:off x="1295400" y="3224511"/>
            <a:ext cx="19255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(q,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E) =</a:t>
            </a:r>
          </a:p>
        </p:txBody>
      </p:sp>
      <p:sp>
        <p:nvSpPr>
          <p:cNvPr id="205837" name="Rectangle 13"/>
          <p:cNvSpPr>
            <a:spLocks noChangeArrowheads="1"/>
          </p:cNvSpPr>
          <p:nvPr/>
        </p:nvSpPr>
        <p:spPr bwMode="auto">
          <a:xfrm>
            <a:off x="3124200" y="3232449"/>
            <a:ext cx="510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{(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q,EOE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), (q,(E)), (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q,v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),(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q,d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)},</a:t>
            </a:r>
          </a:p>
        </p:txBody>
      </p:sp>
      <p:sp>
        <p:nvSpPr>
          <p:cNvPr id="205838" name="Rectangle 14"/>
          <p:cNvSpPr>
            <a:spLocks noChangeArrowheads="1"/>
          </p:cNvSpPr>
          <p:nvPr/>
        </p:nvSpPr>
        <p:spPr bwMode="auto">
          <a:xfrm>
            <a:off x="3200400" y="3765849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{(q,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), (q,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)},</a:t>
            </a:r>
          </a:p>
        </p:txBody>
      </p:sp>
      <p:sp>
        <p:nvSpPr>
          <p:cNvPr id="205839" name="Rectangle 15"/>
          <p:cNvSpPr>
            <a:spLocks noChangeArrowheads="1"/>
          </p:cNvSpPr>
          <p:nvPr/>
        </p:nvSpPr>
        <p:spPr bwMode="auto">
          <a:xfrm>
            <a:off x="1295400" y="3776961"/>
            <a:ext cx="19656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(q,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O) =</a:t>
            </a:r>
          </a:p>
        </p:txBody>
      </p:sp>
      <p:sp>
        <p:nvSpPr>
          <p:cNvPr id="205840" name="Rectangle 16"/>
          <p:cNvSpPr>
            <a:spLocks noChangeArrowheads="1"/>
          </p:cNvSpPr>
          <p:nvPr/>
        </p:nvSpPr>
        <p:spPr bwMode="auto">
          <a:xfrm>
            <a:off x="3124200" y="4386561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 (q,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},</a:t>
            </a:r>
          </a:p>
        </p:txBody>
      </p:sp>
      <p:sp>
        <p:nvSpPr>
          <p:cNvPr id="205841" name="Rectangle 17"/>
          <p:cNvSpPr>
            <a:spLocks noChangeArrowheads="1"/>
          </p:cNvSpPr>
          <p:nvPr/>
        </p:nvSpPr>
        <p:spPr bwMode="auto">
          <a:xfrm>
            <a:off x="1295400" y="4386561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(q, v, v) =</a:t>
            </a:r>
          </a:p>
        </p:txBody>
      </p:sp>
      <p:sp>
        <p:nvSpPr>
          <p:cNvPr id="205842" name="Rectangle 18"/>
          <p:cNvSpPr>
            <a:spLocks noChangeArrowheads="1"/>
          </p:cNvSpPr>
          <p:nvPr/>
        </p:nvSpPr>
        <p:spPr bwMode="auto">
          <a:xfrm>
            <a:off x="6934200" y="4977111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 (q,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}</a:t>
            </a:r>
          </a:p>
        </p:txBody>
      </p:sp>
      <p:sp>
        <p:nvSpPr>
          <p:cNvPr id="205843" name="Rectangle 19"/>
          <p:cNvSpPr>
            <a:spLocks noChangeArrowheads="1"/>
          </p:cNvSpPr>
          <p:nvPr/>
        </p:nvSpPr>
        <p:spPr bwMode="auto">
          <a:xfrm>
            <a:off x="1295400" y="4919961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(q, d, d) = (q,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= (q,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=</a:t>
            </a:r>
          </a:p>
        </p:txBody>
      </p:sp>
      <p:sp>
        <p:nvSpPr>
          <p:cNvPr id="205845" name="Rectangle 21"/>
          <p:cNvSpPr>
            <a:spLocks noChangeArrowheads="1"/>
          </p:cNvSpPr>
          <p:nvPr/>
        </p:nvSpPr>
        <p:spPr bwMode="auto">
          <a:xfrm>
            <a:off x="1403647" y="2005311"/>
            <a:ext cx="75608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 {q} , {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v,d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,+,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400" i="1" dirty="0">
                <a:solidFill>
                  <a:srgbClr val="333399"/>
                </a:solidFill>
                <a:ea typeface="华文楷体" panose="02010600040101010101" pitchFamily="2" charset="-122"/>
              </a:rPr>
              <a:t>,</a:t>
            </a:r>
            <a:r>
              <a:rPr lang="en-US" altLang="zh-CN" sz="2400" i="1" dirty="0">
                <a:solidFill>
                  <a:srgbClr val="333399"/>
                </a:solidFill>
                <a:ea typeface="华文楷体" panose="02010600040101010101" pitchFamily="2" charset="-122"/>
                <a:sym typeface="Symbol" pitchFamily="18" charset="2"/>
              </a:rPr>
              <a:t>‘(‘</a:t>
            </a:r>
            <a:r>
              <a:rPr lang="en-US" altLang="zh-CN" sz="2400" i="1" dirty="0">
                <a:solidFill>
                  <a:srgbClr val="333399"/>
                </a:solidFill>
                <a:ea typeface="华文楷体" panose="02010600040101010101" pitchFamily="2" charset="-122"/>
              </a:rPr>
              <a:t>,</a:t>
            </a:r>
            <a:r>
              <a:rPr lang="en-US" altLang="zh-CN" sz="2400" i="1" dirty="0">
                <a:solidFill>
                  <a:srgbClr val="333399"/>
                </a:solidFill>
                <a:ea typeface="华文楷体" panose="02010600040101010101" pitchFamily="2" charset="-122"/>
                <a:sym typeface="Symbol" pitchFamily="18" charset="2"/>
              </a:rPr>
              <a:t>‘)‘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}, {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E,O,v,d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,+,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400" i="1" dirty="0">
                <a:solidFill>
                  <a:srgbClr val="333399"/>
                </a:solidFill>
                <a:ea typeface="华文楷体" panose="02010600040101010101" pitchFamily="2" charset="-122"/>
              </a:rPr>
              <a:t>,</a:t>
            </a:r>
            <a:r>
              <a:rPr lang="en-US" altLang="zh-CN" sz="2400" i="1" dirty="0">
                <a:solidFill>
                  <a:srgbClr val="333399"/>
                </a:solidFill>
                <a:ea typeface="华文楷体" panose="02010600040101010101" pitchFamily="2" charset="-122"/>
                <a:sym typeface="Symbol" pitchFamily="18" charset="2"/>
              </a:rPr>
              <a:t>‘(‘</a:t>
            </a:r>
            <a:r>
              <a:rPr lang="en-US" altLang="zh-CN" sz="2400" i="1" dirty="0">
                <a:solidFill>
                  <a:srgbClr val="333399"/>
                </a:solidFill>
                <a:ea typeface="华文楷体" panose="02010600040101010101" pitchFamily="2" charset="-122"/>
              </a:rPr>
              <a:t>,</a:t>
            </a:r>
            <a:r>
              <a:rPr lang="en-US" altLang="zh-CN" sz="2400" i="1" dirty="0">
                <a:solidFill>
                  <a:srgbClr val="333399"/>
                </a:solidFill>
                <a:ea typeface="华文楷体" panose="02010600040101010101" pitchFamily="2" charset="-122"/>
                <a:sym typeface="Symbol" pitchFamily="18" charset="2"/>
              </a:rPr>
              <a:t>‘)‘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},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, q, E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)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 </a:t>
            </a:r>
            <a:endParaRPr lang="en-US" altLang="zh-CN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5847" name="Rectangle 23"/>
          <p:cNvSpPr>
            <a:spLocks noChangeArrowheads="1"/>
          </p:cNvSpPr>
          <p:nvPr/>
        </p:nvSpPr>
        <p:spPr bwMode="auto">
          <a:xfrm>
            <a:off x="1143000" y="3048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800"/>
              <a:t>从上下文无关文法构造等价的下推自动机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305272" y="5452567"/>
            <a:ext cx="7560916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(q, ‘(‘, ‘(‘ ) = (q, ‘)‘, ‘)‘ ) = { (q,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}</a:t>
            </a:r>
          </a:p>
          <a:p>
            <a:pPr algn="l">
              <a:lnSpc>
                <a:spcPct val="100000"/>
              </a:lnSpc>
            </a:pPr>
            <a:endParaRPr lang="en-US" altLang="zh-CN" sz="100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（注：这里加单引号以示与元符号中的括号进行区分）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0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0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0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0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5" grpId="0" autoUpdateAnimBg="0"/>
      <p:bldP spid="205836" grpId="0" autoUpdateAnimBg="0"/>
      <p:bldP spid="205837" grpId="0" autoUpdateAnimBg="0"/>
      <p:bldP spid="205838" grpId="0" autoUpdateAnimBg="0"/>
      <p:bldP spid="205839" grpId="0" autoUpdateAnimBg="0"/>
      <p:bldP spid="205840" grpId="0" autoUpdateAnimBg="0"/>
      <p:bldP spid="205841" grpId="0" autoUpdateAnimBg="0"/>
      <p:bldP spid="205842" grpId="0" autoUpdateAnimBg="0"/>
      <p:bldP spid="205843" grpId="0" autoUpdateAnimBg="0"/>
      <p:bldP spid="205845" grpId="0" autoUpdateAnimBg="0"/>
      <p:bldP spid="2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558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558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558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685800" y="1295400"/>
            <a:ext cx="81534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结论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依上述构造方法，从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一个空栈接受方式的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 = ( {q} , T, V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T,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, q, S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)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则有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N(E) = L(G)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685800" y="27432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证明思路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欲证，对任何 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*,  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(G)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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(E).</a:t>
            </a:r>
          </a:p>
        </p:txBody>
      </p:sp>
      <p:grpSp>
        <p:nvGrpSpPr>
          <p:cNvPr id="195620" name="Group 36"/>
          <p:cNvGrpSpPr>
            <a:grpSpLocks/>
          </p:cNvGrpSpPr>
          <p:nvPr/>
        </p:nvGrpSpPr>
        <p:grpSpPr bwMode="auto">
          <a:xfrm>
            <a:off x="1066800" y="3416303"/>
            <a:ext cx="7924800" cy="642938"/>
            <a:chOff x="672" y="2152"/>
            <a:chExt cx="4992" cy="405"/>
          </a:xfrm>
        </p:grpSpPr>
        <p:sp>
          <p:nvSpPr>
            <p:cNvPr id="195606" name="Rectangle 22"/>
            <p:cNvSpPr>
              <a:spLocks noChangeArrowheads="1"/>
            </p:cNvSpPr>
            <p:nvPr/>
          </p:nvSpPr>
          <p:spPr bwMode="auto">
            <a:xfrm>
              <a:off x="672" y="2208"/>
              <a:ext cx="49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先证明如下结论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1" dirty="0">
                  <a:latin typeface="+mn-lt"/>
                  <a:ea typeface="华文楷体" panose="02010600040101010101" pitchFamily="2" charset="-122"/>
                </a:rPr>
                <a:t>if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w,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en-US" altLang="zh-CN" sz="2400" i="1" dirty="0">
                  <a:latin typeface="+mn-lt"/>
                  <a:ea typeface="华文楷体" panose="02010600040101010101" pitchFamily="2" charset="-122"/>
                </a:rPr>
                <a:t>then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q,w,A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├*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(q,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). </a:t>
              </a:r>
            </a:p>
          </p:txBody>
        </p:sp>
        <p:sp>
          <p:nvSpPr>
            <p:cNvPr id="195609" name="Rectangle 25"/>
            <p:cNvSpPr>
              <a:spLocks noChangeArrowheads="1"/>
            </p:cNvSpPr>
            <p:nvPr/>
          </p:nvSpPr>
          <p:spPr bwMode="auto">
            <a:xfrm>
              <a:off x="2806" y="215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95610" name="Rectangle 26"/>
            <p:cNvSpPr>
              <a:spLocks noChangeArrowheads="1"/>
            </p:cNvSpPr>
            <p:nvPr/>
          </p:nvSpPr>
          <p:spPr bwMode="auto">
            <a:xfrm>
              <a:off x="2784" y="2344"/>
              <a:ext cx="2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lm</a:t>
              </a:r>
            </a:p>
          </p:txBody>
        </p:sp>
      </p:grpSp>
      <p:grpSp>
        <p:nvGrpSpPr>
          <p:cNvPr id="195619" name="Group 35"/>
          <p:cNvGrpSpPr>
            <a:grpSpLocks/>
          </p:cNvGrpSpPr>
          <p:nvPr/>
        </p:nvGrpSpPr>
        <p:grpSpPr bwMode="auto">
          <a:xfrm>
            <a:off x="1447800" y="3873500"/>
            <a:ext cx="3886200" cy="641350"/>
            <a:chOff x="912" y="2488"/>
            <a:chExt cx="2448" cy="404"/>
          </a:xfrm>
        </p:grpSpPr>
        <p:sp>
          <p:nvSpPr>
            <p:cNvPr id="195613" name="Rectangle 29"/>
            <p:cNvSpPr>
              <a:spLocks noChangeArrowheads="1"/>
            </p:cNvSpPr>
            <p:nvPr/>
          </p:nvSpPr>
          <p:spPr bwMode="auto">
            <a:xfrm>
              <a:off x="912" y="2536"/>
              <a:ext cx="2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归纳于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的步数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</a:p>
          </p:txBody>
        </p:sp>
        <p:sp>
          <p:nvSpPr>
            <p:cNvPr id="195615" name="Rectangle 31"/>
            <p:cNvSpPr>
              <a:spLocks noChangeArrowheads="1"/>
            </p:cNvSpPr>
            <p:nvPr/>
          </p:nvSpPr>
          <p:spPr bwMode="auto">
            <a:xfrm>
              <a:off x="1750" y="2488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95616" name="Rectangle 32"/>
            <p:cNvSpPr>
              <a:spLocks noChangeArrowheads="1"/>
            </p:cNvSpPr>
            <p:nvPr/>
          </p:nvSpPr>
          <p:spPr bwMode="auto">
            <a:xfrm>
              <a:off x="1728" y="2680"/>
              <a:ext cx="3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lm</a:t>
              </a:r>
            </a:p>
          </p:txBody>
        </p:sp>
      </p:grpSp>
      <p:sp>
        <p:nvSpPr>
          <p:cNvPr id="195618" name="Rectangle 34"/>
          <p:cNvSpPr>
            <a:spLocks noChangeArrowheads="1"/>
          </p:cNvSpPr>
          <p:nvPr/>
        </p:nvSpPr>
        <p:spPr bwMode="auto">
          <a:xfrm>
            <a:off x="1408113" y="4419600"/>
            <a:ext cx="7354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基础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n=1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必为产生式，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q,w,A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├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q,w,w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├*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(q,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).</a:t>
            </a:r>
          </a:p>
        </p:txBody>
      </p:sp>
      <p:sp>
        <p:nvSpPr>
          <p:cNvPr id="195621" name="Rectangle 37"/>
          <p:cNvSpPr>
            <a:spLocks noChangeArrowheads="1"/>
          </p:cNvSpPr>
          <p:nvPr/>
        </p:nvSpPr>
        <p:spPr bwMode="auto">
          <a:xfrm>
            <a:off x="1408113" y="4876800"/>
            <a:ext cx="7556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归纳 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设第一步使用产生式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，必有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w=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…w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q,w,A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├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q,w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├*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(q,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…w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├*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(q,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…w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├* …├*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(q,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).</a:t>
            </a:r>
          </a:p>
        </p:txBody>
      </p:sp>
      <p:grpSp>
        <p:nvGrpSpPr>
          <p:cNvPr id="195627" name="Group 43"/>
          <p:cNvGrpSpPr>
            <a:grpSpLocks/>
          </p:cNvGrpSpPr>
          <p:nvPr/>
        </p:nvGrpSpPr>
        <p:grpSpPr bwMode="auto">
          <a:xfrm>
            <a:off x="1447800" y="5822955"/>
            <a:ext cx="7086600" cy="642938"/>
            <a:chOff x="912" y="3668"/>
            <a:chExt cx="4464" cy="405"/>
          </a:xfrm>
        </p:grpSpPr>
        <p:sp>
          <p:nvSpPr>
            <p:cNvPr id="195623" name="Rectangle 39"/>
            <p:cNvSpPr>
              <a:spLocks noChangeArrowheads="1"/>
            </p:cNvSpPr>
            <p:nvPr/>
          </p:nvSpPr>
          <p:spPr bwMode="auto">
            <a:xfrm>
              <a:off x="912" y="3724"/>
              <a:ext cx="44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所以有如下结论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1" dirty="0">
                  <a:latin typeface="+mn-lt"/>
                  <a:ea typeface="华文楷体" panose="02010600040101010101" pitchFamily="2" charset="-122"/>
                </a:rPr>
                <a:t>if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S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w,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en-US" altLang="zh-CN" sz="2400" i="1" dirty="0">
                  <a:latin typeface="+mn-lt"/>
                  <a:ea typeface="华文楷体" panose="02010600040101010101" pitchFamily="2" charset="-122"/>
                </a:rPr>
                <a:t>then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q,w,S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├*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(q,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). </a:t>
              </a:r>
            </a:p>
          </p:txBody>
        </p:sp>
        <p:sp>
          <p:nvSpPr>
            <p:cNvPr id="195624" name="Rectangle 40"/>
            <p:cNvSpPr>
              <a:spLocks noChangeArrowheads="1"/>
            </p:cNvSpPr>
            <p:nvPr/>
          </p:nvSpPr>
          <p:spPr bwMode="auto">
            <a:xfrm>
              <a:off x="2780" y="366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95625" name="Rectangle 41"/>
            <p:cNvSpPr>
              <a:spLocks noChangeArrowheads="1"/>
            </p:cNvSpPr>
            <p:nvPr/>
          </p:nvSpPr>
          <p:spPr bwMode="auto">
            <a:xfrm>
              <a:off x="2758" y="3860"/>
              <a:ext cx="2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lm</a:t>
              </a:r>
            </a:p>
          </p:txBody>
        </p:sp>
      </p:grpSp>
      <p:sp>
        <p:nvSpPr>
          <p:cNvPr id="195626" name="Rectangle 42"/>
          <p:cNvSpPr>
            <a:spLocks noChangeArrowheads="1"/>
          </p:cNvSpPr>
          <p:nvPr/>
        </p:nvSpPr>
        <p:spPr bwMode="auto">
          <a:xfrm>
            <a:off x="1447800" y="63246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即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(G)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 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(E). </a:t>
            </a:r>
          </a:p>
        </p:txBody>
      </p:sp>
      <p:sp>
        <p:nvSpPr>
          <p:cNvPr id="195628" name="Rectangle 44"/>
          <p:cNvSpPr>
            <a:spLocks noChangeArrowheads="1"/>
          </p:cNvSpPr>
          <p:nvPr/>
        </p:nvSpPr>
        <p:spPr bwMode="auto">
          <a:xfrm>
            <a:off x="1114425" y="3487738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</a:p>
        </p:txBody>
      </p:sp>
      <p:sp>
        <p:nvSpPr>
          <p:cNvPr id="195630" name="Rectangle 46"/>
          <p:cNvSpPr>
            <a:spLocks noChangeArrowheads="1"/>
          </p:cNvSpPr>
          <p:nvPr/>
        </p:nvSpPr>
        <p:spPr bwMode="auto">
          <a:xfrm>
            <a:off x="1143000" y="3048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800"/>
              <a:t>从上下文无关文法构造等价的下推自动机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9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9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9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05" grpId="0" autoUpdateAnimBg="0"/>
      <p:bldP spid="195618" grpId="0" autoUpdateAnimBg="0"/>
      <p:bldP spid="195621" grpId="0" autoUpdateAnimBg="0"/>
      <p:bldP spid="195626" grpId="0" autoUpdateAnimBg="0"/>
      <p:bldP spid="19562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66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66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66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685800" y="12954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证明思路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欲证，对任何 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*,  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(G)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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(E).</a:t>
            </a:r>
          </a:p>
        </p:txBody>
      </p:sp>
      <p:sp>
        <p:nvSpPr>
          <p:cNvPr id="196622" name="Rectangle 14"/>
          <p:cNvSpPr>
            <a:spLocks noChangeArrowheads="1"/>
          </p:cNvSpPr>
          <p:nvPr/>
        </p:nvSpPr>
        <p:spPr bwMode="auto">
          <a:xfrm>
            <a:off x="1447800" y="216535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归纳于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q,w,A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├*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的步数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96626" name="Rectangle 18"/>
          <p:cNvSpPr>
            <a:spLocks noChangeArrowheads="1"/>
          </p:cNvSpPr>
          <p:nvPr/>
        </p:nvSpPr>
        <p:spPr bwMode="auto">
          <a:xfrm>
            <a:off x="1408113" y="3092450"/>
            <a:ext cx="73548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归纳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n&gt;1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，设第一步使用产生式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可以将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w 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分为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w=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…w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，满足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(q,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├*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(q,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endParaRPr lang="zh-CN" altLang="en-US" sz="200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6631" name="Rectangle 23"/>
          <p:cNvSpPr>
            <a:spLocks noChangeArrowheads="1"/>
          </p:cNvSpPr>
          <p:nvPr/>
        </p:nvSpPr>
        <p:spPr bwMode="auto">
          <a:xfrm>
            <a:off x="1447800" y="6237312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即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(E)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 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(G). </a:t>
            </a:r>
          </a:p>
        </p:txBody>
      </p:sp>
      <p:graphicFrame>
        <p:nvGraphicFramePr>
          <p:cNvPr id="196644" name="Object 36"/>
          <p:cNvGraphicFramePr>
            <a:graphicFrameLocks noChangeAspect="1"/>
          </p:cNvGraphicFramePr>
          <p:nvPr/>
        </p:nvGraphicFramePr>
        <p:xfrm>
          <a:off x="5683250" y="4041775"/>
          <a:ext cx="2622550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309214" imgH="2880360" progId="Visio.Drawing.11">
                  <p:embed/>
                </p:oleObj>
              </mc:Choice>
              <mc:Fallback>
                <p:oleObj name="Visio" r:id="rId3" imgW="3309214" imgH="2880360" progId="Visio.Drawing.11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4041775"/>
                        <a:ext cx="2622550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47" name="Rectangle 39"/>
          <p:cNvSpPr>
            <a:spLocks noChangeArrowheads="1"/>
          </p:cNvSpPr>
          <p:nvPr/>
        </p:nvSpPr>
        <p:spPr bwMode="auto">
          <a:xfrm>
            <a:off x="1066800" y="1658938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</a:t>
            </a:r>
          </a:p>
        </p:txBody>
      </p:sp>
      <p:sp>
        <p:nvSpPr>
          <p:cNvPr id="196650" name="Rectangle 42"/>
          <p:cNvSpPr>
            <a:spLocks noChangeArrowheads="1"/>
          </p:cNvSpPr>
          <p:nvPr/>
        </p:nvSpPr>
        <p:spPr bwMode="auto">
          <a:xfrm>
            <a:off x="1143000" y="3048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800"/>
              <a:t>从上下文无关文法构造等价的下推自动机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408113" y="2590803"/>
            <a:ext cx="7556375" cy="624177"/>
            <a:chOff x="1408113" y="2590803"/>
            <a:chExt cx="7354887" cy="624177"/>
          </a:xfrm>
        </p:grpSpPr>
        <p:grpSp>
          <p:nvGrpSpPr>
            <p:cNvPr id="196652" name="Group 44"/>
            <p:cNvGrpSpPr>
              <a:grpSpLocks/>
            </p:cNvGrpSpPr>
            <p:nvPr/>
          </p:nvGrpSpPr>
          <p:grpSpPr bwMode="auto">
            <a:xfrm>
              <a:off x="1408113" y="2590803"/>
              <a:ext cx="7354887" cy="506413"/>
              <a:chOff x="887" y="1632"/>
              <a:chExt cx="4633" cy="319"/>
            </a:xfrm>
          </p:grpSpPr>
          <p:sp>
            <p:nvSpPr>
              <p:cNvPr id="196625" name="Rectangle 17"/>
              <p:cNvSpPr>
                <a:spLocks noChangeArrowheads="1"/>
              </p:cNvSpPr>
              <p:nvPr/>
            </p:nvSpPr>
            <p:spPr bwMode="auto">
              <a:xfrm>
                <a:off x="887" y="1660"/>
                <a:ext cx="463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lang="zh-CN" altLang="en-US" sz="2400" dirty="0">
                    <a:latin typeface="+mn-lt"/>
                    <a:ea typeface="华文楷体" panose="02010600040101010101" pitchFamily="2" charset="-122"/>
                  </a:rPr>
                  <a:t>基础  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n=1</a:t>
                </a:r>
                <a:r>
                  <a:rPr lang="zh-CN" altLang="en-US" sz="2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，必有 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w = </a:t>
                </a:r>
                <a:r>
                  <a:rPr lang="en-US" altLang="zh-CN" sz="2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</a:t>
                </a:r>
                <a:r>
                  <a:rPr lang="en-US" altLang="zh-CN" sz="2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 </a:t>
                </a:r>
                <a:r>
                  <a:rPr lang="zh-CN" altLang="en-US" sz="2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，且 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A</a:t>
                </a:r>
                <a:r>
                  <a:rPr lang="en-US" altLang="zh-CN" sz="2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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 </a:t>
                </a:r>
                <a:r>
                  <a:rPr lang="zh-CN" altLang="en-US" sz="2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为 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G</a:t>
                </a:r>
                <a:r>
                  <a:rPr lang="en-US" altLang="zh-CN" sz="2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 </a:t>
                </a:r>
                <a:r>
                  <a:rPr lang="zh-CN" altLang="en-US" sz="2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的产生式，所以 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A </a:t>
                </a:r>
                <a:r>
                  <a:rPr lang="en-US" altLang="zh-CN" sz="24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</a:t>
                </a:r>
                <a:r>
                  <a:rPr lang="en-US" altLang="zh-CN" sz="2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 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w.</a:t>
                </a:r>
              </a:p>
            </p:txBody>
          </p:sp>
          <p:sp>
            <p:nvSpPr>
              <p:cNvPr id="196651" name="Rectangle 43"/>
              <p:cNvSpPr>
                <a:spLocks noChangeArrowheads="1"/>
              </p:cNvSpPr>
              <p:nvPr/>
            </p:nvSpPr>
            <p:spPr bwMode="auto">
              <a:xfrm>
                <a:off x="4990" y="1632"/>
                <a:ext cx="188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</a:t>
                </a:r>
              </a:p>
            </p:txBody>
          </p:sp>
        </p:grp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7851857" y="2876426"/>
              <a:ext cx="4137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lm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752600" y="3810000"/>
            <a:ext cx="3124200" cy="893658"/>
            <a:chOff x="1752600" y="3810000"/>
            <a:chExt cx="3124200" cy="893658"/>
          </a:xfrm>
        </p:grpSpPr>
        <p:grpSp>
          <p:nvGrpSpPr>
            <p:cNvPr id="196646" name="Group 38"/>
            <p:cNvGrpSpPr>
              <a:grpSpLocks/>
            </p:cNvGrpSpPr>
            <p:nvPr/>
          </p:nvGrpSpPr>
          <p:grpSpPr bwMode="auto">
            <a:xfrm>
              <a:off x="1752600" y="3810000"/>
              <a:ext cx="3124200" cy="762000"/>
              <a:chOff x="1104" y="2640"/>
              <a:chExt cx="1968" cy="480"/>
            </a:xfrm>
          </p:grpSpPr>
          <p:sp>
            <p:nvSpPr>
              <p:cNvPr id="196639" name="Rectangle 31"/>
              <p:cNvSpPr>
                <a:spLocks noChangeArrowheads="1"/>
              </p:cNvSpPr>
              <p:nvPr/>
            </p:nvSpPr>
            <p:spPr bwMode="auto">
              <a:xfrm>
                <a:off x="1104" y="2640"/>
                <a:ext cx="1968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zh-CN" altLang="en-US" sz="2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无论 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X</a:t>
                </a:r>
                <a:r>
                  <a:rPr lang="en-US" altLang="zh-CN" sz="2000" i="1" baseline="-25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i </a:t>
                </a:r>
                <a:r>
                  <a:rPr lang="zh-CN" altLang="en-US" sz="2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为终结符，还是非终结符，都有 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X</a:t>
                </a:r>
                <a:r>
                  <a:rPr lang="en-US" altLang="zh-CN" sz="2000" i="1" baseline="-25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i </a:t>
                </a:r>
                <a:r>
                  <a:rPr lang="en-US" altLang="zh-CN" sz="24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</a:t>
                </a:r>
                <a:r>
                  <a:rPr lang="en-US" altLang="zh-CN" sz="2000" i="1" baseline="-25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 </a:t>
                </a:r>
                <a:r>
                  <a:rPr lang="en-US" altLang="zh-CN" sz="2000" i="1" dirty="0" err="1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w</a:t>
                </a:r>
                <a:r>
                  <a:rPr lang="en-US" altLang="zh-CN" sz="2000" i="1" baseline="-25000" dirty="0" err="1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i</a:t>
                </a:r>
                <a:r>
                  <a:rPr lang="en-US" altLang="zh-CN" sz="2000" i="1" baseline="-25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 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. </a:t>
                </a:r>
              </a:p>
            </p:txBody>
          </p:sp>
          <p:sp>
            <p:nvSpPr>
              <p:cNvPr id="196645" name="Rectangle 37"/>
              <p:cNvSpPr>
                <a:spLocks noChangeArrowheads="1"/>
              </p:cNvSpPr>
              <p:nvPr/>
            </p:nvSpPr>
            <p:spPr bwMode="auto">
              <a:xfrm>
                <a:off x="2304" y="2785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180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</a:t>
                </a:r>
              </a:p>
            </p:txBody>
          </p:sp>
        </p:grp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645669" y="4365104"/>
              <a:ext cx="4251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lm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47800" y="5445126"/>
            <a:ext cx="4114800" cy="866198"/>
            <a:chOff x="1447800" y="5445126"/>
            <a:chExt cx="4114800" cy="866198"/>
          </a:xfrm>
        </p:grpSpPr>
        <p:grpSp>
          <p:nvGrpSpPr>
            <p:cNvPr id="196643" name="Group 35"/>
            <p:cNvGrpSpPr>
              <a:grpSpLocks/>
            </p:cNvGrpSpPr>
            <p:nvPr/>
          </p:nvGrpSpPr>
          <p:grpSpPr bwMode="auto">
            <a:xfrm>
              <a:off x="1447800" y="5445126"/>
              <a:ext cx="4114800" cy="762000"/>
              <a:chOff x="912" y="3728"/>
              <a:chExt cx="2592" cy="480"/>
            </a:xfrm>
          </p:grpSpPr>
          <p:sp>
            <p:nvSpPr>
              <p:cNvPr id="196628" name="Rectangle 20"/>
              <p:cNvSpPr>
                <a:spLocks noChangeArrowheads="1"/>
              </p:cNvSpPr>
              <p:nvPr/>
            </p:nvSpPr>
            <p:spPr bwMode="auto">
              <a:xfrm>
                <a:off x="912" y="3728"/>
                <a:ext cx="2592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zh-CN" altLang="en-US" sz="2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所以有如下结论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,</a:t>
                </a:r>
                <a:r>
                  <a:rPr lang="zh-CN" altLang="en-US" sz="2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对任何 </a:t>
                </a:r>
                <a:r>
                  <a:rPr lang="en-US" altLang="zh-CN" sz="2000" i="1" dirty="0" err="1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w</a:t>
                </a:r>
                <a:r>
                  <a:rPr lang="en-US" altLang="zh-CN" sz="2000" dirty="0" err="1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</a:t>
                </a:r>
                <a:r>
                  <a:rPr lang="en-US" altLang="zh-CN" sz="2000" i="1" dirty="0" err="1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T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*,</a:t>
                </a:r>
                <a:r>
                  <a:rPr lang="en-US" altLang="zh-CN" sz="2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000" i="1" dirty="0">
                    <a:latin typeface="+mn-lt"/>
                    <a:ea typeface="华文楷体" panose="02010600040101010101" pitchFamily="2" charset="-122"/>
                  </a:rPr>
                  <a:t>if</a:t>
                </a:r>
                <a:r>
                  <a:rPr lang="en-US" altLang="zh-CN" sz="2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 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(</a:t>
                </a:r>
                <a:r>
                  <a:rPr lang="en-US" altLang="zh-CN" sz="2000" i="1" dirty="0" err="1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q,w,S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)</a:t>
                </a:r>
                <a:r>
                  <a:rPr lang="en-US" altLang="zh-CN" sz="2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├*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(q, </a:t>
                </a:r>
                <a:r>
                  <a:rPr lang="en-US" altLang="zh-CN" sz="2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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, </a:t>
                </a:r>
                <a:r>
                  <a:rPr lang="en-US" altLang="zh-CN" sz="2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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),</a:t>
                </a:r>
                <a:r>
                  <a:rPr lang="en-US" altLang="zh-CN" sz="2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  </a:t>
                </a:r>
                <a:r>
                  <a:rPr lang="en-US" altLang="zh-CN" sz="2000" i="1" dirty="0">
                    <a:latin typeface="+mn-lt"/>
                    <a:ea typeface="华文楷体" panose="02010600040101010101" pitchFamily="2" charset="-122"/>
                  </a:rPr>
                  <a:t>then 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S </a:t>
                </a:r>
                <a:r>
                  <a:rPr lang="en-US" altLang="zh-CN" sz="2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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w.</a:t>
                </a:r>
                <a:r>
                  <a:rPr lang="en-US" altLang="zh-CN" sz="24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 </a:t>
                </a:r>
              </a:p>
            </p:txBody>
          </p:sp>
          <p:sp>
            <p:nvSpPr>
              <p:cNvPr id="196629" name="Rectangle 21"/>
              <p:cNvSpPr>
                <a:spLocks noChangeArrowheads="1"/>
              </p:cNvSpPr>
              <p:nvPr/>
            </p:nvSpPr>
            <p:spPr bwMode="auto">
              <a:xfrm>
                <a:off x="2964" y="3905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18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</a:t>
                </a:r>
              </a:p>
            </p:txBody>
          </p:sp>
        </p:grp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644008" y="5972770"/>
              <a:ext cx="4251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lm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752600" y="4550894"/>
            <a:ext cx="3539480" cy="944852"/>
            <a:chOff x="1752600" y="4550894"/>
            <a:chExt cx="3124200" cy="944852"/>
          </a:xfrm>
        </p:grpSpPr>
        <p:grpSp>
          <p:nvGrpSpPr>
            <p:cNvPr id="196642" name="Group 34"/>
            <p:cNvGrpSpPr>
              <a:grpSpLocks/>
            </p:cNvGrpSpPr>
            <p:nvPr/>
          </p:nvGrpSpPr>
          <p:grpSpPr bwMode="auto">
            <a:xfrm>
              <a:off x="1752600" y="4550894"/>
              <a:ext cx="3124200" cy="830263"/>
              <a:chOff x="1104" y="3200"/>
              <a:chExt cx="1968" cy="523"/>
            </a:xfrm>
          </p:grpSpPr>
          <p:sp>
            <p:nvSpPr>
              <p:cNvPr id="196640" name="Rectangle 32"/>
              <p:cNvSpPr>
                <a:spLocks noChangeArrowheads="1"/>
              </p:cNvSpPr>
              <p:nvPr/>
            </p:nvSpPr>
            <p:spPr bwMode="auto">
              <a:xfrm>
                <a:off x="1104" y="3200"/>
                <a:ext cx="1968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zh-CN" altLang="en-US" sz="2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因此 ，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A </a:t>
                </a:r>
                <a:r>
                  <a:rPr lang="en-US" altLang="zh-CN" sz="24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</a:t>
                </a:r>
                <a:r>
                  <a:rPr lang="en-US" altLang="zh-CN" sz="2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 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X</a:t>
                </a:r>
                <a:r>
                  <a:rPr lang="en-US" altLang="zh-CN" sz="2000" i="1" baseline="-25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1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X</a:t>
                </a:r>
                <a:r>
                  <a:rPr lang="en-US" altLang="zh-CN" sz="2000" i="1" baseline="-25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2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…</a:t>
                </a:r>
                <a:r>
                  <a:rPr lang="en-US" altLang="zh-CN" sz="2000" i="1" dirty="0" err="1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X</a:t>
                </a:r>
                <a:r>
                  <a:rPr lang="en-US" altLang="zh-CN" sz="2000" i="1" baseline="-25000" dirty="0" err="1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m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  </a:t>
                </a:r>
                <a:endParaRPr lang="zh-CN" altLang="en-US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endParaRPr>
              </a:p>
              <a:p>
                <a:pPr algn="l"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lang="zh-CN" altLang="en-US" sz="2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                 </a:t>
                </a:r>
                <a:r>
                  <a:rPr lang="zh-CN" altLang="en-US" sz="24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 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w</a:t>
                </a:r>
                <a:r>
                  <a:rPr lang="en-US" altLang="zh-CN" sz="2000" i="1" baseline="-25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1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w</a:t>
                </a:r>
                <a:r>
                  <a:rPr lang="en-US" altLang="zh-CN" sz="2000" i="1" baseline="-25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2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…w</a:t>
                </a:r>
                <a:r>
                  <a:rPr lang="en-US" altLang="zh-CN" sz="2000" i="1" baseline="-250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m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 </a:t>
                </a:r>
                <a:r>
                  <a:rPr lang="en-US" altLang="zh-CN" sz="20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= w</a:t>
                </a:r>
              </a:p>
            </p:txBody>
          </p:sp>
          <p:sp>
            <p:nvSpPr>
              <p:cNvPr id="196641" name="Rectangle 33"/>
              <p:cNvSpPr>
                <a:spLocks noChangeArrowheads="1"/>
              </p:cNvSpPr>
              <p:nvPr/>
            </p:nvSpPr>
            <p:spPr bwMode="auto">
              <a:xfrm>
                <a:off x="1791" y="3396"/>
                <a:ext cx="16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18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</a:t>
                </a:r>
              </a:p>
            </p:txBody>
          </p:sp>
        </p:grp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2771800" y="5157192"/>
              <a:ext cx="3752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lm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371600" y="1628777"/>
            <a:ext cx="7239000" cy="698617"/>
            <a:chOff x="1371600" y="1628777"/>
            <a:chExt cx="7239000" cy="698617"/>
          </a:xfrm>
        </p:grpSpPr>
        <p:grpSp>
          <p:nvGrpSpPr>
            <p:cNvPr id="196648" name="Group 40"/>
            <p:cNvGrpSpPr>
              <a:grpSpLocks/>
            </p:cNvGrpSpPr>
            <p:nvPr/>
          </p:nvGrpSpPr>
          <p:grpSpPr bwMode="auto">
            <a:xfrm>
              <a:off x="1371600" y="1628777"/>
              <a:ext cx="7239000" cy="554038"/>
              <a:chOff x="864" y="1266"/>
              <a:chExt cx="4560" cy="349"/>
            </a:xfrm>
          </p:grpSpPr>
          <p:sp>
            <p:nvSpPr>
              <p:cNvPr id="196618" name="Rectangle 10"/>
              <p:cNvSpPr>
                <a:spLocks noChangeArrowheads="1"/>
              </p:cNvSpPr>
              <p:nvPr/>
            </p:nvSpPr>
            <p:spPr bwMode="auto">
              <a:xfrm>
                <a:off x="864" y="1324"/>
                <a:ext cx="456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4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先证明如下结论</a:t>
                </a:r>
                <a:r>
                  <a:rPr lang="zh-CN" altLang="en-US" sz="24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：</a:t>
                </a:r>
                <a:r>
                  <a:rPr lang="zh-CN" altLang="en-US" sz="24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i="1" dirty="0">
                    <a:latin typeface="+mn-lt"/>
                    <a:ea typeface="华文楷体" panose="02010600040101010101" pitchFamily="2" charset="-122"/>
                  </a:rPr>
                  <a:t>if</a:t>
                </a:r>
                <a:r>
                  <a:rPr lang="en-US" altLang="zh-CN" sz="24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(</a:t>
                </a:r>
                <a:r>
                  <a:rPr lang="en-US" altLang="zh-CN" sz="2400" i="1" dirty="0" err="1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q,w,A</a:t>
                </a:r>
                <a:r>
                  <a:rPr lang="en-US" altLang="zh-CN" sz="24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)</a:t>
                </a:r>
                <a:r>
                  <a:rPr lang="en-US" altLang="zh-CN" sz="24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├*</a:t>
                </a:r>
                <a:r>
                  <a:rPr lang="en-US" altLang="zh-CN" sz="24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(q, </a:t>
                </a:r>
                <a:r>
                  <a:rPr lang="en-US" altLang="zh-CN" sz="24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</a:t>
                </a:r>
                <a:r>
                  <a:rPr lang="en-US" altLang="zh-CN" sz="24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, </a:t>
                </a:r>
                <a:r>
                  <a:rPr lang="en-US" altLang="zh-CN" sz="24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</a:t>
                </a:r>
                <a:r>
                  <a:rPr lang="en-US" altLang="zh-CN" sz="24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),</a:t>
                </a:r>
                <a:r>
                  <a:rPr lang="en-US" altLang="zh-CN" sz="24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  </a:t>
                </a:r>
                <a:r>
                  <a:rPr lang="en-US" altLang="zh-CN" sz="2400" i="1" dirty="0">
                    <a:latin typeface="+mn-lt"/>
                    <a:ea typeface="华文楷体" panose="02010600040101010101" pitchFamily="2" charset="-122"/>
                  </a:rPr>
                  <a:t>then </a:t>
                </a:r>
                <a:r>
                  <a:rPr lang="en-US" altLang="zh-CN" sz="24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A </a:t>
                </a:r>
                <a:r>
                  <a:rPr lang="en-US" altLang="zh-CN" sz="24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</a:t>
                </a:r>
                <a:r>
                  <a:rPr lang="en-US" altLang="zh-CN" sz="2400" i="1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w. </a:t>
                </a:r>
              </a:p>
            </p:txBody>
          </p:sp>
          <p:sp>
            <p:nvSpPr>
              <p:cNvPr id="196619" name="Rectangle 11"/>
              <p:cNvSpPr>
                <a:spLocks noChangeArrowheads="1"/>
              </p:cNvSpPr>
              <p:nvPr/>
            </p:nvSpPr>
            <p:spPr bwMode="auto">
              <a:xfrm>
                <a:off x="4992" y="1266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1800" dirty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</a:t>
                </a:r>
              </a:p>
            </p:txBody>
          </p:sp>
        </p:grp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7882573" y="1988840"/>
              <a:ext cx="4251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lm</a:t>
              </a:r>
            </a:p>
          </p:txBody>
        </p:sp>
      </p:grp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9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2" grpId="0" autoUpdateAnimBg="0"/>
      <p:bldP spid="196626" grpId="0" autoUpdateAnimBg="0"/>
      <p:bldP spid="196631" grpId="0" autoUpdateAnimBg="0"/>
      <p:bldP spid="19664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64" name="AutoShape 4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2865" name="AutoShape 4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2866" name="AutoShape 5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2867" name="AutoShape 5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2868" name="Rectangle 52"/>
          <p:cNvSpPr>
            <a:spLocks noChangeArrowheads="1"/>
          </p:cNvSpPr>
          <p:nvPr/>
        </p:nvSpPr>
        <p:spPr bwMode="auto">
          <a:xfrm>
            <a:off x="533400" y="1295400"/>
            <a:ext cx="85344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一种构造方法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E = (Q,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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i="1" baseline="-25000" dirty="0"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, Z</a:t>
            </a:r>
            <a:r>
              <a:rPr lang="en-US" altLang="zh-CN" sz="2400" i="1" baseline="-25000" dirty="0"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i="1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，其中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i="1" dirty="0"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 = {S}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{ [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pXq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p,q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QX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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endParaRPr lang="en-US" altLang="zh-CN" sz="240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62882" name="Rectangle 66"/>
          <p:cNvSpPr>
            <a:spLocks noChangeArrowheads="1"/>
          </p:cNvSpPr>
          <p:nvPr/>
        </p:nvSpPr>
        <p:spPr bwMode="auto">
          <a:xfrm>
            <a:off x="457200" y="2898775"/>
            <a:ext cx="50292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产生式集合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定义如下：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i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(1)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对每一 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 G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包含产生式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p]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;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(2)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(q,X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(p, a,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包含产生式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0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pXp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[p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]…[p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k-1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其中，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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或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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参见右图，其中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=q</a:t>
            </a:r>
            <a:r>
              <a:rPr lang="en-US" altLang="zh-CN" sz="20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graphicFrame>
        <p:nvGraphicFramePr>
          <p:cNvPr id="162883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400774"/>
              </p:ext>
            </p:extLst>
          </p:nvPr>
        </p:nvGraphicFramePr>
        <p:xfrm>
          <a:off x="5410200" y="3276600"/>
          <a:ext cx="3522663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521964" imgH="2880360" progId="Visio.Drawing.11">
                  <p:embed/>
                </p:oleObj>
              </mc:Choice>
              <mc:Fallback>
                <p:oleObj name="Visio" r:id="rId3" imgW="3521964" imgH="2880360" progId="Visio.Drawing.11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276600"/>
                        <a:ext cx="3522663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87" name="Rectangle 71"/>
          <p:cNvSpPr>
            <a:spLocks noChangeArrowheads="1"/>
          </p:cNvSpPr>
          <p:nvPr/>
        </p:nvSpPr>
        <p:spPr bwMode="auto">
          <a:xfrm>
            <a:off x="1066800" y="3048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900"/>
              <a:t>从下推自动机构造等价的上下文无关文法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82" grpId="0" autoUpdateAnimBg="0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itchFamily="34" charset="0"/>
            <a:ea typeface="华文行楷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itchFamily="34" charset="0"/>
            <a:ea typeface="华文行楷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27772</TotalTime>
  <Words>2303</Words>
  <Application>Microsoft Office PowerPoint</Application>
  <PresentationFormat>全屏显示(4:3)</PresentationFormat>
  <Paragraphs>219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华文楷体</vt:lpstr>
      <vt:lpstr>华文行楷</vt:lpstr>
      <vt:lpstr>Arial</vt:lpstr>
      <vt:lpstr>CMR10</vt:lpstr>
      <vt:lpstr>Symbol</vt:lpstr>
      <vt:lpstr>Times New Roman</vt:lpstr>
      <vt:lpstr>Wingdings</vt:lpstr>
      <vt:lpstr>Capsules</vt:lpstr>
      <vt:lpstr>Visio</vt:lpstr>
      <vt:lpstr>PowerPoint 演示文稿</vt:lpstr>
      <vt:lpstr>上下文无关文法  下推自动机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Shengyuan Wang</cp:lastModifiedBy>
  <cp:revision>741</cp:revision>
  <dcterms:created xsi:type="dcterms:W3CDTF">2002-02-03T03:17:28Z</dcterms:created>
  <dcterms:modified xsi:type="dcterms:W3CDTF">2023-11-20T08:11:36Z</dcterms:modified>
</cp:coreProperties>
</file>