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17"/>
  </p:handoutMasterIdLst>
  <p:sldIdLst>
    <p:sldId id="256" r:id="rId2"/>
    <p:sldId id="309" r:id="rId3"/>
    <p:sldId id="382" r:id="rId4"/>
    <p:sldId id="402" r:id="rId5"/>
    <p:sldId id="429" r:id="rId6"/>
    <p:sldId id="431" r:id="rId7"/>
    <p:sldId id="436" r:id="rId8"/>
    <p:sldId id="422" r:id="rId9"/>
    <p:sldId id="423" r:id="rId10"/>
    <p:sldId id="432" r:id="rId11"/>
    <p:sldId id="438" r:id="rId12"/>
    <p:sldId id="433" r:id="rId13"/>
    <p:sldId id="437" r:id="rId14"/>
    <p:sldId id="277" r:id="rId15"/>
    <p:sldId id="330" r:id="rId16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90000"/>
      </a:lnSpc>
      <a:spcBef>
        <a:spcPct val="0"/>
      </a:spcBef>
      <a:spcAft>
        <a:spcPct val="0"/>
      </a:spcAft>
      <a:defRPr kumimoji="1" sz="3000" b="1" kern="1200">
        <a:solidFill>
          <a:srgbClr val="800080"/>
        </a:solidFill>
        <a:latin typeface="Arial" pitchFamily="34" charset="0"/>
        <a:ea typeface="华文行楷" pitchFamily="2" charset="-122"/>
        <a:cs typeface="+mn-cs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kumimoji="1" sz="3000" b="1" kern="1200">
        <a:solidFill>
          <a:srgbClr val="800080"/>
        </a:solidFill>
        <a:latin typeface="Arial" pitchFamily="34" charset="0"/>
        <a:ea typeface="华文行楷" pitchFamily="2" charset="-122"/>
        <a:cs typeface="+mn-cs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kumimoji="1" sz="3000" b="1" kern="1200">
        <a:solidFill>
          <a:srgbClr val="800080"/>
        </a:solidFill>
        <a:latin typeface="Arial" pitchFamily="34" charset="0"/>
        <a:ea typeface="华文行楷" pitchFamily="2" charset="-122"/>
        <a:cs typeface="+mn-cs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kumimoji="1" sz="3000" b="1" kern="1200">
        <a:solidFill>
          <a:srgbClr val="800080"/>
        </a:solidFill>
        <a:latin typeface="Arial" pitchFamily="34" charset="0"/>
        <a:ea typeface="华文行楷" pitchFamily="2" charset="-122"/>
        <a:cs typeface="+mn-cs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kumimoji="1" sz="3000" b="1" kern="1200">
        <a:solidFill>
          <a:srgbClr val="800080"/>
        </a:solidFill>
        <a:latin typeface="Arial" pitchFamily="34" charset="0"/>
        <a:ea typeface="华文行楷" pitchFamily="2" charset="-122"/>
        <a:cs typeface="+mn-cs"/>
      </a:defRPr>
    </a:lvl5pPr>
    <a:lvl6pPr marL="2286000" algn="l" defTabSz="914400" rtl="0" eaLnBrk="1" latinLnBrk="0" hangingPunct="1">
      <a:defRPr kumimoji="1" sz="3000" b="1" kern="1200">
        <a:solidFill>
          <a:srgbClr val="800080"/>
        </a:solidFill>
        <a:latin typeface="Arial" pitchFamily="34" charset="0"/>
        <a:ea typeface="华文行楷" pitchFamily="2" charset="-122"/>
        <a:cs typeface="+mn-cs"/>
      </a:defRPr>
    </a:lvl6pPr>
    <a:lvl7pPr marL="2743200" algn="l" defTabSz="914400" rtl="0" eaLnBrk="1" latinLnBrk="0" hangingPunct="1">
      <a:defRPr kumimoji="1" sz="3000" b="1" kern="1200">
        <a:solidFill>
          <a:srgbClr val="800080"/>
        </a:solidFill>
        <a:latin typeface="Arial" pitchFamily="34" charset="0"/>
        <a:ea typeface="华文行楷" pitchFamily="2" charset="-122"/>
        <a:cs typeface="+mn-cs"/>
      </a:defRPr>
    </a:lvl7pPr>
    <a:lvl8pPr marL="3200400" algn="l" defTabSz="914400" rtl="0" eaLnBrk="1" latinLnBrk="0" hangingPunct="1">
      <a:defRPr kumimoji="1" sz="3000" b="1" kern="1200">
        <a:solidFill>
          <a:srgbClr val="800080"/>
        </a:solidFill>
        <a:latin typeface="Arial" pitchFamily="34" charset="0"/>
        <a:ea typeface="华文行楷" pitchFamily="2" charset="-122"/>
        <a:cs typeface="+mn-cs"/>
      </a:defRPr>
    </a:lvl8pPr>
    <a:lvl9pPr marL="3657600" algn="l" defTabSz="914400" rtl="0" eaLnBrk="1" latinLnBrk="0" hangingPunct="1">
      <a:defRPr kumimoji="1" sz="3000" b="1" kern="1200">
        <a:solidFill>
          <a:srgbClr val="800080"/>
        </a:solidFill>
        <a:latin typeface="Arial" pitchFamily="34" charset="0"/>
        <a:ea typeface="华文行楷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CC99FF"/>
    <a:srgbClr val="993366"/>
    <a:srgbClr val="333399"/>
    <a:srgbClr val="000066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 autoAdjust="0"/>
    <p:restoredTop sz="94614" autoAdjust="0"/>
  </p:normalViewPr>
  <p:slideViewPr>
    <p:cSldViewPr>
      <p:cViewPr varScale="1">
        <p:scale>
          <a:sx n="80" d="100"/>
          <a:sy n="80" d="100"/>
        </p:scale>
        <p:origin x="88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FC10675A-3848-4176-A076-785D1E212B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5514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tsinghua.edu.cn/chn/index.htm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zh-CN" sz="2400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47" name="AutoShape 1027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zh-CN" sz="2400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48" name="Rectangle 1028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673600" y="2927350"/>
            <a:ext cx="3657600" cy="18224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grpSp>
        <p:nvGrpSpPr>
          <p:cNvPr id="6149" name="Group 1029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6150" name="AutoShape 1030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1" name="AutoShape 1031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52" name="Rectangle 1032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667000" y="6553200"/>
            <a:ext cx="19050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100000"/>
              </a:lnSpc>
              <a:defRPr kumimoji="0" sz="1400" b="0">
                <a:solidFill>
                  <a:schemeClr val="bg1"/>
                </a:solidFill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6153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95888" y="6553200"/>
            <a:ext cx="3279775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100000"/>
              </a:lnSpc>
              <a:defRPr kumimoji="0" sz="1400" b="0">
                <a:solidFill>
                  <a:schemeClr val="tx1"/>
                </a:solidFill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6154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25" y="6359525"/>
            <a:ext cx="587375" cy="488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>
              <a:lnSpc>
                <a:spcPct val="100000"/>
              </a:lnSpc>
              <a:defRPr kumimoji="0" sz="2600">
                <a:solidFill>
                  <a:schemeClr val="bg1"/>
                </a:solidFill>
                <a:ea typeface="+mn-ea"/>
              </a:defRPr>
            </a:lvl1pPr>
          </a:lstStyle>
          <a:p>
            <a:fld id="{7361825A-DF7A-402D-83A7-4AF744DD433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155" name="Rectangle 1035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09600" y="1371600"/>
            <a:ext cx="7772400" cy="631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56" name="Line 1036"/>
          <p:cNvSpPr>
            <a:spLocks noChangeShapeType="1"/>
          </p:cNvSpPr>
          <p:nvPr userDrawn="1"/>
        </p:nvSpPr>
        <p:spPr bwMode="auto">
          <a:xfrm>
            <a:off x="685800" y="1219200"/>
            <a:ext cx="7651750" cy="0"/>
          </a:xfrm>
          <a:prstGeom prst="line">
            <a:avLst/>
          </a:prstGeom>
          <a:noFill/>
          <a:ln w="47625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157" name="Picture 1037" descr="清华大学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0"/>
            <a:ext cx="2057400" cy="525463"/>
          </a:xfrm>
          <a:prstGeom prst="rect">
            <a:avLst/>
          </a:prstGeom>
          <a:noFill/>
        </p:spPr>
      </p:pic>
      <p:sp>
        <p:nvSpPr>
          <p:cNvPr id="6158" name="Text Box 1038"/>
          <p:cNvSpPr txBox="1">
            <a:spLocks noChangeArrowheads="1"/>
          </p:cNvSpPr>
          <p:nvPr userDrawn="1"/>
        </p:nvSpPr>
        <p:spPr bwMode="auto">
          <a:xfrm>
            <a:off x="914400" y="395288"/>
            <a:ext cx="6029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>
                <a:ea typeface="宋体" pitchFamily="2" charset="-122"/>
                <a:cs typeface="Times New Roman" pitchFamily="18" charset="0"/>
              </a:rPr>
              <a:t>Formal Languages and Automata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singhua.edu.cn/chn/index.ht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7" name="Group 1041"/>
          <p:cNvGrpSpPr>
            <a:grpSpLocks/>
          </p:cNvGrpSpPr>
          <p:nvPr userDrawn="1"/>
        </p:nvGrpSpPr>
        <p:grpSpPr bwMode="auto">
          <a:xfrm>
            <a:off x="0" y="0"/>
            <a:ext cx="1476375" cy="6884988"/>
            <a:chOff x="0" y="0"/>
            <a:chExt cx="2016" cy="4320"/>
          </a:xfrm>
        </p:grpSpPr>
        <p:sp>
          <p:nvSpPr>
            <p:cNvPr id="5138" name="Rectangle 1042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Rectangle 1043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40" name="Line 1044"/>
          <p:cNvSpPr>
            <a:spLocks noChangeShapeType="1"/>
          </p:cNvSpPr>
          <p:nvPr userDrawn="1"/>
        </p:nvSpPr>
        <p:spPr bwMode="auto">
          <a:xfrm>
            <a:off x="1514475" y="1008063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41" name="Picture 1045" descr="清华大学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50188" y="576263"/>
            <a:ext cx="1295400" cy="330200"/>
          </a:xfrm>
          <a:prstGeom prst="rect">
            <a:avLst/>
          </a:prstGeom>
          <a:noFill/>
        </p:spPr>
      </p:pic>
      <p:sp>
        <p:nvSpPr>
          <p:cNvPr id="5142" name="Text Box 1046"/>
          <p:cNvSpPr txBox="1">
            <a:spLocks noChangeArrowheads="1"/>
          </p:cNvSpPr>
          <p:nvPr userDrawn="1"/>
        </p:nvSpPr>
        <p:spPr bwMode="auto">
          <a:xfrm>
            <a:off x="7921625" y="71438"/>
            <a:ext cx="1152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i="1">
                <a:solidFill>
                  <a:srgbClr val="993366"/>
                </a:solidFill>
                <a:ea typeface="楷体_GB2312" pitchFamily="49" charset="-122"/>
                <a:cs typeface="Times New Roman" pitchFamily="18" charset="0"/>
              </a:rPr>
              <a:t>FL&amp;A</a:t>
            </a:r>
          </a:p>
        </p:txBody>
      </p:sp>
      <p:sp>
        <p:nvSpPr>
          <p:cNvPr id="5143" name="AutoShape 1047"/>
          <p:cNvSpPr>
            <a:spLocks noChangeArrowheads="1"/>
          </p:cNvSpPr>
          <p:nvPr userDrawn="1"/>
        </p:nvSpPr>
        <p:spPr bwMode="auto">
          <a:xfrm>
            <a:off x="1154113" y="215900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zh-CN" sz="2400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 advClick="0">
    <p:wipe dir="r"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9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6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" name="AutoShape 1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2" name="Text Box 1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899592" y="1556792"/>
            <a:ext cx="5715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3600">
                <a:latin typeface="华文楷体" panose="02010600040101010101" pitchFamily="2" charset="-122"/>
                <a:ea typeface="华文楷体" panose="02010600040101010101" pitchFamily="2" charset="-122"/>
              </a:rPr>
              <a:t>确定下推自动机  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1524000" y="195263"/>
            <a:ext cx="1955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000">
                <a:latin typeface="华文行楷" pitchFamily="2" charset="-122"/>
              </a:rPr>
              <a:t>第 九 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070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070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070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914400" y="1371600"/>
            <a:ext cx="7848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结论  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一个语言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是某个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DPDA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的语言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即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L=L(P),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则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存在一个无二义文法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200712" name="Rectangle 8"/>
          <p:cNvSpPr>
            <a:spLocks noChangeArrowheads="1"/>
          </p:cNvSpPr>
          <p:nvPr/>
        </p:nvSpPr>
        <p:spPr bwMode="auto">
          <a:xfrm>
            <a:off x="838200" y="2481263"/>
            <a:ext cx="7924800" cy="308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证明思路 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令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$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不出现在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的任何串中，记 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 = {w$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}, 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则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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具有前缀性质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因此存在某个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DPDA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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，使得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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N(P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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，从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而存在一个无二义文法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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，使得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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L(G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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从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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构造文法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，把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$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作为非终结符，并增加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产生式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$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 . 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这样便得到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L(G)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.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易证，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是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一个无二义文法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 </a:t>
            </a:r>
          </a:p>
        </p:txBody>
      </p:sp>
      <p:sp>
        <p:nvSpPr>
          <p:cNvPr id="200715" name="Rectangle 11"/>
          <p:cNvSpPr>
            <a:spLocks noChangeArrowheads="1"/>
          </p:cNvSpPr>
          <p:nvPr/>
        </p:nvSpPr>
        <p:spPr bwMode="auto">
          <a:xfrm>
            <a:off x="1219200" y="2286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4000">
                <a:latin typeface="Times New Roman" pitchFamily="18" charset="0"/>
              </a:rPr>
              <a:t>确定下推自动机</a:t>
            </a:r>
            <a:r>
              <a:rPr lang="zh-CN" altLang="en-US" sz="4000"/>
              <a:t>与无二义文法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5" name="Rectangle 7"/>
          <p:cNvSpPr>
            <a:spLocks noChangeArrowheads="1"/>
          </p:cNvSpPr>
          <p:nvPr/>
        </p:nvSpPr>
        <p:spPr bwMode="auto">
          <a:xfrm>
            <a:off x="838200" y="1416050"/>
            <a:ext cx="8054280" cy="357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结论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固有二义的语言不是任何</a:t>
            </a:r>
            <a:r>
              <a:rPr lang="zh-CN" altLang="en-US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DPDA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的语言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 algn="l">
              <a:lnSpc>
                <a:spcPct val="100000"/>
              </a:lnSpc>
            </a:pP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lnSpc>
                <a:spcPct val="100000"/>
              </a:lnSpc>
              <a:buFont typeface="Symbol" pitchFamily="18" charset="2"/>
              <a:buChar char="-"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例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固有二义的上下文无关语言：</a:t>
            </a:r>
          </a:p>
          <a:p>
            <a:pPr lvl="0" algn="l">
              <a:lnSpc>
                <a:spcPct val="100000"/>
              </a:lnSpc>
            </a:pPr>
            <a:r>
              <a:rPr lang="zh-CN" altLang="en-US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</a:t>
            </a: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0" algn="l">
              <a:lnSpc>
                <a:spcPct val="100000"/>
              </a:lnSpc>
            </a:pP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L</a:t>
            </a:r>
            <a:r>
              <a:rPr lang="en-US" altLang="zh-CN" sz="2400" b="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</a:t>
            </a:r>
            <a:r>
              <a:rPr lang="en-US" altLang="zh-CN" sz="24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i="1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sz="2400" i="1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en-US" altLang="zh-CN" sz="2400" i="1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4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400" i="1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1,m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</a:t>
            </a:r>
            <a:r>
              <a:rPr lang="en-US" altLang="zh-CN" sz="24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i="1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sz="2400" i="1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4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en-US" altLang="zh-CN" sz="2400" i="1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4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400" i="1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1,m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</a:t>
            </a:r>
          </a:p>
          <a:p>
            <a:pPr lvl="0" algn="l">
              <a:lnSpc>
                <a:spcPct val="100000"/>
              </a:lnSpc>
            </a:pPr>
            <a:endParaRPr lang="en-US" altLang="zh-CN" sz="1000" i="1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L</a:t>
            </a:r>
            <a:r>
              <a:rPr lang="en-US" altLang="zh-CN" sz="2400" b="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</a:t>
            </a:r>
            <a:r>
              <a:rPr lang="en-US" altLang="zh-CN" sz="24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i="1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4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sz="2400" i="1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 sz="24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en-US" altLang="zh-CN" sz="2400" i="1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i,j,l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 </a:t>
            </a:r>
            <a:r>
              <a:rPr lang="en-US" altLang="zh-CN" sz="24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j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或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j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 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</a:t>
            </a:r>
          </a:p>
          <a:p>
            <a:pPr lvl="0" algn="l">
              <a:lnSpc>
                <a:spcPct val="100000"/>
              </a:lnSpc>
            </a:pPr>
            <a:endParaRPr lang="en-US" altLang="zh-CN" sz="2400" i="1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0" algn="l">
              <a:lnSpc>
                <a:spcPct val="100000"/>
              </a:lnSpc>
            </a:pPr>
            <a:endParaRPr lang="en-US" altLang="zh-CN" sz="2400" i="1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0" algn="l">
              <a:lnSpc>
                <a:spcPct val="100000"/>
              </a:lnSpc>
            </a:pP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0" algn="l">
              <a:lnSpc>
                <a:spcPct val="100000"/>
              </a:lnSpc>
            </a:pP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endParaRPr lang="en-US" altLang="zh-CN" sz="28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1739" name="Rectangle 11"/>
          <p:cNvSpPr>
            <a:spLocks noChangeArrowheads="1"/>
          </p:cNvSpPr>
          <p:nvPr/>
        </p:nvSpPr>
        <p:spPr bwMode="auto">
          <a:xfrm>
            <a:off x="1219200" y="2286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4000">
                <a:latin typeface="Times New Roman" pitchFamily="18" charset="0"/>
              </a:rPr>
              <a:t>确定下推自动机</a:t>
            </a:r>
            <a:r>
              <a:rPr lang="zh-CN" altLang="en-US" sz="4000"/>
              <a:t>与无二义文法</a:t>
            </a: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5" name="Rectangle 7"/>
          <p:cNvSpPr>
            <a:spLocks noChangeArrowheads="1"/>
          </p:cNvSpPr>
          <p:nvPr/>
        </p:nvSpPr>
        <p:spPr bwMode="auto">
          <a:xfrm>
            <a:off x="838200" y="1416050"/>
            <a:ext cx="7391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结论  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存在非固有二义的语言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，不是任何 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DPDA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的语言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201736" name="Rectangle 8"/>
          <p:cNvSpPr>
            <a:spLocks noChangeArrowheads="1"/>
          </p:cNvSpPr>
          <p:nvPr/>
        </p:nvSpPr>
        <p:spPr bwMode="auto">
          <a:xfrm>
            <a:off x="838200" y="2590800"/>
            <a:ext cx="79248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举例证明  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语言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800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wwr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{ww</a:t>
            </a:r>
            <a:r>
              <a:rPr lang="en-US" altLang="zh-CN" sz="2800" i="1" baseline="30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0,1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字符串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 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不是任何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DPDA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的语言，但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800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wwr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并非固有二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义的，它存在如下无二义文法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：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1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0S0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1S1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 .</a:t>
            </a:r>
          </a:p>
        </p:txBody>
      </p:sp>
      <p:sp>
        <p:nvSpPr>
          <p:cNvPr id="201739" name="Rectangle 11"/>
          <p:cNvSpPr>
            <a:spLocks noChangeArrowheads="1"/>
          </p:cNvSpPr>
          <p:nvPr/>
        </p:nvSpPr>
        <p:spPr bwMode="auto">
          <a:xfrm>
            <a:off x="1219200" y="2286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4000">
                <a:latin typeface="Times New Roman" pitchFamily="18" charset="0"/>
              </a:rPr>
              <a:t>确定下推自动机</a:t>
            </a:r>
            <a:r>
              <a:rPr lang="zh-CN" altLang="en-US" sz="4000"/>
              <a:t>与无二义文法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1042988" y="188913"/>
            <a:ext cx="70564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000"/>
              <a:t>几类语言模型的计算能力对比</a:t>
            </a:r>
          </a:p>
        </p:txBody>
      </p:sp>
      <p:sp>
        <p:nvSpPr>
          <p:cNvPr id="207878" name="Text Box 6"/>
          <p:cNvSpPr txBox="1">
            <a:spLocks noChangeArrowheads="1"/>
          </p:cNvSpPr>
          <p:nvPr/>
        </p:nvSpPr>
        <p:spPr bwMode="auto">
          <a:xfrm>
            <a:off x="5291138" y="3860800"/>
            <a:ext cx="576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</a:pPr>
            <a:r>
              <a:rPr kumimoji="0" lang="en-US" altLang="zh-CN" sz="2000" b="0">
                <a:ea typeface="楷体_GB2312" pitchFamily="49" charset="-122"/>
              </a:rPr>
              <a:t>RE</a:t>
            </a:r>
          </a:p>
        </p:txBody>
      </p:sp>
      <p:sp>
        <p:nvSpPr>
          <p:cNvPr id="207880" name="Text Box 8"/>
          <p:cNvSpPr txBox="1">
            <a:spLocks noChangeArrowheads="1"/>
          </p:cNvSpPr>
          <p:nvPr/>
        </p:nvSpPr>
        <p:spPr bwMode="auto">
          <a:xfrm>
            <a:off x="5364163" y="3213100"/>
            <a:ext cx="1368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</a:pPr>
            <a:r>
              <a:rPr kumimoji="0" lang="en-US" altLang="zh-CN" sz="2000" b="0">
                <a:ea typeface="楷体_GB2312" pitchFamily="49" charset="-122"/>
              </a:rPr>
              <a:t>DFA</a:t>
            </a:r>
          </a:p>
        </p:txBody>
      </p:sp>
      <p:sp>
        <p:nvSpPr>
          <p:cNvPr id="207881" name="Oval 9"/>
          <p:cNvSpPr>
            <a:spLocks noChangeArrowheads="1"/>
          </p:cNvSpPr>
          <p:nvPr/>
        </p:nvSpPr>
        <p:spPr bwMode="auto">
          <a:xfrm>
            <a:off x="3779838" y="3211513"/>
            <a:ext cx="3816350" cy="1730375"/>
          </a:xfrm>
          <a:prstGeom prst="ellipse">
            <a:avLst/>
          </a:prstGeom>
          <a:noFill/>
          <a:ln w="9525" algn="ctr">
            <a:solidFill>
              <a:srgbClr val="80008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7882" name="Text Box 10"/>
          <p:cNvSpPr txBox="1">
            <a:spLocks noChangeArrowheads="1"/>
          </p:cNvSpPr>
          <p:nvPr/>
        </p:nvSpPr>
        <p:spPr bwMode="auto">
          <a:xfrm>
            <a:off x="6588125" y="3789363"/>
            <a:ext cx="72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</a:pPr>
            <a:r>
              <a:rPr kumimoji="0" lang="en-US" altLang="zh-CN" sz="2000" b="0">
                <a:ea typeface="楷体_GB2312" pitchFamily="49" charset="-122"/>
              </a:rPr>
              <a:t>NFA</a:t>
            </a:r>
          </a:p>
        </p:txBody>
      </p:sp>
      <p:sp>
        <p:nvSpPr>
          <p:cNvPr id="207883" name="Oval 11"/>
          <p:cNvSpPr>
            <a:spLocks noChangeArrowheads="1"/>
          </p:cNvSpPr>
          <p:nvPr/>
        </p:nvSpPr>
        <p:spPr bwMode="auto">
          <a:xfrm>
            <a:off x="1258888" y="2133600"/>
            <a:ext cx="7058025" cy="3887788"/>
          </a:xfrm>
          <a:prstGeom prst="ellipse">
            <a:avLst/>
          </a:prstGeom>
          <a:noFill/>
          <a:ln w="9525" algn="ctr">
            <a:solidFill>
              <a:srgbClr val="80008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7885" name="Oval 13"/>
          <p:cNvSpPr>
            <a:spLocks noChangeArrowheads="1"/>
          </p:cNvSpPr>
          <p:nvPr/>
        </p:nvSpPr>
        <p:spPr bwMode="auto">
          <a:xfrm flipH="1">
            <a:off x="2195513" y="2636838"/>
            <a:ext cx="2736850" cy="3024187"/>
          </a:xfrm>
          <a:prstGeom prst="ellipse">
            <a:avLst/>
          </a:prstGeom>
          <a:noFill/>
          <a:ln w="9525" algn="ctr">
            <a:solidFill>
              <a:srgbClr val="80008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7886" name="Text Box 14"/>
          <p:cNvSpPr txBox="1">
            <a:spLocks noChangeArrowheads="1"/>
          </p:cNvSpPr>
          <p:nvPr/>
        </p:nvSpPr>
        <p:spPr bwMode="auto">
          <a:xfrm>
            <a:off x="2339975" y="3429000"/>
            <a:ext cx="13684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</a:pPr>
            <a:r>
              <a:rPr kumimoji="0" lang="en-US" altLang="zh-CN" sz="2000" b="0">
                <a:ea typeface="楷体_GB2312" pitchFamily="49" charset="-122"/>
              </a:rPr>
              <a:t>DPDA   by  empty stack</a:t>
            </a:r>
          </a:p>
        </p:txBody>
      </p:sp>
      <p:sp>
        <p:nvSpPr>
          <p:cNvPr id="207887" name="Text Box 15"/>
          <p:cNvSpPr txBox="1">
            <a:spLocks noChangeArrowheads="1"/>
          </p:cNvSpPr>
          <p:nvPr/>
        </p:nvSpPr>
        <p:spPr bwMode="auto">
          <a:xfrm>
            <a:off x="4787900" y="5264150"/>
            <a:ext cx="1655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</a:pPr>
            <a:r>
              <a:rPr kumimoji="0" lang="zh-CN" altLang="en-US" sz="2000" dirty="0">
                <a:latin typeface="+mn-lt"/>
                <a:ea typeface="华文楷体" panose="02010600040101010101" pitchFamily="2" charset="-122"/>
              </a:rPr>
              <a:t>确定的 </a:t>
            </a:r>
            <a:r>
              <a:rPr kumimoji="0" lang="en-US" altLang="zh-CN" sz="2000" b="0">
                <a:latin typeface="+mn-lt"/>
                <a:ea typeface="华文楷体" panose="02010600040101010101" pitchFamily="2" charset="-122"/>
              </a:rPr>
              <a:t>CFL</a:t>
            </a:r>
            <a:endParaRPr kumimoji="0" lang="en-US" altLang="zh-CN" sz="2000" b="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7888" name="Rectangle 16"/>
          <p:cNvSpPr>
            <a:spLocks noChangeArrowheads="1"/>
          </p:cNvSpPr>
          <p:nvPr/>
        </p:nvSpPr>
        <p:spPr bwMode="auto">
          <a:xfrm>
            <a:off x="900113" y="1771650"/>
            <a:ext cx="7704137" cy="4465638"/>
          </a:xfrm>
          <a:prstGeom prst="rect">
            <a:avLst/>
          </a:prstGeom>
          <a:noFill/>
          <a:ln w="9525" cap="rnd" algn="ctr">
            <a:solidFill>
              <a:srgbClr val="800080"/>
            </a:solidFill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7889" name="Text Box 17"/>
          <p:cNvSpPr txBox="1">
            <a:spLocks noChangeArrowheads="1"/>
          </p:cNvSpPr>
          <p:nvPr/>
        </p:nvSpPr>
        <p:spPr bwMode="auto">
          <a:xfrm>
            <a:off x="6659563" y="1844675"/>
            <a:ext cx="1871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</a:pPr>
            <a:r>
              <a:rPr kumimoji="0" lang="zh-CN" altLang="en-US" sz="2000" dirty="0">
                <a:latin typeface="+mn-lt"/>
                <a:ea typeface="华文楷体" panose="02010600040101010101" pitchFamily="2" charset="-122"/>
              </a:rPr>
              <a:t>无二义的</a:t>
            </a:r>
            <a:r>
              <a:rPr kumimoji="0" lang="en-US" altLang="zh-CN" sz="2000" b="0" dirty="0">
                <a:latin typeface="+mn-lt"/>
                <a:ea typeface="华文楷体" panose="02010600040101010101" pitchFamily="2" charset="-122"/>
              </a:rPr>
              <a:t>CFG</a:t>
            </a:r>
          </a:p>
        </p:txBody>
      </p:sp>
      <p:sp>
        <p:nvSpPr>
          <p:cNvPr id="207890" name="Text Box 18"/>
          <p:cNvSpPr txBox="1">
            <a:spLocks noChangeArrowheads="1"/>
          </p:cNvSpPr>
          <p:nvPr/>
        </p:nvSpPr>
        <p:spPr bwMode="auto">
          <a:xfrm>
            <a:off x="3059113" y="1374775"/>
            <a:ext cx="302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</a:pPr>
            <a:r>
              <a:rPr kumimoji="0" lang="en-US" altLang="zh-CN" sz="2000" b="0">
                <a:ea typeface="楷体_GB2312" pitchFamily="49" charset="-122"/>
              </a:rPr>
              <a:t>PDA by final state</a:t>
            </a:r>
          </a:p>
        </p:txBody>
      </p:sp>
      <p:sp>
        <p:nvSpPr>
          <p:cNvPr id="207891" name="Rectangle 19"/>
          <p:cNvSpPr>
            <a:spLocks noChangeArrowheads="1"/>
          </p:cNvSpPr>
          <p:nvPr/>
        </p:nvSpPr>
        <p:spPr bwMode="auto">
          <a:xfrm>
            <a:off x="611188" y="1341438"/>
            <a:ext cx="8353425" cy="5040312"/>
          </a:xfrm>
          <a:prstGeom prst="rect">
            <a:avLst/>
          </a:prstGeom>
          <a:noFill/>
          <a:ln w="9525" cap="rnd" algn="ctr">
            <a:solidFill>
              <a:srgbClr val="800080"/>
            </a:solidFill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7892" name="AutoShape 2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93" name="AutoShape 2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94" name="AutoShape 2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95" name="AutoShape 2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97" name="Text Box 25"/>
          <p:cNvSpPr txBox="1">
            <a:spLocks noChangeArrowheads="1"/>
          </p:cNvSpPr>
          <p:nvPr/>
        </p:nvSpPr>
        <p:spPr bwMode="auto">
          <a:xfrm>
            <a:off x="5797550" y="4221163"/>
            <a:ext cx="9350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</a:pPr>
            <a:r>
              <a:rPr kumimoji="0" lang="en-US" altLang="zh-CN" sz="2000" b="0">
                <a:ea typeface="楷体_GB2312" pitchFamily="49" charset="-122"/>
                <a:sym typeface="Symbol" pitchFamily="18" charset="2"/>
              </a:rPr>
              <a:t>-</a:t>
            </a:r>
            <a:r>
              <a:rPr kumimoji="0" lang="en-US" altLang="zh-CN" sz="2000" b="0">
                <a:ea typeface="楷体_GB2312" pitchFamily="49" charset="-122"/>
              </a:rPr>
              <a:t>NFA</a:t>
            </a:r>
          </a:p>
        </p:txBody>
      </p:sp>
      <p:sp>
        <p:nvSpPr>
          <p:cNvPr id="207898" name="Text Box 26"/>
          <p:cNvSpPr txBox="1">
            <a:spLocks noChangeArrowheads="1"/>
          </p:cNvSpPr>
          <p:nvPr/>
        </p:nvSpPr>
        <p:spPr bwMode="auto">
          <a:xfrm>
            <a:off x="4714875" y="2565400"/>
            <a:ext cx="2520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</a:pPr>
            <a:r>
              <a:rPr kumimoji="0" lang="en-US" altLang="zh-CN" sz="2000" b="0">
                <a:ea typeface="楷体_GB2312" pitchFamily="49" charset="-122"/>
              </a:rPr>
              <a:t>DPDA by final state</a:t>
            </a:r>
          </a:p>
        </p:txBody>
      </p:sp>
      <p:sp>
        <p:nvSpPr>
          <p:cNvPr id="207899" name="Text Box 27"/>
          <p:cNvSpPr txBox="1">
            <a:spLocks noChangeArrowheads="1"/>
          </p:cNvSpPr>
          <p:nvPr/>
        </p:nvSpPr>
        <p:spPr bwMode="auto">
          <a:xfrm>
            <a:off x="1187450" y="1341438"/>
            <a:ext cx="792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</a:pPr>
            <a:r>
              <a:rPr kumimoji="0" lang="en-US" altLang="zh-CN" sz="2000" b="0">
                <a:ea typeface="楷体_GB2312" pitchFamily="49" charset="-122"/>
              </a:rPr>
              <a:t>CFG </a:t>
            </a:r>
          </a:p>
        </p:txBody>
      </p:sp>
      <p:sp>
        <p:nvSpPr>
          <p:cNvPr id="207900" name="Text Box 28"/>
          <p:cNvSpPr txBox="1">
            <a:spLocks noChangeArrowheads="1"/>
          </p:cNvSpPr>
          <p:nvPr/>
        </p:nvSpPr>
        <p:spPr bwMode="auto">
          <a:xfrm>
            <a:off x="6157913" y="1341438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</a:pPr>
            <a:r>
              <a:rPr kumimoji="0" lang="en-US" altLang="zh-CN" sz="2000" b="0">
                <a:ea typeface="楷体_GB2312" pitchFamily="49" charset="-122"/>
              </a:rPr>
              <a:t>PDA by empty stack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57" name="Text Box 133"/>
          <p:cNvSpPr txBox="1">
            <a:spLocks noChangeArrowheads="1"/>
          </p:cNvSpPr>
          <p:nvPr/>
        </p:nvSpPr>
        <p:spPr bwMode="auto">
          <a:xfrm>
            <a:off x="1447800" y="1603375"/>
            <a:ext cx="53340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0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just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必做题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 algn="just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ea typeface="楷体_GB2312" pitchFamily="49" charset="-122"/>
            </a:endParaRPr>
          </a:p>
          <a:p>
            <a:pPr lvl="1" algn="just">
              <a:lnSpc>
                <a:spcPct val="100000"/>
              </a:lnSpc>
              <a:buClr>
                <a:srgbClr val="800080"/>
              </a:buClr>
              <a:buFontTx/>
              <a:buChar char="•"/>
            </a:pP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 Ex.6.4.2 (c)</a:t>
            </a:r>
          </a:p>
          <a:p>
            <a:pPr lvl="1" algn="just">
              <a:lnSpc>
                <a:spcPct val="100000"/>
              </a:lnSpc>
              <a:buClr>
                <a:srgbClr val="800080"/>
              </a:buClr>
              <a:buFontTx/>
              <a:buChar char="•"/>
            </a:pP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 Ex.6.4.3 *(a),!(b),*!(c)</a:t>
            </a:r>
            <a:endParaRPr lang="en-US" altLang="zh-CN" sz="1000" dirty="0">
              <a:solidFill>
                <a:srgbClr val="333399"/>
              </a:solidFill>
              <a:ea typeface="楷体_GB2312" pitchFamily="49" charset="-122"/>
            </a:endParaRPr>
          </a:p>
        </p:txBody>
      </p:sp>
      <p:sp>
        <p:nvSpPr>
          <p:cNvPr id="26758" name="Rectangle 134"/>
          <p:cNvSpPr>
            <a:spLocks noChangeArrowheads="1"/>
          </p:cNvSpPr>
          <p:nvPr/>
        </p:nvSpPr>
        <p:spPr bwMode="auto">
          <a:xfrm>
            <a:off x="1476375" y="195263"/>
            <a:ext cx="22320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000">
                <a:latin typeface="Times New Roman" pitchFamily="18" charset="0"/>
              </a:rPr>
              <a:t>课后练习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162300" y="3505200"/>
            <a:ext cx="281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4000" i="1">
                <a:solidFill>
                  <a:schemeClr val="hlink"/>
                </a:solidFill>
                <a:ea typeface="宋体" pitchFamily="2" charset="-122"/>
              </a:rPr>
              <a:t>Thank You</a:t>
            </a:r>
            <a:endParaRPr lang="en-US" altLang="zh-CN" sz="3200" i="1">
              <a:solidFill>
                <a:schemeClr val="hlink"/>
              </a:solidFill>
              <a:latin typeface="CMR10" charset="0"/>
              <a:ea typeface="宋体" pitchFamily="2" charset="-122"/>
            </a:endParaRP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1981200" y="1752600"/>
            <a:ext cx="388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en-US" altLang="zh-CN" sz="3200" i="1">
                <a:solidFill>
                  <a:schemeClr val="hlink"/>
                </a:solidFill>
                <a:ea typeface="宋体" pitchFamily="2" charset="-122"/>
              </a:rPr>
              <a:t>That’s all for today.</a:t>
            </a:r>
            <a:r>
              <a:rPr lang="en-US" altLang="zh-CN" sz="3200" i="1">
                <a:solidFill>
                  <a:schemeClr val="hlink"/>
                </a:solidFill>
                <a:latin typeface="CMR10" charset="0"/>
                <a:ea typeface="宋体" pitchFamily="2" charset="-122"/>
              </a:rPr>
              <a:t> </a:t>
            </a:r>
          </a:p>
        </p:txBody>
      </p:sp>
      <p:sp>
        <p:nvSpPr>
          <p:cNvPr id="8294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4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 advClick="0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3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9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524000" y="228600"/>
            <a:ext cx="39624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z="4000">
                <a:solidFill>
                  <a:srgbClr val="800080"/>
                </a:solidFill>
                <a:latin typeface="Times New Roman" pitchFamily="18" charset="0"/>
                <a:ea typeface="华文行楷" pitchFamily="2" charset="-122"/>
              </a:rPr>
              <a:t>确定下推自动机</a:t>
            </a:r>
          </a:p>
        </p:txBody>
      </p:sp>
      <p:sp>
        <p:nvSpPr>
          <p:cNvPr id="61529" name="Rectangle 8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14400" y="1524000"/>
            <a:ext cx="624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确定下推自动机的概念</a:t>
            </a:r>
          </a:p>
        </p:txBody>
      </p:sp>
      <p:sp>
        <p:nvSpPr>
          <p:cNvPr id="61530" name="Rectangle 9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14400" y="2133600"/>
            <a:ext cx="624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确定下推自动机与正规语言</a:t>
            </a:r>
          </a:p>
        </p:txBody>
      </p:sp>
      <p:sp>
        <p:nvSpPr>
          <p:cNvPr id="61531" name="Rectangle 9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14400" y="2743200"/>
            <a:ext cx="701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前缀性质及空栈接受的确定下推自动机</a:t>
            </a:r>
          </a:p>
        </p:txBody>
      </p:sp>
      <p:sp>
        <p:nvSpPr>
          <p:cNvPr id="61532" name="Rectangle 92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14400" y="3352800"/>
            <a:ext cx="624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确定下推自动机与上下文无关语言</a:t>
            </a:r>
          </a:p>
        </p:txBody>
      </p:sp>
      <p:sp>
        <p:nvSpPr>
          <p:cNvPr id="61533" name="Rectangle 93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14400" y="3962400"/>
            <a:ext cx="624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确定下推自动机与无二义文法  </a:t>
            </a:r>
          </a:p>
        </p:txBody>
      </p:sp>
      <p:sp>
        <p:nvSpPr>
          <p:cNvPr id="61534" name="Rectangle 94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15988" y="4581525"/>
            <a:ext cx="624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几类语言模型的计算能力对比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41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41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41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459" name="Rectangle 51"/>
          <p:cNvSpPr>
            <a:spLocks noChangeArrowheads="1"/>
          </p:cNvSpPr>
          <p:nvPr/>
        </p:nvSpPr>
        <p:spPr bwMode="auto">
          <a:xfrm>
            <a:off x="539750" y="1447800"/>
            <a:ext cx="85344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定义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一个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PDA P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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sz="28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Z</a:t>
            </a:r>
            <a:r>
              <a:rPr lang="en-US" altLang="zh-CN" sz="28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F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确定的（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deterministic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PDA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，或称为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DPDA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当且仅当满足下列条件：</a:t>
            </a:r>
          </a:p>
        </p:txBody>
      </p:sp>
      <p:sp>
        <p:nvSpPr>
          <p:cNvPr id="145508" name="Rectangle 100"/>
          <p:cNvSpPr>
            <a:spLocks noChangeArrowheads="1"/>
          </p:cNvSpPr>
          <p:nvPr/>
        </p:nvSpPr>
        <p:spPr bwMode="auto">
          <a:xfrm>
            <a:off x="609600" y="2803525"/>
            <a:ext cx="8153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(1)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对于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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或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=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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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(q, a, X)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最多包含一个元素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45509" name="Rectangle 101"/>
          <p:cNvSpPr>
            <a:spLocks noChangeArrowheads="1"/>
          </p:cNvSpPr>
          <p:nvPr/>
        </p:nvSpPr>
        <p:spPr bwMode="auto">
          <a:xfrm>
            <a:off x="685800" y="3870325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(2)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对于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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，若 </a:t>
            </a:r>
            <a:r>
              <a:rPr lang="zh-CN" altLang="en-US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(q, a, X)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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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，则 </a:t>
            </a:r>
            <a:r>
              <a:rPr lang="zh-CN" altLang="en-US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(q,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X)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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</a:p>
        </p:txBody>
      </p:sp>
      <p:sp>
        <p:nvSpPr>
          <p:cNvPr id="145512" name="Rectangle 104"/>
          <p:cNvSpPr>
            <a:spLocks noChangeArrowheads="1"/>
          </p:cNvSpPr>
          <p:nvPr/>
        </p:nvSpPr>
        <p:spPr bwMode="auto">
          <a:xfrm>
            <a:off x="1524000" y="228600"/>
            <a:ext cx="53530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4000">
                <a:latin typeface="Times New Roman" pitchFamily="18" charset="0"/>
              </a:rPr>
              <a:t>确定下推自动机的概念</a:t>
            </a: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39" name="AutoShape 5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40" name="AutoShape 5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41" name="AutoShape 5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42" name="AutoShape 5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47" name="Rectangle 59"/>
          <p:cNvSpPr>
            <a:spLocks noChangeArrowheads="1"/>
          </p:cNvSpPr>
          <p:nvPr/>
        </p:nvSpPr>
        <p:spPr bwMode="auto">
          <a:xfrm>
            <a:off x="838200" y="1219200"/>
            <a:ext cx="7924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结论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若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为正规语言，则存在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DPDA P, 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L(P) = L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65949" name="Rectangle 61"/>
          <p:cNvSpPr>
            <a:spLocks noChangeArrowheads="1"/>
          </p:cNvSpPr>
          <p:nvPr/>
        </p:nvSpPr>
        <p:spPr bwMode="auto">
          <a:xfrm>
            <a:off x="838200" y="2362200"/>
            <a:ext cx="7315200" cy="228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证明思路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 A = (Q,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8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sz="28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F )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且有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L(A)=L.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构造 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DPDA P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{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Z</a:t>
            </a:r>
            <a:r>
              <a:rPr lang="en-US" altLang="zh-CN" sz="28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}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8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sz="28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Z</a:t>
            </a:r>
            <a:r>
              <a:rPr lang="en-US" altLang="zh-CN" sz="28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F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其中定义</a:t>
            </a:r>
          </a:p>
          <a:p>
            <a:pPr algn="l">
              <a:lnSpc>
                <a:spcPct val="100000"/>
              </a:lnSpc>
            </a:pPr>
            <a:r>
              <a:rPr lang="zh-CN" altLang="en-US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</a:t>
            </a:r>
            <a:r>
              <a:rPr lang="en-US" altLang="zh-CN" sz="28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(q,a,Z</a:t>
            </a:r>
            <a:r>
              <a:rPr lang="en-US" altLang="zh-CN" sz="28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{(p,Z</a:t>
            </a:r>
            <a:r>
              <a:rPr lang="en-US" altLang="zh-CN" sz="28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)}  </a:t>
            </a:r>
            <a:r>
              <a:rPr lang="en-US" altLang="zh-CN" sz="2800" i="1" dirty="0" err="1">
                <a:latin typeface="+mn-lt"/>
                <a:ea typeface="华文楷体" panose="02010600040101010101" pitchFamily="2" charset="-122"/>
              </a:rPr>
              <a:t>iff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8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8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q,a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 . </a:t>
            </a:r>
          </a:p>
        </p:txBody>
      </p:sp>
      <p:sp>
        <p:nvSpPr>
          <p:cNvPr id="165951" name="Rectangle 63"/>
          <p:cNvSpPr>
            <a:spLocks noChangeArrowheads="1"/>
          </p:cNvSpPr>
          <p:nvPr/>
        </p:nvSpPr>
        <p:spPr bwMode="auto">
          <a:xfrm>
            <a:off x="1219200" y="4875213"/>
            <a:ext cx="73914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可以证明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归纳于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的长度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，对任意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*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(q</a:t>
            </a:r>
            <a:r>
              <a:rPr lang="en-US" altLang="zh-CN" sz="28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w, Z</a:t>
            </a:r>
            <a:r>
              <a:rPr lang="en-US" altLang="zh-CN" sz="28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├*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(p,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Z</a:t>
            </a:r>
            <a:r>
              <a:rPr lang="en-US" altLang="zh-CN" sz="28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 i="1" dirty="0" err="1">
                <a:latin typeface="+mn-lt"/>
                <a:ea typeface="华文楷体" panose="02010600040101010101" pitchFamily="2" charset="-122"/>
              </a:rPr>
              <a:t>iff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</a:t>
            </a:r>
            <a:r>
              <a:rPr lang="en-US" altLang="zh-CN" sz="28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(q</a:t>
            </a:r>
            <a:r>
              <a:rPr lang="en-US" altLang="zh-CN" sz="280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,w)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 . </a:t>
            </a:r>
          </a:p>
          <a:p>
            <a:pPr algn="l">
              <a:lnSpc>
                <a:spcPct val="100000"/>
              </a:lnSpc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所以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L(A)=L(P). </a:t>
            </a:r>
          </a:p>
        </p:txBody>
      </p:sp>
      <p:sp>
        <p:nvSpPr>
          <p:cNvPr id="165954" name="Rectangle 66"/>
          <p:cNvSpPr>
            <a:spLocks noChangeArrowheads="1"/>
          </p:cNvSpPr>
          <p:nvPr/>
        </p:nvSpPr>
        <p:spPr bwMode="auto">
          <a:xfrm>
            <a:off x="1295400" y="228600"/>
            <a:ext cx="632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4000">
                <a:latin typeface="Times New Roman" pitchFamily="18" charset="0"/>
              </a:rPr>
              <a:t>确定下推自动机</a:t>
            </a:r>
            <a:r>
              <a:rPr lang="zh-CN" altLang="en-US" sz="4000"/>
              <a:t>与正规语言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5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5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49" grpId="0" autoUpdateAnimBg="0"/>
      <p:bldP spid="16595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3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3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3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39" name="Rectangle 7"/>
          <p:cNvSpPr>
            <a:spLocks noChangeArrowheads="1"/>
          </p:cNvSpPr>
          <p:nvPr/>
        </p:nvSpPr>
        <p:spPr bwMode="auto">
          <a:xfrm>
            <a:off x="685800" y="129540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结论   </a:t>
            </a:r>
            <a:r>
              <a:rPr lang="en-US" altLang="zh-CN" sz="32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DPDA</a:t>
            </a: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的计算能力强于有限自动机</a:t>
            </a: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97640" name="Rectangle 8"/>
          <p:cNvSpPr>
            <a:spLocks noChangeArrowheads="1"/>
          </p:cNvSpPr>
          <p:nvPr/>
        </p:nvSpPr>
        <p:spPr bwMode="auto">
          <a:xfrm>
            <a:off x="609600" y="2057400"/>
            <a:ext cx="81534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举例证明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语言 </a:t>
            </a:r>
            <a:r>
              <a:rPr lang="en-US" altLang="zh-CN" sz="28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800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wcwr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{</a:t>
            </a:r>
            <a:r>
              <a:rPr lang="en-US" altLang="zh-CN" sz="28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wcw</a:t>
            </a:r>
            <a:r>
              <a:rPr lang="en-US" altLang="zh-CN" sz="2800" i="1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sz="28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0,1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字符串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不是正规语言（可由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Pumping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引理证明），但它是如下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DPDA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的语言：</a:t>
            </a:r>
          </a:p>
        </p:txBody>
      </p:sp>
      <p:sp>
        <p:nvSpPr>
          <p:cNvPr id="197645" name="Rectangle 13"/>
          <p:cNvSpPr>
            <a:spLocks noChangeArrowheads="1"/>
          </p:cNvSpPr>
          <p:nvPr/>
        </p:nvSpPr>
        <p:spPr bwMode="auto">
          <a:xfrm>
            <a:off x="1295400" y="228600"/>
            <a:ext cx="632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4000">
                <a:latin typeface="Times New Roman" pitchFamily="18" charset="0"/>
              </a:rPr>
              <a:t>确定下推自动机</a:t>
            </a:r>
            <a:r>
              <a:rPr lang="zh-CN" altLang="en-US" sz="4000"/>
              <a:t>与正规语言</a:t>
            </a:r>
          </a:p>
        </p:txBody>
      </p:sp>
      <p:graphicFrame>
        <p:nvGraphicFramePr>
          <p:cNvPr id="197646" name="Object 14"/>
          <p:cNvGraphicFramePr>
            <a:graphicFrameLocks noChangeAspect="1"/>
          </p:cNvGraphicFramePr>
          <p:nvPr/>
        </p:nvGraphicFramePr>
        <p:xfrm>
          <a:off x="1692275" y="3614738"/>
          <a:ext cx="5389563" cy="305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382110" imgH="2483206" progId="Visio.Drawing.11">
                  <p:embed/>
                </p:oleObj>
              </mc:Choice>
              <mc:Fallback>
                <p:oleObj name="Visio" r:id="rId3" imgW="4382110" imgH="2483206" progId="Visio.Drawing.11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614738"/>
                        <a:ext cx="5389563" cy="305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4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Rectangle 3"/>
          <p:cNvSpPr>
            <a:spLocks noChangeArrowheads="1"/>
          </p:cNvSpPr>
          <p:nvPr/>
        </p:nvSpPr>
        <p:spPr bwMode="auto">
          <a:xfrm>
            <a:off x="762000" y="1400175"/>
            <a:ext cx="8001000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320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>
                <a:latin typeface="+mn-lt"/>
                <a:ea typeface="华文楷体" panose="02010600040101010101" pitchFamily="2" charset="-122"/>
              </a:rPr>
              <a:t>前缀性质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1000">
                <a:latin typeface="+mn-lt"/>
                <a:ea typeface="华文楷体" panose="02010600040101010101" pitchFamily="2" charset="-122"/>
              </a:rPr>
              <a:t> </a:t>
            </a:r>
            <a:endParaRPr lang="zh-CN" altLang="en-US" sz="3200"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一个语言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具有前缀性质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800" i="1">
                <a:latin typeface="+mn-lt"/>
                <a:ea typeface="华文楷体" panose="02010600040101010101" pitchFamily="2" charset="-122"/>
              </a:rPr>
              <a:t>prefix property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当且仅当不存在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x,y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L, x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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y,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且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y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的前缀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(prefix).</a:t>
            </a:r>
          </a:p>
        </p:txBody>
      </p:sp>
      <p:sp>
        <p:nvSpPr>
          <p:cNvPr id="199687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688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689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690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693" name="Rectangle 13"/>
          <p:cNvSpPr>
            <a:spLocks noChangeArrowheads="1"/>
          </p:cNvSpPr>
          <p:nvPr/>
        </p:nvSpPr>
        <p:spPr bwMode="auto">
          <a:xfrm>
            <a:off x="1219200" y="304800"/>
            <a:ext cx="6705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/>
              <a:t>前缀性质及</a:t>
            </a:r>
            <a:r>
              <a:rPr lang="zh-CN" altLang="en-US">
                <a:latin typeface="Times New Roman" pitchFamily="18" charset="0"/>
              </a:rPr>
              <a:t>空栈接受的确定下推自动机</a:t>
            </a:r>
          </a:p>
        </p:txBody>
      </p:sp>
      <p:sp>
        <p:nvSpPr>
          <p:cNvPr id="199694" name="Rectangle 14"/>
          <p:cNvSpPr>
            <a:spLocks noChangeArrowheads="1"/>
          </p:cNvSpPr>
          <p:nvPr/>
        </p:nvSpPr>
        <p:spPr bwMode="auto">
          <a:xfrm>
            <a:off x="838200" y="3624263"/>
            <a:ext cx="7772400" cy="167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例 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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上的任一语言，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$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 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记 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zh-CN" altLang="en-US" sz="100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     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 = { w$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},  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en-US" altLang="zh-CN" sz="1000" i="1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则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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一定具有前缀性质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9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9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ChangeArrowheads="1"/>
          </p:cNvSpPr>
          <p:nvPr/>
        </p:nvSpPr>
        <p:spPr bwMode="auto">
          <a:xfrm>
            <a:off x="685800" y="1371600"/>
            <a:ext cx="83058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结论 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一个语言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是某个空栈接受的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DPDA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语言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即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L=N(P),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当且仅当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具有前缀性质，并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且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是某个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DPDA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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的语言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即 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L=L(P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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762000" y="2895600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证明 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留做练习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</a:p>
        </p:txBody>
      </p:sp>
      <p:sp>
        <p:nvSpPr>
          <p:cNvPr id="206853" name="Rectangle 5"/>
          <p:cNvSpPr>
            <a:spLocks noChangeArrowheads="1"/>
          </p:cNvSpPr>
          <p:nvPr/>
        </p:nvSpPr>
        <p:spPr bwMode="auto">
          <a:xfrm>
            <a:off x="684213" y="3657600"/>
            <a:ext cx="8424862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举例 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语言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800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wcwr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{wcw</a:t>
            </a:r>
            <a:r>
              <a:rPr lang="en-US" altLang="zh-CN" sz="2800" i="1" baseline="30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0,1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字符串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具有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前缀性质，并且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是某个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DPDA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的语言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所以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是某个空栈接受的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DPDA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的语言；语言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{0}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*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不具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有前缀性质，所以不存在空栈接受的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DPDA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使得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N(P)= {0}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*.</a:t>
            </a:r>
          </a:p>
        </p:txBody>
      </p:sp>
      <p:sp>
        <p:nvSpPr>
          <p:cNvPr id="206854" name="AutoShape 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55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56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57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61" name="Rectangle 13"/>
          <p:cNvSpPr>
            <a:spLocks noChangeArrowheads="1"/>
          </p:cNvSpPr>
          <p:nvPr/>
        </p:nvSpPr>
        <p:spPr bwMode="auto">
          <a:xfrm>
            <a:off x="1219200" y="304800"/>
            <a:ext cx="6705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/>
              <a:t>前缀性质及</a:t>
            </a:r>
            <a:r>
              <a:rPr lang="zh-CN" altLang="en-US">
                <a:latin typeface="Times New Roman" pitchFamily="18" charset="0"/>
              </a:rPr>
              <a:t>空栈接受的确定下推自动机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 autoUpdateAnimBg="0"/>
      <p:bldP spid="20685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395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39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39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508" name="Rectangle 116"/>
          <p:cNvSpPr>
            <a:spLocks noChangeArrowheads="1"/>
          </p:cNvSpPr>
          <p:nvPr/>
        </p:nvSpPr>
        <p:spPr bwMode="auto">
          <a:xfrm>
            <a:off x="914400" y="1460500"/>
            <a:ext cx="7696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结论 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某些上下文无关语言，不是任何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DPDA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的语言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87509" name="Rectangle 117"/>
          <p:cNvSpPr>
            <a:spLocks noChangeArrowheads="1"/>
          </p:cNvSpPr>
          <p:nvPr/>
        </p:nvSpPr>
        <p:spPr bwMode="auto">
          <a:xfrm>
            <a:off x="914400" y="2635250"/>
            <a:ext cx="7543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举例 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语言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800" i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wwr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{ww</a:t>
            </a:r>
            <a:r>
              <a:rPr lang="en-US" altLang="zh-CN" sz="2800" i="1" baseline="30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0,1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字符串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 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不是任何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DPDA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的语言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证明较复杂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87512" name="Rectangle 120"/>
          <p:cNvSpPr>
            <a:spLocks noChangeArrowheads="1"/>
          </p:cNvSpPr>
          <p:nvPr/>
        </p:nvSpPr>
        <p:spPr bwMode="auto">
          <a:xfrm>
            <a:off x="1219200" y="304800"/>
            <a:ext cx="6781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3400">
                <a:latin typeface="Times New Roman" pitchFamily="18" charset="0"/>
              </a:rPr>
              <a:t>确定下推自动机</a:t>
            </a:r>
            <a:r>
              <a:rPr lang="zh-CN" altLang="en-US" sz="3400"/>
              <a:t>与上下文无关语言</a:t>
            </a:r>
          </a:p>
        </p:txBody>
      </p:sp>
      <p:sp>
        <p:nvSpPr>
          <p:cNvPr id="187513" name="Rectangle 121"/>
          <p:cNvSpPr>
            <a:spLocks noChangeArrowheads="1"/>
          </p:cNvSpPr>
          <p:nvPr/>
        </p:nvSpPr>
        <p:spPr bwMode="auto">
          <a:xfrm>
            <a:off x="914400" y="3778250"/>
            <a:ext cx="80010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定义 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若上下文无关语言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是某个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DPDA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的语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言，则称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为一个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确定的上下文无关语言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（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deterministic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context-free language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7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509" grpId="0" autoUpdateAnimBg="0"/>
      <p:bldP spid="18751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19" name="AutoShape 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82" name="Rectangle 66"/>
          <p:cNvSpPr>
            <a:spLocks noChangeArrowheads="1"/>
          </p:cNvSpPr>
          <p:nvPr/>
        </p:nvSpPr>
        <p:spPr bwMode="auto">
          <a:xfrm>
            <a:off x="838200" y="1371600"/>
            <a:ext cx="8077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结论  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一个语言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是某个空栈接受的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DPDA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的语言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即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L=N(P),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则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存在一个无二义文法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88483" name="Rectangle 67"/>
          <p:cNvSpPr>
            <a:spLocks noChangeArrowheads="1"/>
          </p:cNvSpPr>
          <p:nvPr/>
        </p:nvSpPr>
        <p:spPr bwMode="auto">
          <a:xfrm>
            <a:off x="1219200" y="2438400"/>
            <a:ext cx="74676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latin typeface="+mn-lt"/>
                <a:ea typeface="华文楷体" panose="02010600040101010101" pitchFamily="2" charset="-122"/>
              </a:rPr>
              <a:t>证明思路 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由前述的从空栈接受的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PDA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构造等价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CFG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的方法构造相应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DPDA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CFG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，可证对于任何所接受的串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w,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此 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CFG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有唯一的最左推导，因而是无二义文法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88487" name="Rectangle 71"/>
          <p:cNvSpPr>
            <a:spLocks noChangeArrowheads="1"/>
          </p:cNvSpPr>
          <p:nvPr/>
        </p:nvSpPr>
        <p:spPr bwMode="auto">
          <a:xfrm>
            <a:off x="1219200" y="2286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4000">
                <a:latin typeface="Times New Roman" pitchFamily="18" charset="0"/>
              </a:rPr>
              <a:t>确定下推自动机</a:t>
            </a:r>
            <a:r>
              <a:rPr lang="zh-CN" altLang="en-US" sz="4000"/>
              <a:t>与无二义文法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83" grpId="0" autoUpdateAnimBg="0"/>
    </p:bld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000" b="1" i="0" u="none" strike="noStrike" cap="none" normalizeH="0" baseline="0" smtClean="0">
            <a:ln>
              <a:noFill/>
            </a:ln>
            <a:solidFill>
              <a:srgbClr val="800080"/>
            </a:solidFill>
            <a:effectLst/>
            <a:latin typeface="Arial" pitchFamily="34" charset="0"/>
            <a:ea typeface="华文行楷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000" b="1" i="0" u="none" strike="noStrike" cap="none" normalizeH="0" baseline="0" smtClean="0">
            <a:ln>
              <a:noFill/>
            </a:ln>
            <a:solidFill>
              <a:srgbClr val="800080"/>
            </a:solidFill>
            <a:effectLst/>
            <a:latin typeface="Arial" pitchFamily="34" charset="0"/>
            <a:ea typeface="华文行楷" pitchFamily="2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23824</TotalTime>
  <Words>1130</Words>
  <Application>Microsoft Office PowerPoint</Application>
  <PresentationFormat>全屏显示(4:3)</PresentationFormat>
  <Paragraphs>113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华文楷体</vt:lpstr>
      <vt:lpstr>华文行楷</vt:lpstr>
      <vt:lpstr>Arial</vt:lpstr>
      <vt:lpstr>CMR10</vt:lpstr>
      <vt:lpstr>Symbol</vt:lpstr>
      <vt:lpstr>Times New Roman</vt:lpstr>
      <vt:lpstr>Wingdings</vt:lpstr>
      <vt:lpstr>Capsules</vt:lpstr>
      <vt:lpstr>Visio</vt:lpstr>
      <vt:lpstr>PowerPoint 演示文稿</vt:lpstr>
      <vt:lpstr>确定下推自动机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Shengyuan Wang</cp:lastModifiedBy>
  <cp:revision>727</cp:revision>
  <dcterms:created xsi:type="dcterms:W3CDTF">2002-02-03T03:17:28Z</dcterms:created>
  <dcterms:modified xsi:type="dcterms:W3CDTF">2023-11-27T07:53:31Z</dcterms:modified>
</cp:coreProperties>
</file>