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3" r:id="rId3"/>
    <p:sldId id="376" r:id="rId4"/>
    <p:sldId id="403" r:id="rId5"/>
    <p:sldId id="384" r:id="rId6"/>
    <p:sldId id="405" r:id="rId7"/>
    <p:sldId id="404" r:id="rId8"/>
    <p:sldId id="383" r:id="rId9"/>
    <p:sldId id="385" r:id="rId10"/>
    <p:sldId id="387" r:id="rId11"/>
    <p:sldId id="388" r:id="rId12"/>
    <p:sldId id="389" r:id="rId13"/>
    <p:sldId id="390" r:id="rId14"/>
    <p:sldId id="377" r:id="rId15"/>
    <p:sldId id="392" r:id="rId16"/>
    <p:sldId id="391" r:id="rId17"/>
    <p:sldId id="393" r:id="rId18"/>
    <p:sldId id="378" r:id="rId19"/>
    <p:sldId id="395" r:id="rId20"/>
    <p:sldId id="396" r:id="rId21"/>
    <p:sldId id="397" r:id="rId22"/>
    <p:sldId id="394" r:id="rId23"/>
    <p:sldId id="379" r:id="rId24"/>
    <p:sldId id="398" r:id="rId25"/>
    <p:sldId id="408" r:id="rId26"/>
    <p:sldId id="399" r:id="rId27"/>
    <p:sldId id="406" r:id="rId28"/>
    <p:sldId id="409" r:id="rId29"/>
    <p:sldId id="400" r:id="rId30"/>
    <p:sldId id="407" r:id="rId31"/>
    <p:sldId id="412" r:id="rId32"/>
    <p:sldId id="330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i="1" kern="1200">
        <a:solidFill>
          <a:srgbClr val="800080"/>
        </a:solidFill>
        <a:latin typeface="Times New Roman" pitchFamily="18" charset="0"/>
        <a:ea typeface="华文行楷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i="1" kern="1200">
        <a:solidFill>
          <a:srgbClr val="800080"/>
        </a:solidFill>
        <a:latin typeface="Times New Roman" pitchFamily="18" charset="0"/>
        <a:ea typeface="华文行楷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i="1" kern="1200">
        <a:solidFill>
          <a:srgbClr val="800080"/>
        </a:solidFill>
        <a:latin typeface="Times New Roman" pitchFamily="18" charset="0"/>
        <a:ea typeface="华文行楷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i="1" kern="1200">
        <a:solidFill>
          <a:srgbClr val="800080"/>
        </a:solidFill>
        <a:latin typeface="Times New Roman" pitchFamily="18" charset="0"/>
        <a:ea typeface="华文行楷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i="1" kern="1200">
        <a:solidFill>
          <a:srgbClr val="800080"/>
        </a:solidFill>
        <a:latin typeface="Times New Roman" pitchFamily="18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kumimoji="1" sz="2800" b="1" i="1" kern="1200">
        <a:solidFill>
          <a:srgbClr val="800080"/>
        </a:solidFill>
        <a:latin typeface="Times New Roman" pitchFamily="18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kumimoji="1" sz="2800" b="1" i="1" kern="1200">
        <a:solidFill>
          <a:srgbClr val="800080"/>
        </a:solidFill>
        <a:latin typeface="Times New Roman" pitchFamily="18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kumimoji="1" sz="2800" b="1" i="1" kern="1200">
        <a:solidFill>
          <a:srgbClr val="800080"/>
        </a:solidFill>
        <a:latin typeface="Times New Roman" pitchFamily="18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kumimoji="1" sz="2800" b="1" i="1" kern="1200">
        <a:solidFill>
          <a:srgbClr val="800080"/>
        </a:solidFill>
        <a:latin typeface="Times New Roman" pitchFamily="18" charset="0"/>
        <a:ea typeface="华文行楷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993366"/>
    <a:srgbClr val="333399"/>
    <a:srgbClr val="0000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7993" autoAdjust="0"/>
  </p:normalViewPr>
  <p:slideViewPr>
    <p:cSldViewPr>
      <p:cViewPr varScale="1">
        <p:scale>
          <a:sx n="81" d="100"/>
          <a:sy n="81" d="100"/>
        </p:scale>
        <p:origin x="85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5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D0BC7C40-D69E-4915-8EA7-5C25674E6F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698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65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5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5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65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B73921-AD48-4C06-8287-092F04BB17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34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25C1D-FE83-4005-9270-3D8530A3B09D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294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C9CD5-72CA-4426-BE72-4BEEAA5A217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40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D26408-B74B-48A2-82C0-335B0D2930E6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先求出生成符号的集合。</a:t>
            </a:r>
          </a:p>
        </p:txBody>
      </p:sp>
    </p:spTree>
    <p:extLst>
      <p:ext uri="{BB962C8B-B14F-4D97-AF65-F5344CB8AC3E}">
        <p14:creationId xmlns:p14="http://schemas.microsoft.com/office/powerpoint/2010/main" val="2831539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BADB8-A8E2-4D63-AB87-26771609F7E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98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0FFDF-1F10-433D-91E9-D6DA9539AE0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6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86853-0076-4667-AA17-5E31971B8C4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442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242A5-3229-417E-A325-2A72E1A66F6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18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4A927D-6982-483D-8498-A53C39CFAD2E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9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A4DE8A-0D67-434B-9C9B-B7DA54F927C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7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D41A2-2F43-44BB-B31F-3739F489378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25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56DD82-FA99-4684-9BE7-752B4E21ABB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6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24790F-B58F-4A94-B2F9-8B89483B6C7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45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407A4-C03E-4847-BD48-3062AA9E308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385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81903-B34A-472B-9653-78C2C796107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53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3F030-93CB-422B-B0D8-BB04EEFC7E0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71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CFF61-7FF6-4530-9C4E-63EB617005E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5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A80C5-5B3A-4050-9192-79C4A2AFAC5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68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73921-AD48-4C06-8287-092F04BB17F5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29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70B575-03DE-445A-8B20-663190C765B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523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73921-AD48-4C06-8287-092F04BB17F5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5701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73921-AD48-4C06-8287-092F04BB17F5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752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83F78-D982-476A-BD27-97860ECFDA9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01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F9E27-564E-40B1-A243-E60022FA103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08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73921-AD48-4C06-8287-092F04BB17F5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3233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73921-AD48-4C06-8287-092F04BB17F5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438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73921-AD48-4C06-8287-092F04BB17F5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08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73921-AD48-4C06-8287-092F04BB17F5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241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493FAE-3EBA-411E-8EC8-401307B2D9E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94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73921-AD48-4C06-8287-092F04BB17F5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933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73921-AD48-4C06-8287-092F04BB17F5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853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46622-90C2-40F9-BEFC-2C4784DB624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92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4AD363-AEE5-4DB9-9BBC-71B431ACBB4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" name="备注占位符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0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singhua.edu.cn/chn/index.ht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 i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147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 i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73600" y="2927350"/>
            <a:ext cx="3657600" cy="182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grpSp>
        <p:nvGrpSpPr>
          <p:cNvPr id="6149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2" name="Rectangle 103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 i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153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 i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154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2600" i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9AE6BE9A-6630-454C-A6AD-5C112746A3F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155" name="Rectangle 103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09600" y="1371600"/>
            <a:ext cx="7772400" cy="631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6" name="Line 1036"/>
          <p:cNvSpPr>
            <a:spLocks noChangeShapeType="1"/>
          </p:cNvSpPr>
          <p:nvPr userDrawn="1"/>
        </p:nvSpPr>
        <p:spPr bwMode="auto">
          <a:xfrm>
            <a:off x="685800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7" name="Picture 1037" descr="清华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0"/>
            <a:ext cx="2057400" cy="525463"/>
          </a:xfrm>
          <a:prstGeom prst="rect">
            <a:avLst/>
          </a:prstGeom>
          <a:noFill/>
        </p:spPr>
      </p:pic>
      <p:sp>
        <p:nvSpPr>
          <p:cNvPr id="6158" name="Text Box 1038"/>
          <p:cNvSpPr txBox="1">
            <a:spLocks noChangeArrowheads="1"/>
          </p:cNvSpPr>
          <p:nvPr userDrawn="1"/>
        </p:nvSpPr>
        <p:spPr bwMode="auto">
          <a:xfrm>
            <a:off x="914400" y="395288"/>
            <a:ext cx="602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i="0">
                <a:latin typeface="Arial" pitchFamily="34" charset="0"/>
                <a:ea typeface="宋体" pitchFamily="2" charset="-122"/>
                <a:cs typeface="Times New Roman" pitchFamily="18" charset="0"/>
              </a:rPr>
              <a:t>Formal Languages and Automata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7" name="Group 1041"/>
          <p:cNvGrpSpPr>
            <a:grpSpLocks/>
          </p:cNvGrpSpPr>
          <p:nvPr userDrawn="1"/>
        </p:nvGrpSpPr>
        <p:grpSpPr bwMode="auto">
          <a:xfrm>
            <a:off x="0" y="0"/>
            <a:ext cx="1476375" cy="6884988"/>
            <a:chOff x="0" y="0"/>
            <a:chExt cx="2016" cy="4320"/>
          </a:xfrm>
        </p:grpSpPr>
        <p:sp>
          <p:nvSpPr>
            <p:cNvPr id="513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Rectangle 1043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0" name="Line 1044"/>
          <p:cNvSpPr>
            <a:spLocks noChangeShapeType="1"/>
          </p:cNvSpPr>
          <p:nvPr userDrawn="1"/>
        </p:nvSpPr>
        <p:spPr bwMode="auto">
          <a:xfrm>
            <a:off x="1514475" y="1008063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41" name="Picture 1045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0188" y="576263"/>
            <a:ext cx="1295400" cy="330200"/>
          </a:xfrm>
          <a:prstGeom prst="rect">
            <a:avLst/>
          </a:prstGeom>
          <a:noFill/>
        </p:spPr>
      </p:pic>
      <p:sp>
        <p:nvSpPr>
          <p:cNvPr id="5142" name="Text Box 1046"/>
          <p:cNvSpPr txBox="1">
            <a:spLocks noChangeArrowheads="1"/>
          </p:cNvSpPr>
          <p:nvPr userDrawn="1"/>
        </p:nvSpPr>
        <p:spPr bwMode="auto">
          <a:xfrm>
            <a:off x="7921625" y="71438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>
                <a:solidFill>
                  <a:srgbClr val="993366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FL&amp;A</a:t>
            </a:r>
          </a:p>
        </p:txBody>
      </p:sp>
      <p:sp>
        <p:nvSpPr>
          <p:cNvPr id="5143" name="AutoShape 1047"/>
          <p:cNvSpPr>
            <a:spLocks noChangeArrowheads="1"/>
          </p:cNvSpPr>
          <p:nvPr userDrawn="1"/>
        </p:nvSpPr>
        <p:spPr bwMode="auto">
          <a:xfrm>
            <a:off x="1154113" y="215900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 i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 advClick="0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1.xml"/><Relationship Id="rId7" Type="http://schemas.openxmlformats.org/officeDocument/2006/relationships/slide" Target="slide2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14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884238" y="1630363"/>
            <a:ext cx="8080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CFG</a:t>
            </a: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的简化及</a:t>
            </a:r>
            <a:r>
              <a:rPr lang="zh-CN" altLang="en-US" sz="3200" b="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 b="0" dirty="0">
                <a:latin typeface="+mn-lt"/>
                <a:ea typeface="华文楷体" panose="02010600040101010101" pitchFamily="2" charset="-122"/>
              </a:rPr>
              <a:t>Chomsky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范式</a:t>
            </a:r>
            <a:endParaRPr lang="zh-CN" altLang="en-US" sz="3200" i="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5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056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1524000" y="195263"/>
            <a:ext cx="1955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华文行楷" pitchFamily="2" charset="-122"/>
              </a:rPr>
              <a:t>第 十 讲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468313" y="12192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消去非生成符号及不可达符号</a:t>
            </a:r>
          </a:p>
        </p:txBody>
      </p:sp>
      <p:sp>
        <p:nvSpPr>
          <p:cNvPr id="148495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6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7" name="AutoShape 1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8" name="AutoShape 1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9" name="Rectangle 19"/>
          <p:cNvSpPr>
            <a:spLocks noChangeArrowheads="1"/>
          </p:cNvSpPr>
          <p:nvPr/>
        </p:nvSpPr>
        <p:spPr bwMode="auto">
          <a:xfrm>
            <a:off x="684213" y="1905000"/>
            <a:ext cx="84597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举例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对于右下图的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，构造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{0,1}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,S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其中</a:t>
            </a: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 = {S}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{ [pYq]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p,q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Y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{Z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,X}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graphicFrame>
        <p:nvGraphicFramePr>
          <p:cNvPr id="148500" name="Object 20"/>
          <p:cNvGraphicFramePr>
            <a:graphicFrameLocks noChangeAspect="1"/>
          </p:cNvGraphicFramePr>
          <p:nvPr/>
        </p:nvGraphicFramePr>
        <p:xfrm>
          <a:off x="4495800" y="2895600"/>
          <a:ext cx="404495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44240" imgH="1400040" progId="Visio.Drawing.11">
                  <p:embed/>
                </p:oleObj>
              </mc:Choice>
              <mc:Fallback>
                <p:oleObj name="VISIO" r:id="rId3" imgW="4044240" imgH="1400040" progId="Visio.Drawing.1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895600"/>
                        <a:ext cx="404495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01" name="Rectangle 21"/>
          <p:cNvSpPr>
            <a:spLocks noChangeArrowheads="1"/>
          </p:cNvSpPr>
          <p:nvPr/>
        </p:nvSpPr>
        <p:spPr bwMode="auto">
          <a:xfrm>
            <a:off x="762000" y="2743200"/>
            <a:ext cx="411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产生式集合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定义如下：</a:t>
            </a:r>
          </a:p>
          <a:p>
            <a:pPr>
              <a:buFont typeface="Wingdings" pitchFamily="2" charset="2"/>
              <a:buNone/>
            </a:pPr>
            <a:endParaRPr lang="zh-CN" altLang="en-US" sz="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(1)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sz="2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 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S </a:t>
            </a:r>
            <a:r>
              <a:rPr lang="en-US" altLang="zh-CN" sz="2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S </a:t>
            </a:r>
            <a:r>
              <a:rPr lang="en-US" altLang="zh-CN" sz="2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</a:t>
            </a:r>
            <a:endParaRPr lang="en-US" altLang="zh-CN" sz="2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8502" name="Rectangle 22"/>
          <p:cNvSpPr>
            <a:spLocks noChangeArrowheads="1"/>
          </p:cNvSpPr>
          <p:nvPr/>
        </p:nvSpPr>
        <p:spPr bwMode="auto">
          <a:xfrm>
            <a:off x="762000" y="43434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(2)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[q</a:t>
            </a:r>
            <a:r>
              <a:rPr lang="en-US" altLang="zh-CN" sz="20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Z</a:t>
            </a:r>
            <a:r>
              <a:rPr lang="en-US" altLang="zh-CN" sz="20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0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] </a:t>
            </a:r>
            <a:r>
              <a:rPr lang="en-US" altLang="zh-CN" sz="20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[q</a:t>
            </a:r>
            <a:r>
              <a:rPr lang="en-US" altLang="zh-CN" sz="20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Xq</a:t>
            </a:r>
            <a:r>
              <a:rPr lang="en-US" altLang="zh-CN" sz="20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] [q</a:t>
            </a:r>
            <a:r>
              <a:rPr lang="en-US" altLang="zh-CN" sz="20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Z</a:t>
            </a:r>
            <a:r>
              <a:rPr lang="en-US" altLang="zh-CN" sz="20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0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] ,  i, j = 0,1,2;  (</a:t>
            </a:r>
            <a:r>
              <a:rPr lang="en-US" altLang="zh-CN" sz="2000">
                <a:latin typeface="Arial" pitchFamily="34" charset="0"/>
                <a:ea typeface="楷体_GB2312" pitchFamily="49" charset="-122"/>
              </a:rPr>
              <a:t>(q</a:t>
            </a:r>
            <a:r>
              <a:rPr lang="en-US" altLang="zh-CN" sz="2000" baseline="-25000"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sz="2000">
                <a:latin typeface="Arial" pitchFamily="34" charset="0"/>
                <a:ea typeface="楷体_GB2312" pitchFamily="49" charset="-122"/>
              </a:rPr>
              <a:t>,XZ</a:t>
            </a:r>
            <a:r>
              <a:rPr lang="en-US" altLang="zh-CN" sz="2000" baseline="-25000"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sz="2000">
                <a:latin typeface="Arial" pitchFamily="34" charset="0"/>
                <a:ea typeface="楷体_GB2312" pitchFamily="49" charset="-122"/>
              </a:rPr>
              <a:t>)</a:t>
            </a:r>
            <a:r>
              <a:rPr lang="en-US" altLang="zh-CN" sz="2000" i="0"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000">
                <a:latin typeface="Arial" pitchFamily="34" charset="0"/>
                <a:ea typeface="楷体_GB2312" pitchFamily="49" charset="-122"/>
                <a:sym typeface="Symbol" pitchFamily="18" charset="2"/>
              </a:rPr>
              <a:t>(</a:t>
            </a:r>
            <a:r>
              <a:rPr lang="en-US" altLang="zh-CN" sz="20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000" baseline="-25000"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sz="2000">
                <a:latin typeface="Arial" pitchFamily="34" charset="0"/>
                <a:ea typeface="楷体_GB2312" pitchFamily="49" charset="-122"/>
                <a:sym typeface="Symbol" pitchFamily="18" charset="2"/>
              </a:rPr>
              <a:t>, 0, </a:t>
            </a:r>
            <a:r>
              <a:rPr lang="en-US" altLang="zh-CN" sz="2000">
                <a:latin typeface="Arial" pitchFamily="34" charset="0"/>
                <a:ea typeface="楷体_GB2312" pitchFamily="49" charset="-122"/>
              </a:rPr>
              <a:t>Z</a:t>
            </a:r>
            <a:r>
              <a:rPr lang="en-US" altLang="zh-CN" sz="2000" baseline="-25000"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sz="2000">
                <a:latin typeface="Arial" pitchFamily="34" charset="0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</a:p>
        </p:txBody>
      </p:sp>
      <p:sp>
        <p:nvSpPr>
          <p:cNvPr id="148503" name="Rectangle 23"/>
          <p:cNvSpPr>
            <a:spLocks noChangeArrowheads="1"/>
          </p:cNvSpPr>
          <p:nvPr/>
        </p:nvSpPr>
        <p:spPr bwMode="auto">
          <a:xfrm>
            <a:off x="762000" y="48006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latin typeface="Arial" pitchFamily="34" charset="0"/>
                <a:ea typeface="楷体_GB2312" pitchFamily="49" charset="-122"/>
              </a:rPr>
              <a:t>   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(3)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[q</a:t>
            </a:r>
            <a:r>
              <a:rPr lang="en-US" altLang="zh-CN" sz="20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Xq</a:t>
            </a:r>
            <a:r>
              <a:rPr lang="en-US" altLang="zh-CN" sz="20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] </a:t>
            </a:r>
            <a:r>
              <a:rPr lang="en-US" altLang="zh-CN" sz="2000" i="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[q</a:t>
            </a:r>
            <a:r>
              <a:rPr lang="en-US" altLang="zh-CN" sz="20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Xq</a:t>
            </a:r>
            <a:r>
              <a:rPr lang="en-US" altLang="zh-CN" sz="20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] [q</a:t>
            </a:r>
            <a:r>
              <a:rPr lang="en-US" altLang="zh-CN" sz="20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i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Xq</a:t>
            </a:r>
            <a:r>
              <a:rPr lang="en-US" altLang="zh-CN" sz="2000" baseline="-25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] ,  i , j = 0,1,2;    (</a:t>
            </a:r>
            <a:r>
              <a:rPr lang="en-US" altLang="zh-CN" sz="2000">
                <a:latin typeface="Arial" pitchFamily="34" charset="0"/>
                <a:ea typeface="楷体_GB2312" pitchFamily="49" charset="-122"/>
              </a:rPr>
              <a:t>(q</a:t>
            </a:r>
            <a:r>
              <a:rPr lang="en-US" altLang="zh-CN" sz="2000" baseline="-25000"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sz="2000">
                <a:latin typeface="Arial" pitchFamily="34" charset="0"/>
                <a:ea typeface="楷体_GB2312" pitchFamily="49" charset="-122"/>
              </a:rPr>
              <a:t>,XX)</a:t>
            </a:r>
            <a:r>
              <a:rPr lang="en-US" altLang="zh-CN" sz="2000" i="0">
                <a:latin typeface="Arial" pitchFamily="34" charset="0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sz="2000">
                <a:latin typeface="Arial" pitchFamily="34" charset="0"/>
                <a:ea typeface="楷体_GB2312" pitchFamily="49" charset="-122"/>
                <a:sym typeface="Symbol" pitchFamily="18" charset="2"/>
              </a:rPr>
              <a:t>(</a:t>
            </a:r>
            <a:r>
              <a:rPr lang="en-US" altLang="zh-CN" sz="2000">
                <a:latin typeface="Arial" pitchFamily="34" charset="0"/>
                <a:ea typeface="楷体_GB2312" pitchFamily="49" charset="-122"/>
              </a:rPr>
              <a:t>q</a:t>
            </a:r>
            <a:r>
              <a:rPr lang="en-US" altLang="zh-CN" sz="2000" baseline="-25000">
                <a:latin typeface="Arial" pitchFamily="34" charset="0"/>
                <a:ea typeface="楷体_GB2312" pitchFamily="49" charset="-122"/>
              </a:rPr>
              <a:t>0</a:t>
            </a:r>
            <a:r>
              <a:rPr lang="en-US" altLang="zh-CN" sz="2000">
                <a:latin typeface="Arial" pitchFamily="34" charset="0"/>
                <a:ea typeface="楷体_GB2312" pitchFamily="49" charset="-122"/>
                <a:sym typeface="Symbol" pitchFamily="18" charset="2"/>
              </a:rPr>
              <a:t>, 0, </a:t>
            </a:r>
            <a:r>
              <a:rPr lang="en-US" altLang="zh-CN" sz="2000">
                <a:latin typeface="Arial" pitchFamily="34" charset="0"/>
                <a:ea typeface="楷体_GB2312" pitchFamily="49" charset="-122"/>
              </a:rPr>
              <a:t>X</a:t>
            </a:r>
            <a:r>
              <a:rPr lang="en-US" altLang="zh-CN" sz="2000">
                <a:latin typeface="Arial" pitchFamily="34" charset="0"/>
                <a:ea typeface="楷体_GB2312" pitchFamily="49" charset="-122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)</a:t>
            </a:r>
          </a:p>
        </p:txBody>
      </p:sp>
      <p:sp>
        <p:nvSpPr>
          <p:cNvPr id="148504" name="Rectangle 24"/>
          <p:cNvSpPr>
            <a:spLocks noChangeArrowheads="1"/>
          </p:cNvSpPr>
          <p:nvPr/>
        </p:nvSpPr>
        <p:spPr bwMode="auto">
          <a:xfrm>
            <a:off x="762000" y="5257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latin typeface="Arial" pitchFamily="34" charset="0"/>
              </a:rPr>
              <a:t>   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</a:rPr>
              <a:t>(4)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</a:rPr>
              <a:t>  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</a:rPr>
              <a:t>[q</a:t>
            </a:r>
            <a:r>
              <a:rPr lang="en-US" altLang="zh-CN" sz="2000" baseline="-25000">
                <a:solidFill>
                  <a:srgbClr val="333399"/>
                </a:solidFill>
                <a:latin typeface="Arial" pitchFamily="34" charset="0"/>
              </a:rPr>
              <a:t>0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</a:rPr>
              <a:t>Xq</a:t>
            </a:r>
            <a:r>
              <a:rPr lang="en-US" altLang="zh-CN" sz="2000" baseline="-25000">
                <a:solidFill>
                  <a:srgbClr val="333399"/>
                </a:solidFill>
                <a:latin typeface="Arial" pitchFamily="34" charset="0"/>
              </a:rPr>
              <a:t>1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</a:rPr>
              <a:t>] </a:t>
            </a:r>
            <a:r>
              <a:rPr lang="en-US" altLang="zh-CN" sz="2000" i="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</a:rPr>
              <a:t>;    (</a:t>
            </a:r>
            <a:r>
              <a:rPr lang="en-US" altLang="zh-CN" sz="2000">
                <a:latin typeface="Arial" pitchFamily="34" charset="0"/>
              </a:rPr>
              <a:t>(q</a:t>
            </a:r>
            <a:r>
              <a:rPr lang="en-US" altLang="zh-CN" sz="2000" baseline="-25000">
                <a:latin typeface="Arial" pitchFamily="34" charset="0"/>
              </a:rPr>
              <a:t>1</a:t>
            </a:r>
            <a:r>
              <a:rPr lang="en-US" altLang="zh-CN" sz="2000">
                <a:latin typeface="Arial" pitchFamily="34" charset="0"/>
              </a:rPr>
              <a:t>,</a:t>
            </a:r>
            <a:r>
              <a:rPr lang="en-US" altLang="zh-CN" sz="2000">
                <a:latin typeface="Arial" pitchFamily="34" charset="0"/>
                <a:sym typeface="Symbol" pitchFamily="18" charset="2"/>
              </a:rPr>
              <a:t></a:t>
            </a:r>
            <a:r>
              <a:rPr lang="en-US" altLang="zh-CN" sz="2000">
                <a:latin typeface="Arial" pitchFamily="34" charset="0"/>
              </a:rPr>
              <a:t>)</a:t>
            </a:r>
            <a:r>
              <a:rPr lang="en-US" altLang="zh-CN" sz="2000" i="0">
                <a:latin typeface="Arial" pitchFamily="34" charset="0"/>
                <a:sym typeface="Symbol" pitchFamily="18" charset="2"/>
              </a:rPr>
              <a:t></a:t>
            </a:r>
            <a:r>
              <a:rPr lang="en-US" altLang="zh-CN" sz="2000">
                <a:latin typeface="Arial" pitchFamily="34" charset="0"/>
                <a:sym typeface="Symbol" pitchFamily="18" charset="2"/>
              </a:rPr>
              <a:t>(</a:t>
            </a:r>
            <a:r>
              <a:rPr lang="en-US" altLang="zh-CN" sz="2000">
                <a:latin typeface="Arial" pitchFamily="34" charset="0"/>
              </a:rPr>
              <a:t>q</a:t>
            </a:r>
            <a:r>
              <a:rPr lang="en-US" altLang="zh-CN" sz="2000" baseline="-25000">
                <a:latin typeface="Arial" pitchFamily="34" charset="0"/>
              </a:rPr>
              <a:t>0</a:t>
            </a:r>
            <a:r>
              <a:rPr lang="en-US" altLang="zh-CN" sz="2000">
                <a:latin typeface="Arial" pitchFamily="34" charset="0"/>
                <a:sym typeface="Symbol" pitchFamily="18" charset="2"/>
              </a:rPr>
              <a:t>, 1, </a:t>
            </a:r>
            <a:r>
              <a:rPr lang="en-US" altLang="zh-CN" sz="2000">
                <a:latin typeface="Arial" pitchFamily="34" charset="0"/>
              </a:rPr>
              <a:t>X</a:t>
            </a:r>
            <a:r>
              <a:rPr lang="en-US" altLang="zh-CN" sz="2000">
                <a:latin typeface="Arial" pitchFamily="34" charset="0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148505" name="Rectangle 25"/>
          <p:cNvSpPr>
            <a:spLocks noChangeArrowheads="1"/>
          </p:cNvSpPr>
          <p:nvPr/>
        </p:nvSpPr>
        <p:spPr bwMode="auto">
          <a:xfrm>
            <a:off x="762000" y="57150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latin typeface="Arial" pitchFamily="34" charset="0"/>
              </a:rPr>
              <a:t>   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</a:rPr>
              <a:t>(5)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</a:rPr>
              <a:t>  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</a:rPr>
              <a:t>[q</a:t>
            </a:r>
            <a:r>
              <a:rPr lang="en-US" altLang="zh-CN" sz="2000" baseline="-25000">
                <a:solidFill>
                  <a:srgbClr val="333399"/>
                </a:solidFill>
                <a:latin typeface="Arial" pitchFamily="34" charset="0"/>
              </a:rPr>
              <a:t>1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</a:rPr>
              <a:t>Xq</a:t>
            </a:r>
            <a:r>
              <a:rPr lang="en-US" altLang="zh-CN" sz="2000" baseline="-25000">
                <a:solidFill>
                  <a:srgbClr val="333399"/>
                </a:solidFill>
                <a:latin typeface="Arial" pitchFamily="34" charset="0"/>
              </a:rPr>
              <a:t>1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</a:rPr>
              <a:t>] </a:t>
            </a:r>
            <a:r>
              <a:rPr lang="en-US" altLang="zh-CN" sz="2000" i="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1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</a:rPr>
              <a:t>;    (</a:t>
            </a:r>
            <a:r>
              <a:rPr lang="en-US" altLang="zh-CN" sz="2000">
                <a:latin typeface="Arial" pitchFamily="34" charset="0"/>
              </a:rPr>
              <a:t>(q</a:t>
            </a:r>
            <a:r>
              <a:rPr lang="en-US" altLang="zh-CN" sz="2000" baseline="-25000">
                <a:latin typeface="Arial" pitchFamily="34" charset="0"/>
              </a:rPr>
              <a:t>1</a:t>
            </a:r>
            <a:r>
              <a:rPr lang="en-US" altLang="zh-CN" sz="2000">
                <a:latin typeface="Arial" pitchFamily="34" charset="0"/>
              </a:rPr>
              <a:t>,</a:t>
            </a:r>
            <a:r>
              <a:rPr lang="en-US" altLang="zh-CN" sz="2000">
                <a:latin typeface="Arial" pitchFamily="34" charset="0"/>
                <a:sym typeface="Symbol" pitchFamily="18" charset="2"/>
              </a:rPr>
              <a:t></a:t>
            </a:r>
            <a:r>
              <a:rPr lang="en-US" altLang="zh-CN" sz="2000">
                <a:latin typeface="Arial" pitchFamily="34" charset="0"/>
              </a:rPr>
              <a:t>)</a:t>
            </a:r>
            <a:r>
              <a:rPr lang="en-US" altLang="zh-CN" sz="2000" i="0">
                <a:latin typeface="Arial" pitchFamily="34" charset="0"/>
                <a:sym typeface="Symbol" pitchFamily="18" charset="2"/>
              </a:rPr>
              <a:t></a:t>
            </a:r>
            <a:r>
              <a:rPr lang="en-US" altLang="zh-CN" sz="2000">
                <a:latin typeface="Arial" pitchFamily="34" charset="0"/>
                <a:sym typeface="Symbol" pitchFamily="18" charset="2"/>
              </a:rPr>
              <a:t>(</a:t>
            </a:r>
            <a:r>
              <a:rPr lang="en-US" altLang="zh-CN" sz="2000">
                <a:latin typeface="Arial" pitchFamily="34" charset="0"/>
              </a:rPr>
              <a:t>q</a:t>
            </a:r>
            <a:r>
              <a:rPr lang="en-US" altLang="zh-CN" sz="2000" baseline="-25000">
                <a:latin typeface="Arial" pitchFamily="34" charset="0"/>
              </a:rPr>
              <a:t>1</a:t>
            </a:r>
            <a:r>
              <a:rPr lang="en-US" altLang="zh-CN" sz="2000">
                <a:latin typeface="Arial" pitchFamily="34" charset="0"/>
                <a:sym typeface="Symbol" pitchFamily="18" charset="2"/>
              </a:rPr>
              <a:t>, 1, </a:t>
            </a:r>
            <a:r>
              <a:rPr lang="en-US" altLang="zh-CN" sz="2000">
                <a:latin typeface="Arial" pitchFamily="34" charset="0"/>
              </a:rPr>
              <a:t>X</a:t>
            </a:r>
            <a:r>
              <a:rPr lang="en-US" altLang="zh-CN" sz="2000">
                <a:latin typeface="Arial" pitchFamily="34" charset="0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148506" name="Rectangle 26"/>
          <p:cNvSpPr>
            <a:spLocks noChangeArrowheads="1"/>
          </p:cNvSpPr>
          <p:nvPr/>
        </p:nvSpPr>
        <p:spPr bwMode="auto">
          <a:xfrm>
            <a:off x="762000" y="61722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latin typeface="Arial" pitchFamily="34" charset="0"/>
              </a:rPr>
              <a:t>     </a:t>
            </a:r>
            <a:r>
              <a:rPr lang="en-US" altLang="zh-CN" sz="2400">
                <a:solidFill>
                  <a:srgbClr val="333399"/>
                </a:solidFill>
                <a:latin typeface="Arial" pitchFamily="34" charset="0"/>
              </a:rPr>
              <a:t>(6)</a:t>
            </a:r>
            <a:r>
              <a:rPr lang="en-US" altLang="zh-CN" sz="2400" i="0">
                <a:solidFill>
                  <a:srgbClr val="333399"/>
                </a:solidFill>
                <a:latin typeface="Arial" pitchFamily="34" charset="0"/>
              </a:rPr>
              <a:t>  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</a:rPr>
              <a:t>[q</a:t>
            </a:r>
            <a:r>
              <a:rPr lang="en-US" altLang="zh-CN" sz="2000" baseline="-25000">
                <a:solidFill>
                  <a:srgbClr val="333399"/>
                </a:solidFill>
                <a:latin typeface="Arial" pitchFamily="34" charset="0"/>
              </a:rPr>
              <a:t>1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</a:rPr>
              <a:t>Z</a:t>
            </a:r>
            <a:r>
              <a:rPr lang="en-US" altLang="zh-CN" sz="2000" baseline="-25000">
                <a:solidFill>
                  <a:srgbClr val="333399"/>
                </a:solidFill>
                <a:latin typeface="Arial" pitchFamily="34" charset="0"/>
              </a:rPr>
              <a:t>0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</a:rPr>
              <a:t>q</a:t>
            </a:r>
            <a:r>
              <a:rPr lang="en-US" altLang="zh-CN" sz="2000" baseline="-25000">
                <a:solidFill>
                  <a:srgbClr val="333399"/>
                </a:solidFill>
                <a:latin typeface="Arial" pitchFamily="34" charset="0"/>
              </a:rPr>
              <a:t>2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</a:rPr>
              <a:t>] </a:t>
            </a:r>
            <a:r>
              <a:rPr lang="en-US" altLang="zh-CN" sz="2000" i="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 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  <a:sym typeface="Symbol" pitchFamily="18" charset="2"/>
              </a:rPr>
              <a:t> 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</a:rPr>
              <a:t>;    (</a:t>
            </a:r>
            <a:r>
              <a:rPr lang="en-US" altLang="zh-CN" sz="2000">
                <a:latin typeface="Arial" pitchFamily="34" charset="0"/>
              </a:rPr>
              <a:t>(q</a:t>
            </a:r>
            <a:r>
              <a:rPr lang="en-US" altLang="zh-CN" sz="2000" baseline="-25000">
                <a:latin typeface="Arial" pitchFamily="34" charset="0"/>
              </a:rPr>
              <a:t>2</a:t>
            </a:r>
            <a:r>
              <a:rPr lang="en-US" altLang="zh-CN" sz="2000">
                <a:latin typeface="Arial" pitchFamily="34" charset="0"/>
              </a:rPr>
              <a:t>,</a:t>
            </a:r>
            <a:r>
              <a:rPr lang="en-US" altLang="zh-CN" sz="2000">
                <a:latin typeface="Arial" pitchFamily="34" charset="0"/>
                <a:sym typeface="Symbol" pitchFamily="18" charset="2"/>
              </a:rPr>
              <a:t></a:t>
            </a:r>
            <a:r>
              <a:rPr lang="en-US" altLang="zh-CN" sz="2000">
                <a:latin typeface="Arial" pitchFamily="34" charset="0"/>
              </a:rPr>
              <a:t>)</a:t>
            </a:r>
            <a:r>
              <a:rPr lang="en-US" altLang="zh-CN" sz="2000" i="0">
                <a:latin typeface="Arial" pitchFamily="34" charset="0"/>
                <a:sym typeface="Symbol" pitchFamily="18" charset="2"/>
              </a:rPr>
              <a:t></a:t>
            </a:r>
            <a:r>
              <a:rPr lang="en-US" altLang="zh-CN" sz="2000">
                <a:latin typeface="Arial" pitchFamily="34" charset="0"/>
                <a:sym typeface="Symbol" pitchFamily="18" charset="2"/>
              </a:rPr>
              <a:t>(</a:t>
            </a:r>
            <a:r>
              <a:rPr lang="en-US" altLang="zh-CN" sz="2000">
                <a:latin typeface="Arial" pitchFamily="34" charset="0"/>
              </a:rPr>
              <a:t>q</a:t>
            </a:r>
            <a:r>
              <a:rPr lang="en-US" altLang="zh-CN" sz="2000" baseline="-25000">
                <a:latin typeface="Arial" pitchFamily="34" charset="0"/>
              </a:rPr>
              <a:t>1</a:t>
            </a:r>
            <a:r>
              <a:rPr lang="en-US" altLang="zh-CN" sz="2000">
                <a:latin typeface="Arial" pitchFamily="34" charset="0"/>
                <a:sym typeface="Symbol" pitchFamily="18" charset="2"/>
              </a:rPr>
              <a:t>, , </a:t>
            </a:r>
            <a:r>
              <a:rPr lang="en-US" altLang="zh-CN" sz="2000">
                <a:latin typeface="Arial" pitchFamily="34" charset="0"/>
              </a:rPr>
              <a:t>Z</a:t>
            </a:r>
            <a:r>
              <a:rPr lang="en-US" altLang="zh-CN" sz="2000" baseline="-25000">
                <a:latin typeface="Arial" pitchFamily="34" charset="0"/>
              </a:rPr>
              <a:t>0</a:t>
            </a:r>
            <a:r>
              <a:rPr lang="en-US" altLang="zh-CN" sz="2000">
                <a:latin typeface="Arial" pitchFamily="34" charset="0"/>
                <a:sym typeface="Symbol" pitchFamily="18" charset="2"/>
              </a:rPr>
              <a:t>)</a:t>
            </a:r>
            <a:r>
              <a:rPr lang="en-US" altLang="zh-CN" sz="2000">
                <a:solidFill>
                  <a:srgbClr val="333399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148510" name="Rectangle 30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sym typeface="Symbol" pitchFamily="18" charset="2"/>
              </a:rPr>
              <a:t>消去无用符号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4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4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9" grpId="0" autoUpdateAnimBg="0"/>
      <p:bldP spid="148501" grpId="0" autoUpdateAnimBg="0"/>
      <p:bldP spid="148502" grpId="0" autoUpdateAnimBg="0"/>
      <p:bldP spid="148503" grpId="0" autoUpdateAnimBg="0"/>
      <p:bldP spid="148504" grpId="0" autoUpdateAnimBg="0"/>
      <p:bldP spid="148505" grpId="0" autoUpdateAnimBg="0"/>
      <p:bldP spid="14850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950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950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951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914400" y="1828800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>
                <a:latin typeface="+mn-lt"/>
                <a:ea typeface="华文楷体" panose="02010600040101010101" pitchFamily="2" charset="-122"/>
              </a:rPr>
              <a:t>举例（续前页）</a:t>
            </a:r>
            <a:endParaRPr lang="zh-CN" altLang="en-US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1143000" y="2192338"/>
            <a:ext cx="800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altLang="zh-CN" sz="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    S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    S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</a:t>
            </a:r>
            <a:endParaRPr lang="en-US" altLang="zh-CN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1219200" y="2847975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[q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,  i, j = 0,1,2;  </a:t>
            </a: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1219200" y="3443288"/>
            <a:ext cx="678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[q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,  i , j = 0,1,2;    </a:t>
            </a:r>
          </a:p>
        </p:txBody>
      </p: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1219200" y="3976688"/>
            <a:ext cx="792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 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 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</a:t>
            </a:r>
          </a:p>
        </p:txBody>
      </p: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1123950" y="4600575"/>
            <a:ext cx="75628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上述文法的生成符号包括：</a:t>
            </a:r>
          </a:p>
          <a:p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终结符号：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0, 1</a:t>
            </a:r>
          </a:p>
          <a:p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非终结符号：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, [q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, [q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,</a:t>
            </a:r>
          </a:p>
          <a:p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     [q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, S</a:t>
            </a:r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sym typeface="Symbol" pitchFamily="18" charset="2"/>
              </a:rPr>
              <a:t>消去无用符号</a:t>
            </a: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685800" y="12192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消去非生成符号及不可达符号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053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053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053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0541" name="Rectangle 13"/>
          <p:cNvSpPr>
            <a:spLocks noChangeArrowheads="1"/>
          </p:cNvSpPr>
          <p:nvPr/>
        </p:nvSpPr>
        <p:spPr bwMode="auto">
          <a:xfrm>
            <a:off x="1219200" y="2286000"/>
            <a:ext cx="73914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消去所有非生成符号，得到新文法：</a:t>
            </a: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[q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[q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[q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[q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 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 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</a:t>
            </a:r>
          </a:p>
        </p:txBody>
      </p:sp>
      <p:sp>
        <p:nvSpPr>
          <p:cNvPr id="150542" name="Rectangle 14"/>
          <p:cNvSpPr>
            <a:spLocks noChangeArrowheads="1"/>
          </p:cNvSpPr>
          <p:nvPr/>
        </p:nvSpPr>
        <p:spPr bwMode="auto">
          <a:xfrm>
            <a:off x="1219200" y="4572000"/>
            <a:ext cx="7924800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为简捷，记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[q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]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，上述文法的产生式改写如下：</a:t>
            </a: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BD;    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BC;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C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D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</a:t>
            </a:r>
          </a:p>
        </p:txBody>
      </p:sp>
      <p:sp>
        <p:nvSpPr>
          <p:cNvPr id="150543" name="Rectangle 15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sym typeface="Symbol" pitchFamily="18" charset="2"/>
              </a:rPr>
              <a:t>消去无用符号</a:t>
            </a:r>
          </a:p>
        </p:txBody>
      </p:sp>
      <p:sp>
        <p:nvSpPr>
          <p:cNvPr id="150544" name="Rectangle 16"/>
          <p:cNvSpPr>
            <a:spLocks noChangeArrowheads="1"/>
          </p:cNvSpPr>
          <p:nvPr/>
        </p:nvSpPr>
        <p:spPr bwMode="auto">
          <a:xfrm>
            <a:off x="609600" y="11430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消去非生成符号及不可达符号</a:t>
            </a:r>
          </a:p>
        </p:txBody>
      </p:sp>
      <p:sp>
        <p:nvSpPr>
          <p:cNvPr id="150545" name="Rectangle 17"/>
          <p:cNvSpPr>
            <a:spLocks noChangeArrowheads="1"/>
          </p:cNvSpPr>
          <p:nvPr/>
        </p:nvSpPr>
        <p:spPr bwMode="auto">
          <a:xfrm>
            <a:off x="914400" y="1766888"/>
            <a:ext cx="579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>
                <a:latin typeface="+mn-lt"/>
                <a:ea typeface="华文楷体" panose="02010600040101010101" pitchFamily="2" charset="-122"/>
              </a:rPr>
              <a:t>举例（续前页）</a:t>
            </a:r>
            <a:endParaRPr lang="zh-CN" altLang="en-US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155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155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1558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1295400" y="2743200"/>
            <a:ext cx="74676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以下产生式表示的文法中，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都为可达符号，所以消除不可达符号后，结果没有变化：</a:t>
            </a: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BD;    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BC;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C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D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</a:t>
            </a: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1295400" y="5424488"/>
            <a:ext cx="746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至此，该文法已经消去了所有无用符号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endParaRPr lang="en-US" altLang="zh-CN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sym typeface="Symbol" pitchFamily="18" charset="2"/>
              </a:rPr>
              <a:t>消去无用符号</a:t>
            </a: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685800" y="12192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消去非生成符号及不可达符号</a:t>
            </a:r>
          </a:p>
        </p:txBody>
      </p:sp>
      <p:sp>
        <p:nvSpPr>
          <p:cNvPr id="151565" name="Rectangle 13"/>
          <p:cNvSpPr>
            <a:spLocks noChangeArrowheads="1"/>
          </p:cNvSpPr>
          <p:nvPr/>
        </p:nvSpPr>
        <p:spPr bwMode="auto">
          <a:xfrm>
            <a:off x="914400" y="1995488"/>
            <a:ext cx="579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>
                <a:latin typeface="+mn-lt"/>
                <a:ea typeface="华文楷体" panose="02010600040101010101" pitchFamily="2" charset="-122"/>
              </a:rPr>
              <a:t>举例（续前页）</a:t>
            </a:r>
            <a:endParaRPr lang="zh-CN" altLang="en-US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4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4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4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1524000" y="228600"/>
            <a:ext cx="327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sym typeface="Symbol" pitchFamily="18" charset="2"/>
              </a:rPr>
              <a:t>消去  产生式</a:t>
            </a:r>
          </a:p>
        </p:txBody>
      </p:sp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696913" y="1371600"/>
            <a:ext cx="83058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目的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方便文法的设计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利于文法规范化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endParaRPr lang="en-US" altLang="zh-CN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²"/>
            </a:pP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影响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消去  产生式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除文法不能产生串  外，不</a:t>
            </a:r>
          </a:p>
          <a:p>
            <a:pP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会影响到原文法相应的语言中其它字符串的产生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</a:t>
            </a:r>
          </a:p>
        </p:txBody>
      </p:sp>
      <p:grpSp>
        <p:nvGrpSpPr>
          <p:cNvPr id="134177" name="Group 33"/>
          <p:cNvGrpSpPr>
            <a:grpSpLocks/>
          </p:cNvGrpSpPr>
          <p:nvPr/>
        </p:nvGrpSpPr>
        <p:grpSpPr bwMode="auto">
          <a:xfrm>
            <a:off x="685800" y="3027363"/>
            <a:ext cx="7993063" cy="2532062"/>
            <a:chOff x="432" y="1907"/>
            <a:chExt cx="5035" cy="1595"/>
          </a:xfrm>
        </p:grpSpPr>
        <p:sp>
          <p:nvSpPr>
            <p:cNvPr id="134169" name="Rectangle 25"/>
            <p:cNvSpPr>
              <a:spLocks noChangeArrowheads="1"/>
            </p:cNvSpPr>
            <p:nvPr/>
          </p:nvSpPr>
          <p:spPr bwMode="auto">
            <a:xfrm>
              <a:off x="432" y="1907"/>
              <a:ext cx="5035" cy="1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800080"/>
                </a:buClr>
                <a:buFont typeface="Wingdings" pitchFamily="2" charset="2"/>
                <a:buChar char="²"/>
              </a:pPr>
              <a:r>
                <a:rPr lang="en-US" altLang="zh-CN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可致空符号（</a:t>
              </a:r>
              <a:r>
                <a:rPr lang="en-US" altLang="zh-CN" b="0" dirty="0" err="1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nullable</a:t>
              </a:r>
              <a:r>
                <a:rPr lang="en-US" altLang="zh-CN" b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symbol</a:t>
              </a:r>
              <a:r>
                <a:rPr lang="zh-CN" altLang="en-US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</a:p>
            <a:p>
              <a:pPr lvl="1">
                <a:buClr>
                  <a:srgbClr val="800080"/>
                </a:buClr>
                <a:buFontTx/>
                <a:buChar char="–"/>
              </a:pPr>
              <a:endParaRPr lang="zh-CN" altLang="en-US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 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对于</a:t>
              </a:r>
              <a:r>
                <a:rPr lang="zh-CN" altLang="en-US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CFG  G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= (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V,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P</a:t>
              </a:r>
              <a:r>
                <a:rPr lang="en-US" altLang="zh-CN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S 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，称符号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 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V 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是</a:t>
              </a:r>
              <a:r>
                <a:rPr lang="zh-CN" altLang="en-US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可致空</a:t>
              </a:r>
              <a:r>
                <a:rPr lang="zh-CN" altLang="en-US" i="0" dirty="0">
                  <a:latin typeface="+mn-lt"/>
                  <a:ea typeface="华文楷体" panose="02010600040101010101" pitchFamily="2" charset="-122"/>
                </a:rPr>
                <a:t>的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，当且仅当 </a:t>
              </a:r>
              <a:r>
                <a:rPr lang="en-US" altLang="zh-CN" dirty="0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 i="0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i="0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 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  <a:endPara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 lvl="1">
                <a:buClr>
                  <a:srgbClr val="800080"/>
                </a:buClr>
                <a:buFontTx/>
                <a:buChar char="–"/>
              </a:pPr>
              <a:endPara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 eaLnBrk="0" hangingPunct="0"/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  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消去  产生式及其影响，需要计算可致空符号</a:t>
              </a:r>
            </a:p>
            <a:p>
              <a:pPr eaLnBrk="0" hangingPunct="0"/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 的集合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</a:t>
              </a:r>
            </a:p>
          </p:txBody>
        </p:sp>
        <p:sp>
          <p:nvSpPr>
            <p:cNvPr id="134170" name="Rectangle 26"/>
            <p:cNvSpPr>
              <a:spLocks noChangeArrowheads="1"/>
            </p:cNvSpPr>
            <p:nvPr/>
          </p:nvSpPr>
          <p:spPr bwMode="auto">
            <a:xfrm>
              <a:off x="3320" y="250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8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</p:spTree>
  </p:cSld>
  <p:clrMapOvr>
    <a:masterClrMapping/>
  </p:clrMapOvr>
  <p:transition spd="med" advClick="0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468313" y="11430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计算可致空符号集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755650" y="1905000"/>
            <a:ext cx="7910513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步骤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对于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 G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，可通过下列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归纳步骤计算可致空符号集合：</a:t>
            </a:r>
            <a:endParaRPr lang="zh-CN" altLang="en-US" i="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  基础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对所有产生式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是一个可致空符号；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  归纳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如果有产生式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…C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，其中每一个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是可致空符号，则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是一个可致空符号；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682625" y="4389438"/>
            <a:ext cx="8353425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此步骤求出所有并只能求出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的可致空符号。</a:t>
            </a:r>
            <a:endParaRPr lang="zh-CN" altLang="en-US" i="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   证明思路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一方面，得到的符号的确是可致空符号；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另一方面所有的可致空符号都可由上述步骤得到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1524000" y="228600"/>
            <a:ext cx="327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sym typeface="Symbol" pitchFamily="18" charset="2"/>
              </a:rPr>
              <a:t>消去  产生式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7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7" name="Rectangle 11"/>
          <p:cNvSpPr>
            <a:spLocks noChangeArrowheads="1"/>
          </p:cNvSpPr>
          <p:nvPr/>
        </p:nvSpPr>
        <p:spPr bwMode="auto">
          <a:xfrm>
            <a:off x="755650" y="1392238"/>
            <a:ext cx="799306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消去  产生式及所有可致空符号的影响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设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 G</a:t>
            </a:r>
            <a:r>
              <a:rPr lang="en-US" altLang="zh-CN" sz="2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0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通过下列步骤可以得到消去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   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产生式及其影响，由此得到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 G</a:t>
            </a:r>
            <a:r>
              <a:rPr lang="en-US" altLang="zh-CN" sz="20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0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  <a:endParaRPr lang="zh-CN" altLang="en-US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</a:t>
            </a:r>
            <a:r>
              <a:rPr lang="zh-CN" altLang="en-US" sz="2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计算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的可致空符号集合；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      </a:t>
            </a:r>
            <a:r>
              <a:rPr lang="zh-CN" altLang="en-US" sz="2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对每一产生式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0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0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r>
              <a:rPr lang="en-US" altLang="zh-CN" sz="2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0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0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中对应有一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组产生式，每一个可致空符号都可能出现或不出现；若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包含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m &lt; k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个可致空符号，则该产生式能够对应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0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中的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baseline="30000" dirty="0"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0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个产生式；若包含</a:t>
            </a: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个可致空符号，则该产生式能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够对应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0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中的 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baseline="30000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000" dirty="0">
                <a:latin typeface="+mn-lt"/>
                <a:ea typeface="华文楷体" panose="02010600040101010101" pitchFamily="2" charset="-122"/>
              </a:rPr>
              <a:t>-1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个产生式；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</a:t>
            </a:r>
            <a:r>
              <a:rPr lang="zh-CN" altLang="en-US" sz="2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0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中不包含 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的所有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产生式：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52594" name="Rectangle 18"/>
          <p:cNvSpPr>
            <a:spLocks noChangeArrowheads="1"/>
          </p:cNvSpPr>
          <p:nvPr/>
        </p:nvSpPr>
        <p:spPr bwMode="auto">
          <a:xfrm>
            <a:off x="1524000" y="228600"/>
            <a:ext cx="327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sym typeface="Symbol" pitchFamily="18" charset="2"/>
              </a:rPr>
              <a:t>消去  产生式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462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462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462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879475" y="1143000"/>
            <a:ext cx="80137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举例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以下产生式表示的文法中，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为可致空符号：</a:t>
            </a: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BD;    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BC;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C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D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消去  产生式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，得到如下产生式集合：</a:t>
            </a: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BD;   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B;   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BC;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C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pSp>
        <p:nvGrpSpPr>
          <p:cNvPr id="154643" name="Group 19"/>
          <p:cNvGrpSpPr>
            <a:grpSpLocks/>
          </p:cNvGrpSpPr>
          <p:nvPr/>
        </p:nvGrpSpPr>
        <p:grpSpPr bwMode="auto">
          <a:xfrm>
            <a:off x="914400" y="5105400"/>
            <a:ext cx="8077200" cy="1295400"/>
            <a:chOff x="576" y="3216"/>
            <a:chExt cx="5088" cy="816"/>
          </a:xfrm>
        </p:grpSpPr>
        <p:sp>
          <p:nvSpPr>
            <p:cNvPr id="154633" name="Rectangle 9"/>
            <p:cNvSpPr>
              <a:spLocks noChangeArrowheads="1"/>
            </p:cNvSpPr>
            <p:nvPr/>
          </p:nvSpPr>
          <p:spPr bwMode="auto">
            <a:xfrm>
              <a:off x="576" y="3216"/>
              <a:ext cx="5088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800080"/>
                </a:buClr>
                <a:buFont typeface="Wingdings" pitchFamily="2" charset="2"/>
                <a:buChar char="²"/>
              </a:pPr>
              <a:r>
                <a:rPr lang="en-US" altLang="zh-CN" sz="3200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3200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结论</a:t>
              </a:r>
              <a:r>
                <a:rPr lang="zh-CN" altLang="en-US" sz="2400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通过上述步骤从 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G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构造 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G</a:t>
              </a:r>
              <a:r>
                <a:rPr lang="en-US" altLang="zh-CN" sz="20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0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，满足</a:t>
              </a:r>
              <a:r>
                <a:rPr lang="zh-CN" altLang="en-US" sz="20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L(G</a:t>
              </a:r>
              <a:r>
                <a:rPr lang="en-US" altLang="zh-CN" sz="2000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)= L(G) - {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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}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  <a:endPara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endPara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i="0" dirty="0">
                  <a:latin typeface="+mn-lt"/>
                  <a:ea typeface="华文楷体" panose="02010600040101010101" pitchFamily="2" charset="-122"/>
                </a:rPr>
                <a:t>      </a:t>
              </a:r>
              <a:r>
                <a:rPr lang="zh-CN" altLang="en-US" i="0" dirty="0">
                  <a:latin typeface="+mn-lt"/>
                  <a:ea typeface="华文楷体" panose="02010600040101010101" pitchFamily="2" charset="-122"/>
                </a:rPr>
                <a:t>证明思路</a:t>
              </a:r>
              <a:r>
                <a:rPr lang="zh-CN" altLang="en-US" sz="2400" i="0" dirty="0"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欲证对任何 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</a:t>
              </a: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S </a:t>
              </a:r>
              <a:r>
                <a:rPr lang="en-US" altLang="zh-CN" sz="20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 </a:t>
              </a:r>
              <a:r>
                <a:rPr lang="en-US" altLang="zh-CN" sz="2000" dirty="0" err="1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iff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(S </a:t>
              </a:r>
              <a:r>
                <a:rPr lang="en-US" altLang="zh-CN" sz="20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</a:t>
              </a:r>
              <a:r>
                <a:rPr lang="en-US" altLang="zh-CN" sz="20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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w </a:t>
              </a:r>
              <a:r>
                <a:rPr lang="en-US" altLang="zh-CN" sz="2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 )</a:t>
              </a:r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</p:txBody>
        </p:sp>
        <p:sp>
          <p:nvSpPr>
            <p:cNvPr id="154634" name="Rectangle 10"/>
            <p:cNvSpPr>
              <a:spLocks noChangeArrowheads="1"/>
            </p:cNvSpPr>
            <p:nvPr/>
          </p:nvSpPr>
          <p:spPr bwMode="auto">
            <a:xfrm>
              <a:off x="4276" y="3608"/>
              <a:ext cx="18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54635" name="Rectangle 11"/>
            <p:cNvSpPr>
              <a:spLocks noChangeArrowheads="1"/>
            </p:cNvSpPr>
            <p:nvPr/>
          </p:nvSpPr>
          <p:spPr bwMode="auto">
            <a:xfrm>
              <a:off x="3456" y="3608"/>
              <a:ext cx="18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54636" name="Rectangle 12"/>
            <p:cNvSpPr>
              <a:spLocks noChangeArrowheads="1"/>
            </p:cNvSpPr>
            <p:nvPr/>
          </p:nvSpPr>
          <p:spPr bwMode="auto">
            <a:xfrm>
              <a:off x="3469" y="3858"/>
              <a:ext cx="22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G</a:t>
              </a:r>
              <a:r>
                <a:rPr lang="en-US" altLang="zh-CN" sz="12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154637" name="Rectangle 13"/>
            <p:cNvSpPr>
              <a:spLocks noChangeArrowheads="1"/>
            </p:cNvSpPr>
            <p:nvPr/>
          </p:nvSpPr>
          <p:spPr bwMode="auto">
            <a:xfrm>
              <a:off x="4273" y="3858"/>
              <a:ext cx="19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G</a:t>
              </a:r>
              <a:endParaRPr lang="en-US" altLang="zh-CN" sz="12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154641" name="Rectangle 17"/>
          <p:cNvSpPr>
            <a:spLocks noChangeArrowheads="1"/>
          </p:cNvSpPr>
          <p:nvPr/>
        </p:nvSpPr>
        <p:spPr bwMode="auto">
          <a:xfrm>
            <a:off x="1524000" y="228600"/>
            <a:ext cx="327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sym typeface="Symbol" pitchFamily="18" charset="2"/>
              </a:rPr>
              <a:t>消去  产生式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6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7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8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89" name="AutoShape 2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190" name="Rectangle 22"/>
          <p:cNvSpPr>
            <a:spLocks noChangeArrowheads="1"/>
          </p:cNvSpPr>
          <p:nvPr/>
        </p:nvSpPr>
        <p:spPr bwMode="auto">
          <a:xfrm>
            <a:off x="609600" y="1354138"/>
            <a:ext cx="81534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Unit</a:t>
            </a: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产生式（</a:t>
            </a:r>
            <a:r>
              <a:rPr lang="en-US" altLang="zh-CN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unit</a:t>
            </a:r>
            <a:r>
              <a:rPr lang="en-US" altLang="zh-CN" b="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productions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形如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</a:p>
          <a:p>
            <a:pPr>
              <a:buFont typeface="Wingdings" pitchFamily="2" charset="2"/>
              <a:buNone/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的产生式，其中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为非终结符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r>
              <a:rPr lang="en-US" altLang="zh-CN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</a:t>
            </a:r>
          </a:p>
          <a:p>
            <a:pPr lvl="1">
              <a:buClr>
                <a:srgbClr val="800080"/>
              </a:buClr>
              <a:buFontTx/>
              <a:buChar char="–"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²"/>
            </a:pP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消去 </a:t>
            </a:r>
            <a:r>
              <a:rPr lang="en-US" altLang="zh-CN" b="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Unit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产生式的目的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可简化某些证明，减少</a:t>
            </a:r>
          </a:p>
          <a:p>
            <a:pP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推导步数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利于文法规范化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grpSp>
        <p:nvGrpSpPr>
          <p:cNvPr id="135197" name="Group 29"/>
          <p:cNvGrpSpPr>
            <a:grpSpLocks/>
          </p:cNvGrpSpPr>
          <p:nvPr/>
        </p:nvGrpSpPr>
        <p:grpSpPr bwMode="auto">
          <a:xfrm>
            <a:off x="609600" y="3411538"/>
            <a:ext cx="8458200" cy="2532062"/>
            <a:chOff x="384" y="2149"/>
            <a:chExt cx="5328" cy="1595"/>
          </a:xfrm>
        </p:grpSpPr>
        <p:sp>
          <p:nvSpPr>
            <p:cNvPr id="135192" name="Rectangle 24"/>
            <p:cNvSpPr>
              <a:spLocks noChangeArrowheads="1"/>
            </p:cNvSpPr>
            <p:nvPr/>
          </p:nvSpPr>
          <p:spPr bwMode="auto">
            <a:xfrm>
              <a:off x="384" y="2149"/>
              <a:ext cx="5328" cy="15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800080"/>
                </a:buClr>
                <a:buFont typeface="Wingdings" pitchFamily="2" charset="2"/>
                <a:buChar char="²"/>
              </a:pPr>
              <a:r>
                <a:rPr lang="en-US" altLang="zh-CN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b="0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Unit</a:t>
              </a:r>
              <a:r>
                <a:rPr lang="en-US" altLang="zh-CN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偶对（</a:t>
              </a:r>
              <a:r>
                <a:rPr lang="en-US" altLang="zh-CN" b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unit pairs</a:t>
              </a:r>
              <a:r>
                <a:rPr lang="zh-CN" altLang="en-US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</a:p>
            <a:p>
              <a:pPr lvl="1">
                <a:buClr>
                  <a:srgbClr val="800080"/>
                </a:buClr>
                <a:buFontTx/>
                <a:buChar char="–"/>
              </a:pPr>
              <a:endParaRPr lang="zh-CN" altLang="en-US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对于</a:t>
              </a:r>
              <a:r>
                <a:rPr lang="zh-CN" altLang="en-US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CFG  G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= (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V,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P</a:t>
              </a:r>
              <a:r>
                <a:rPr lang="en-US" altLang="zh-CN" baseline="-2500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S 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zh-CN" altLang="en-US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B 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V 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，称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(A</a:t>
              </a:r>
              <a:r>
                <a:rPr lang="zh-CN" altLang="en-US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B)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是 </a:t>
              </a:r>
              <a:r>
                <a:rPr lang="en-US" altLang="zh-CN" b="0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Unit </a:t>
              </a:r>
              <a:r>
                <a:rPr lang="zh-CN" altLang="en-US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偶对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，当且仅当 </a:t>
              </a:r>
              <a:r>
                <a:rPr lang="en-US" altLang="zh-CN" dirty="0">
                  <a:latin typeface="+mn-lt"/>
                  <a:ea typeface="华文楷体" panose="02010600040101010101" pitchFamily="2" charset="-122"/>
                </a:rPr>
                <a:t>A</a:t>
              </a:r>
              <a:r>
                <a:rPr lang="en-US" altLang="zh-CN" i="0" dirty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B 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，且该推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导过程仅使用过 </a:t>
              </a:r>
              <a:r>
                <a:rPr lang="en-US" altLang="zh-CN" b="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Unit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产生式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  <a:endPara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 lvl="1">
                <a:buClr>
                  <a:srgbClr val="800080"/>
                </a:buClr>
                <a:buFontTx/>
                <a:buChar char="–"/>
              </a:pPr>
              <a:endPara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 eaLnBrk="0" hangingPunct="0"/>
              <a:r>
                <a:rPr lang="en-US" altLang="zh-CN" sz="240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 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消去 </a:t>
              </a:r>
              <a:r>
                <a:rPr lang="en-US" altLang="zh-CN" b="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Unit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产生式时，需计算所有 </a:t>
              </a:r>
              <a:r>
                <a:rPr lang="en-US" altLang="zh-CN" b="0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Unit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偶对的集合</a:t>
              </a:r>
            </a:p>
          </p:txBody>
        </p:sp>
        <p:sp>
          <p:nvSpPr>
            <p:cNvPr id="135193" name="Rectangle 25"/>
            <p:cNvSpPr>
              <a:spLocks noChangeArrowheads="1"/>
            </p:cNvSpPr>
            <p:nvPr/>
          </p:nvSpPr>
          <p:spPr bwMode="auto">
            <a:xfrm>
              <a:off x="4046" y="275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8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35196" name="Rectangle 28"/>
          <p:cNvSpPr>
            <a:spLocks noChangeArrowheads="1"/>
          </p:cNvSpPr>
          <p:nvPr/>
        </p:nvSpPr>
        <p:spPr bwMode="auto">
          <a:xfrm>
            <a:off x="1524000" y="228600"/>
            <a:ext cx="4416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sym typeface="Symbol" pitchFamily="18" charset="2"/>
              </a:rPr>
              <a:t>消去 </a:t>
            </a:r>
            <a:r>
              <a:rPr lang="en-US" altLang="zh-CN" sz="4000" b="0" i="0">
                <a:latin typeface="Arial" pitchFamily="34" charset="0"/>
                <a:sym typeface="Symbol" pitchFamily="18" charset="2"/>
              </a:rPr>
              <a:t>Unit</a:t>
            </a:r>
            <a:r>
              <a:rPr lang="en-US" altLang="zh-CN" sz="3600" i="0">
                <a:latin typeface="Arial" pitchFamily="34" charset="0"/>
                <a:sym typeface="Symbol" pitchFamily="18" charset="2"/>
              </a:rPr>
              <a:t> </a:t>
            </a:r>
            <a:r>
              <a:rPr lang="zh-CN" altLang="en-US" sz="4000" i="0">
                <a:latin typeface="Arial" pitchFamily="34" charset="0"/>
                <a:sym typeface="Symbol" pitchFamily="18" charset="2"/>
              </a:rPr>
              <a:t>产生式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671513" y="1090613"/>
            <a:ext cx="58816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计算 </a:t>
            </a:r>
            <a:r>
              <a:rPr lang="en-US" altLang="zh-CN" sz="3200" b="0" i="0">
                <a:latin typeface="+mn-lt"/>
                <a:ea typeface="华文楷体" panose="02010600040101010101" pitchFamily="2" charset="-122"/>
                <a:sym typeface="Symbol" pitchFamily="18" charset="2"/>
              </a:rPr>
              <a:t>Unit</a:t>
            </a: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偶对的集合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806450" y="1844675"/>
            <a:ext cx="8185150" cy="253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步骤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对于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 G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，可通过下列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归纳步骤计算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所有 </a:t>
            </a:r>
            <a:r>
              <a:rPr lang="en-US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Unit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偶对的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集合：</a:t>
            </a:r>
            <a:endParaRPr lang="zh-CN" altLang="en-US" i="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基础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对于任何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(A,A)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是一个 </a:t>
            </a:r>
            <a:r>
              <a:rPr lang="en-US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Unit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偶对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归纳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如果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(A,B)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是一个 </a:t>
            </a:r>
            <a:r>
              <a:rPr lang="en-US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Unit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偶对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，及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是产生式（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），则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(A,C)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是一个 </a:t>
            </a:r>
            <a:r>
              <a:rPr lang="en-US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Unit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偶对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762000" y="4646613"/>
            <a:ext cx="8375650" cy="152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上述步骤恰好能求出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所有 </a:t>
            </a:r>
            <a:r>
              <a:rPr lang="en-US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Unit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偶对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  <a:endParaRPr lang="zh-CN" altLang="en-US" i="0" dirty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证明思路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一方面，得到的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偶对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的确是 </a:t>
            </a:r>
            <a:r>
              <a:rPr lang="en-US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Unit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偶对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另一方面所有的 </a:t>
            </a:r>
            <a:r>
              <a:rPr lang="en-US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Unit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偶对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都可由上述步骤得到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1524000" y="228600"/>
            <a:ext cx="4416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sym typeface="Symbol" pitchFamily="18" charset="2"/>
              </a:rPr>
              <a:t>消去 </a:t>
            </a:r>
            <a:r>
              <a:rPr lang="en-US" altLang="zh-CN" sz="4000" b="0" i="0">
                <a:latin typeface="Arial" pitchFamily="34" charset="0"/>
                <a:sym typeface="Symbol" pitchFamily="18" charset="2"/>
              </a:rPr>
              <a:t>Unit</a:t>
            </a:r>
            <a:r>
              <a:rPr lang="en-US" altLang="zh-CN" sz="3600" i="0">
                <a:latin typeface="Arial" pitchFamily="34" charset="0"/>
                <a:sym typeface="Symbol" pitchFamily="18" charset="2"/>
              </a:rPr>
              <a:t> </a:t>
            </a:r>
            <a:r>
              <a:rPr lang="zh-CN" altLang="en-US" sz="4000" i="0">
                <a:latin typeface="Arial" pitchFamily="34" charset="0"/>
                <a:sym typeface="Symbol" pitchFamily="18" charset="2"/>
              </a:rPr>
              <a:t>产生式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69" name="Rectangle 7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5650" y="1484313"/>
            <a:ext cx="4446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消去无用符号</a:t>
            </a:r>
            <a:endParaRPr lang="zh-CN" altLang="en-US" sz="32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370" name="Rectangle 7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55650" y="2273300"/>
            <a:ext cx="3962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消去  产生式</a:t>
            </a:r>
          </a:p>
        </p:txBody>
      </p:sp>
      <p:sp>
        <p:nvSpPr>
          <p:cNvPr id="55371" name="Rectangle 75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55650" y="2994025"/>
            <a:ext cx="502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消去 </a:t>
            </a:r>
            <a:r>
              <a:rPr lang="en-US" altLang="zh-CN" sz="3200" b="0" i="0">
                <a:latin typeface="+mn-lt"/>
                <a:ea typeface="华文楷体" panose="02010600040101010101" pitchFamily="2" charset="-122"/>
                <a:sym typeface="Symbol" pitchFamily="18" charset="2"/>
              </a:rPr>
              <a:t>Unit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产生式</a:t>
            </a:r>
            <a:endParaRPr lang="zh-CN" altLang="en-US" sz="32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372" name="Rectangle 76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55650" y="4433888"/>
            <a:ext cx="480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</a:rPr>
              <a:t>Chomsky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范式</a:t>
            </a:r>
          </a:p>
        </p:txBody>
      </p:sp>
      <p:sp>
        <p:nvSpPr>
          <p:cNvPr id="55373" name="Rectangle 77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55650" y="3713163"/>
            <a:ext cx="4876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3200">
                <a:latin typeface="+mn-lt"/>
                <a:ea typeface="华文楷体" panose="02010600040101010101" pitchFamily="2" charset="-122"/>
                <a:sym typeface="Symbol" pitchFamily="18" charset="2"/>
              </a:rPr>
              <a:t>CFG</a:t>
            </a: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的简化</a:t>
            </a:r>
            <a:endParaRPr lang="zh-CN" altLang="en-US" sz="32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374" name="Rectangle 78"/>
          <p:cNvSpPr>
            <a:spLocks noChangeArrowheads="1"/>
          </p:cNvSpPr>
          <p:nvPr/>
        </p:nvSpPr>
        <p:spPr bwMode="auto">
          <a:xfrm>
            <a:off x="1476375" y="188913"/>
            <a:ext cx="60261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3600" b="0" i="0">
                <a:latin typeface="Arial" pitchFamily="34" charset="0"/>
                <a:sym typeface="Symbol" pitchFamily="18" charset="2"/>
              </a:rPr>
              <a:t>CFG</a:t>
            </a:r>
            <a:r>
              <a:rPr lang="en-US" altLang="zh-CN" sz="3600" i="0">
                <a:sym typeface="Symbol" pitchFamily="18" charset="2"/>
              </a:rPr>
              <a:t> </a:t>
            </a:r>
            <a:r>
              <a:rPr lang="zh-CN" altLang="en-US" sz="3600" i="0">
                <a:sym typeface="Symbol" pitchFamily="18" charset="2"/>
              </a:rPr>
              <a:t>的简化及</a:t>
            </a:r>
            <a:r>
              <a:rPr lang="en-US" altLang="zh-CN" sz="3600" b="0" i="0">
                <a:latin typeface="Arial" pitchFamily="34" charset="0"/>
              </a:rPr>
              <a:t>Chomsky</a:t>
            </a:r>
            <a:r>
              <a:rPr lang="en-US" altLang="zh-CN" sz="3600" b="0" i="0"/>
              <a:t> </a:t>
            </a:r>
            <a:r>
              <a:rPr lang="zh-CN" altLang="en-US" sz="3600" i="0">
                <a:latin typeface="Arial" pitchFamily="34" charset="0"/>
              </a:rPr>
              <a:t>范式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69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914400" y="1295400"/>
            <a:ext cx="7848600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步骤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设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 G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，通过下列步骤消去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中的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Unit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产生式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，由此得到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 G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计算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Unit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偶对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集合；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）对每个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Unit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偶对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(A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B)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在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中加入产生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式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，其中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为一个非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Unit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产生式；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中包含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的所有非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Unit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产生式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pSp>
        <p:nvGrpSpPr>
          <p:cNvPr id="157716" name="Group 20"/>
          <p:cNvGrpSpPr>
            <a:grpSpLocks/>
          </p:cNvGrpSpPr>
          <p:nvPr/>
        </p:nvGrpSpPr>
        <p:grpSpPr bwMode="auto">
          <a:xfrm>
            <a:off x="914400" y="4767263"/>
            <a:ext cx="8229600" cy="1143000"/>
            <a:chOff x="576" y="3264"/>
            <a:chExt cx="5184" cy="720"/>
          </a:xfrm>
        </p:grpSpPr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576" y="3264"/>
              <a:ext cx="5184" cy="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800080"/>
                </a:buClr>
                <a:buFont typeface="Wingdings" pitchFamily="2" charset="2"/>
                <a:buChar char="²"/>
              </a:pPr>
              <a:r>
                <a:rPr lang="en-US" altLang="zh-CN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结论 </a:t>
              </a:r>
              <a:r>
                <a:rPr lang="zh-CN" altLang="en-US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通过上述步骤从 </a:t>
              </a:r>
              <a:r>
                <a:rPr lang="en-US" altLang="zh-CN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G </a:t>
              </a:r>
              <a:r>
                <a:rPr lang="zh-CN" altLang="en-US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构造 </a:t>
              </a:r>
              <a:r>
                <a:rPr lang="en-US" altLang="zh-CN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G</a:t>
              </a:r>
              <a:r>
                <a:rPr lang="en-US" altLang="zh-CN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</a:t>
              </a:r>
              <a:r>
                <a:rPr lang="en-US" altLang="zh-CN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L(G</a:t>
              </a:r>
              <a:r>
                <a:rPr lang="en-US" altLang="zh-CN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)= L(G)</a:t>
              </a:r>
              <a:r>
                <a:rPr lang="en-US" altLang="zh-CN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  <a:endParaRPr lang="en-US" altLang="zh-CN" i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endParaRPr lang="en-US" altLang="zh-CN" sz="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i="0">
                  <a:latin typeface="+mn-lt"/>
                  <a:ea typeface="华文楷体" panose="02010600040101010101" pitchFamily="2" charset="-122"/>
                </a:rPr>
                <a:t>     </a:t>
              </a:r>
              <a:r>
                <a:rPr lang="zh-CN" altLang="en-US" i="0">
                  <a:latin typeface="+mn-lt"/>
                  <a:ea typeface="华文楷体" panose="02010600040101010101" pitchFamily="2" charset="-122"/>
                </a:rPr>
                <a:t>证明思路  </a:t>
              </a:r>
              <a:r>
                <a:rPr lang="zh-CN" altLang="en-US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欲证对任何 </a:t>
              </a:r>
              <a:r>
                <a:rPr lang="en-US" altLang="zh-CN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</a:t>
              </a:r>
              <a:r>
                <a:rPr lang="zh-CN" altLang="en-US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</a:t>
              </a:r>
              <a:r>
                <a:rPr lang="en-US" altLang="zh-CN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S </a:t>
              </a:r>
              <a:r>
                <a:rPr lang="en-US" altLang="zh-CN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 iff   S </a:t>
              </a:r>
              <a:r>
                <a:rPr lang="en-US" altLang="zh-CN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4852" y="35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3748" y="35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3744" y="3811"/>
              <a:ext cx="22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G</a:t>
              </a:r>
              <a:r>
                <a:rPr lang="en-US" altLang="zh-CN" sz="12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4849" y="3811"/>
              <a:ext cx="1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G</a:t>
              </a:r>
              <a:endParaRPr lang="en-US" altLang="zh-CN" sz="12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157718" name="Rectangle 22"/>
          <p:cNvSpPr>
            <a:spLocks noChangeArrowheads="1"/>
          </p:cNvSpPr>
          <p:nvPr/>
        </p:nvSpPr>
        <p:spPr bwMode="auto">
          <a:xfrm>
            <a:off x="1524000" y="228600"/>
            <a:ext cx="4416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sym typeface="Symbol" pitchFamily="18" charset="2"/>
              </a:rPr>
              <a:t>消去 </a:t>
            </a:r>
            <a:r>
              <a:rPr lang="en-US" altLang="zh-CN" sz="4000" b="0" i="0">
                <a:latin typeface="Arial" pitchFamily="34" charset="0"/>
                <a:sym typeface="Symbol" pitchFamily="18" charset="2"/>
              </a:rPr>
              <a:t>Unit</a:t>
            </a:r>
            <a:r>
              <a:rPr lang="en-US" altLang="zh-CN" sz="3600" i="0">
                <a:latin typeface="Arial" pitchFamily="34" charset="0"/>
                <a:sym typeface="Symbol" pitchFamily="18" charset="2"/>
              </a:rPr>
              <a:t> </a:t>
            </a:r>
            <a:r>
              <a:rPr lang="zh-CN" altLang="en-US" sz="4000" i="0">
                <a:latin typeface="Arial" pitchFamily="34" charset="0"/>
                <a:sym typeface="Symbol" pitchFamily="18" charset="2"/>
              </a:rPr>
              <a:t>产生式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395288" y="1352550"/>
            <a:ext cx="86741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举例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以下产生式表示的文法中，</a:t>
            </a:r>
            <a:r>
              <a:rPr lang="en-US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Unit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偶对包括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(S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S)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</a:p>
          <a:p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(A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A)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(B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B)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(C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C)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(D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D)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以及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(S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A)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BD;   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B;   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BC;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C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通过上述步骤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消去 </a:t>
            </a:r>
            <a:r>
              <a:rPr lang="en-US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Unit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产生式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，得到产生式集合：</a:t>
            </a: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BD; 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B; 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BD; 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B; </a:t>
            </a:r>
          </a:p>
          <a:p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BC; 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C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58735" name="Rectangle 15"/>
          <p:cNvSpPr>
            <a:spLocks noChangeArrowheads="1"/>
          </p:cNvSpPr>
          <p:nvPr/>
        </p:nvSpPr>
        <p:spPr bwMode="auto">
          <a:xfrm>
            <a:off x="1524000" y="228600"/>
            <a:ext cx="4416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sym typeface="Symbol" pitchFamily="18" charset="2"/>
              </a:rPr>
              <a:t>消去 </a:t>
            </a:r>
            <a:r>
              <a:rPr lang="en-US" altLang="zh-CN" sz="4000" b="0" i="0">
                <a:latin typeface="Arial" pitchFamily="34" charset="0"/>
                <a:sym typeface="Symbol" pitchFamily="18" charset="2"/>
              </a:rPr>
              <a:t>Unit</a:t>
            </a:r>
            <a:r>
              <a:rPr lang="en-US" altLang="zh-CN" sz="3600" i="0">
                <a:latin typeface="Arial" pitchFamily="34" charset="0"/>
                <a:sym typeface="Symbol" pitchFamily="18" charset="2"/>
              </a:rPr>
              <a:t> </a:t>
            </a:r>
            <a:r>
              <a:rPr lang="zh-CN" altLang="en-US" sz="4000" i="0">
                <a:latin typeface="Arial" pitchFamily="34" charset="0"/>
                <a:sym typeface="Symbol" pitchFamily="18" charset="2"/>
              </a:rPr>
              <a:t>产生式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685800" y="1277938"/>
            <a:ext cx="8229600" cy="26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小结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 G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，可以通过下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列步骤对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进行简化：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）先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消除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产生式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 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）再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Unit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产生式；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）最后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消除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无用符号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685800" y="4800600"/>
            <a:ext cx="8458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 G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的语言至少包含一个非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的字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符串，通过上述步骤从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，则有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L(G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)= L(G) - {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55663" name="Rectangle 15"/>
          <p:cNvSpPr>
            <a:spLocks noChangeArrowheads="1"/>
          </p:cNvSpPr>
          <p:nvPr/>
        </p:nvSpPr>
        <p:spPr bwMode="auto">
          <a:xfrm>
            <a:off x="685800" y="4129088"/>
            <a:ext cx="822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i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i="0">
                <a:latin typeface="+mn-lt"/>
                <a:ea typeface="华文楷体" panose="02010600040101010101" pitchFamily="2" charset="-122"/>
                <a:sym typeface="Symbol" pitchFamily="18" charset="2"/>
              </a:rPr>
              <a:t>注意 </a:t>
            </a: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以上简化步骤的次序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55664" name="Rectangle 16"/>
          <p:cNvSpPr>
            <a:spLocks noChangeArrowheads="1"/>
          </p:cNvSpPr>
          <p:nvPr/>
        </p:nvSpPr>
        <p:spPr bwMode="auto">
          <a:xfrm>
            <a:off x="1524000" y="228600"/>
            <a:ext cx="304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4000" b="0" dirty="0">
                <a:latin typeface="Arial" pitchFamily="34" charset="0"/>
                <a:sym typeface="Symbol" pitchFamily="18" charset="2"/>
              </a:rPr>
              <a:t>CFG</a:t>
            </a:r>
            <a:r>
              <a:rPr lang="en-US" altLang="zh-CN" sz="4000" i="0" dirty="0">
                <a:latin typeface="Arial" pitchFamily="34" charset="0"/>
                <a:sym typeface="Symbol" pitchFamily="18" charset="2"/>
              </a:rPr>
              <a:t> </a:t>
            </a:r>
            <a:r>
              <a:rPr lang="zh-CN" altLang="en-US" sz="4000" i="0" dirty="0">
                <a:latin typeface="Arial" pitchFamily="34" charset="0"/>
                <a:sym typeface="Symbol" pitchFamily="18" charset="2"/>
              </a:rPr>
              <a:t>的简化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8" grpId="0" autoUpdateAnimBg="0"/>
      <p:bldP spid="15566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19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19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19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533400" y="1371600"/>
            <a:ext cx="8534400" cy="38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Chomsky</a:t>
            </a: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范式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CNF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b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Chomsky Normal Form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任何不含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的非空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CFL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都存在一个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G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，其产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生式具有如下两种简单形式之一：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BC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，其中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都是非终结符；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，其中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是非终结符，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是终结符；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并且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中不包含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无用符号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这样的文法形式称为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Chomsky</a:t>
            </a: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范式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1524000" y="2286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4000" b="0" dirty="0">
                <a:latin typeface="Arial" pitchFamily="34" charset="0"/>
                <a:ea typeface="楷体_GB2312" pitchFamily="49" charset="-122"/>
              </a:rPr>
              <a:t>Chomsky</a:t>
            </a:r>
            <a:r>
              <a:rPr lang="en-US" altLang="zh-CN" sz="40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4000" i="0" dirty="0">
                <a:latin typeface="华文行楷" panose="02010800040101010101" pitchFamily="2" charset="-122"/>
              </a:rPr>
              <a:t>范式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4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4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4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685800" y="1295400"/>
            <a:ext cx="8305800" cy="475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如何获得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Chomsky</a:t>
            </a:r>
            <a:r>
              <a:rPr lang="en-US" altLang="zh-CN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范式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任何不含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的非空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CFL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（上下文无关语言）都存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在一个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G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，首先通过下列步骤对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进行简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化，得到不含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产生式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、不含 </a:t>
            </a:r>
            <a:r>
              <a:rPr lang="en-US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Unit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产生式以及不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含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无用符号的文法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消除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产生式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 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消除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Unit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产生式；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3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消除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无用符号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由前所述，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L(G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)= L(G)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1524000" y="2286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4000" b="0" dirty="0">
                <a:latin typeface="Arial" pitchFamily="34" charset="0"/>
                <a:ea typeface="楷体_GB2312" pitchFamily="49" charset="-122"/>
              </a:rPr>
              <a:t>Chomsky</a:t>
            </a:r>
            <a:r>
              <a:rPr lang="en-US" altLang="zh-CN" sz="40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4000" i="0" dirty="0">
                <a:latin typeface="华文行楷" panose="02010800040101010101" pitchFamily="2" charset="-122"/>
              </a:rPr>
              <a:t>范式</a:t>
            </a: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33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4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5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6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8" name="Rectangle 14"/>
          <p:cNvSpPr>
            <a:spLocks noChangeArrowheads="1"/>
          </p:cNvSpPr>
          <p:nvPr/>
        </p:nvSpPr>
        <p:spPr bwMode="auto">
          <a:xfrm>
            <a:off x="762000" y="1371600"/>
            <a:ext cx="8153400" cy="40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如何获得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Chomsky</a:t>
            </a: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范式（续前页）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举例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以下产生式表示的文法中，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已经不存在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产生式和 </a:t>
            </a:r>
            <a:r>
              <a:rPr lang="en-US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Unit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产生式：</a:t>
            </a: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BD; 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B; 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BD; 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B; </a:t>
            </a:r>
          </a:p>
          <a:p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BC; 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C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进一步消去无用符号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后，得到如下产生式</a:t>
            </a:r>
          </a:p>
          <a:p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集合：</a:t>
            </a: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B;   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BC;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   C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05839" name="Rectangle 15"/>
          <p:cNvSpPr>
            <a:spLocks noChangeArrowheads="1"/>
          </p:cNvSpPr>
          <p:nvPr/>
        </p:nvSpPr>
        <p:spPr bwMode="auto">
          <a:xfrm>
            <a:off x="1524000" y="2286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4000" b="0" dirty="0">
                <a:latin typeface="Arial" pitchFamily="34" charset="0"/>
                <a:ea typeface="楷体_GB2312" pitchFamily="49" charset="-122"/>
              </a:rPr>
              <a:t>Chomsky</a:t>
            </a:r>
            <a:r>
              <a:rPr lang="en-US" altLang="zh-CN" sz="40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4000" i="0" dirty="0">
                <a:latin typeface="华文行楷" panose="02010800040101010101" pitchFamily="2" charset="-122"/>
              </a:rPr>
              <a:t>范式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685800" y="1295400"/>
            <a:ext cx="8305800" cy="329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如何获得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Chomsky</a:t>
            </a:r>
            <a:r>
              <a:rPr lang="en-US" altLang="zh-CN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范式（续前页）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由于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不含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产生式，因此每个产生式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的右部的长度至少为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；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又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由于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不含 </a:t>
            </a:r>
            <a:r>
              <a:rPr lang="en-US" altLang="zh-CN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Unit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产生 式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，因此一个产生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式的右部如果长度为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，则只可能形如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（其中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是非终结符，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是终结符），已经符合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CNF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的要求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685800" y="4800600"/>
            <a:ext cx="81534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i="0">
                <a:latin typeface="+mn-lt"/>
                <a:ea typeface="华文楷体" panose="02010600040101010101" pitchFamily="2" charset="-122"/>
                <a:sym typeface="Symbol" pitchFamily="18" charset="2"/>
              </a:rPr>
              <a:t>举例 </a:t>
            </a: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前面步骤后得到的产生式集合：</a:t>
            </a:r>
          </a:p>
          <a:p>
            <a:pPr>
              <a:buFont typeface="Wingdings" pitchFamily="2" charset="2"/>
              <a:buNone/>
            </a:pPr>
            <a:endParaRPr lang="zh-CN" altLang="en-US" sz="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B;   B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BC;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   C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1524000" y="2286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4000" b="0" dirty="0">
                <a:latin typeface="Arial" pitchFamily="34" charset="0"/>
                <a:ea typeface="楷体_GB2312" pitchFamily="49" charset="-122"/>
              </a:rPr>
              <a:t>Chomsky</a:t>
            </a:r>
            <a:r>
              <a:rPr lang="en-US" altLang="zh-CN" sz="40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4000" i="0" dirty="0">
                <a:latin typeface="华文行楷" panose="02010800040101010101" pitchFamily="2" charset="-122"/>
              </a:rPr>
              <a:t>范式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7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685800" y="1430338"/>
            <a:ext cx="8305800" cy="344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如何获得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Chomsky</a:t>
            </a:r>
            <a:r>
              <a:rPr lang="en-US" altLang="zh-CN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范式（续前页）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下一步，将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做如下变换，得到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（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如果某一终结符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出现于某些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右部长度大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于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产生式中，则引入一个新的非终结符，如 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，将这些产生式中的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替换为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，并增加新的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产生式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至此，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右部长度大于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产生式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中只包含有非终结符</a:t>
            </a:r>
            <a:endParaRPr lang="zh-CN" altLang="en-US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1524000" y="2286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4000" b="0" dirty="0">
                <a:latin typeface="Arial" pitchFamily="34" charset="0"/>
                <a:ea typeface="楷体_GB2312" pitchFamily="49" charset="-122"/>
              </a:rPr>
              <a:t>Chomsky</a:t>
            </a:r>
            <a:r>
              <a:rPr lang="en-US" altLang="zh-CN" sz="40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4000" i="0" dirty="0">
                <a:latin typeface="华文行楷" panose="02010800040101010101" pitchFamily="2" charset="-122"/>
              </a:rPr>
              <a:t>范式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383338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383338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383338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383338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685800" y="1447800"/>
            <a:ext cx="8229600" cy="323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如何获得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Chomsky</a:t>
            </a:r>
            <a:r>
              <a:rPr lang="en-US" altLang="zh-CN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范式（续前页）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举例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前面步骤后得到的产生式集合：</a:t>
            </a: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B;   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BC;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   C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引入新的非终结符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，用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替换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，并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增加新的</a:t>
            </a:r>
          </a:p>
          <a:p>
            <a:pP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产生式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，得到如下产生式集合：</a:t>
            </a: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B;  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BC;  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 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 C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1524000" y="2286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4000" b="0" dirty="0">
                <a:latin typeface="Arial" pitchFamily="34" charset="0"/>
                <a:ea typeface="楷体_GB2312" pitchFamily="49" charset="-122"/>
              </a:rPr>
              <a:t>Chomsky</a:t>
            </a:r>
            <a:r>
              <a:rPr lang="en-US" altLang="zh-CN" sz="40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4000" i="0" dirty="0">
                <a:latin typeface="华文行楷" panose="02010800040101010101" pitchFamily="2" charset="-122"/>
              </a:rPr>
              <a:t>范式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0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0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02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03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805" name="Rectangle 13"/>
          <p:cNvSpPr>
            <a:spLocks noChangeArrowheads="1"/>
          </p:cNvSpPr>
          <p:nvPr/>
        </p:nvSpPr>
        <p:spPr bwMode="auto">
          <a:xfrm>
            <a:off x="304800" y="1368425"/>
            <a:ext cx="8839200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如何获得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Chomsky</a:t>
            </a:r>
            <a:r>
              <a:rPr lang="en-US" altLang="zh-CN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范式（续前页）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将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右部长度大于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产生式采用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级连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cascade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的方法转变为只包含两个非终结符；如对于产生式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    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k&gt;2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引入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k-2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个新的非终结符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k-2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，则将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原产生式替换为以下一组产生式：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k-3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k-2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k-2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k-2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k-1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B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1524000" y="2286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4000" b="0" dirty="0">
                <a:latin typeface="Arial" pitchFamily="34" charset="0"/>
                <a:ea typeface="楷体_GB2312" pitchFamily="49" charset="-122"/>
              </a:rPr>
              <a:t>Chomsky</a:t>
            </a:r>
            <a:r>
              <a:rPr lang="en-US" altLang="zh-CN" sz="40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4000" i="0" dirty="0">
                <a:latin typeface="华文行楷" panose="02010800040101010101" pitchFamily="2" charset="-122"/>
              </a:rPr>
              <a:t>范式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8" name="AutoShap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49" name="AutoShape 2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0" name="AutoShape 3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1" name="AutoShape 3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2" name="Rectangle 32"/>
          <p:cNvSpPr>
            <a:spLocks noChangeArrowheads="1"/>
          </p:cNvSpPr>
          <p:nvPr/>
        </p:nvSpPr>
        <p:spPr bwMode="auto">
          <a:xfrm>
            <a:off x="685800" y="1371600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有用符号和无用符号</a:t>
            </a:r>
          </a:p>
        </p:txBody>
      </p:sp>
      <p:sp>
        <p:nvSpPr>
          <p:cNvPr id="133153" name="Rectangle 33"/>
          <p:cNvSpPr>
            <a:spLocks noChangeArrowheads="1"/>
          </p:cNvSpPr>
          <p:nvPr/>
        </p:nvSpPr>
        <p:spPr bwMode="auto">
          <a:xfrm>
            <a:off x="1219200" y="4235450"/>
            <a:ext cx="6629400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>
                <a:latin typeface="+mn-lt"/>
                <a:ea typeface="华文楷体" panose="02010600040101010101" pitchFamily="2" charset="-122"/>
                <a:sym typeface="Symbol" pitchFamily="18" charset="2"/>
              </a:rPr>
              <a:t>无用符号</a:t>
            </a:r>
            <a:r>
              <a:rPr lang="zh-CN" altLang="en-US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b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useless symbol</a:t>
            </a:r>
            <a:r>
              <a:rPr lang="zh-CN" altLang="en-US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</a:p>
          <a:p>
            <a:pPr>
              <a:buClr>
                <a:srgbClr val="800080"/>
              </a:buClr>
              <a:buFont typeface="Symbol" pitchFamily="18" charset="2"/>
              <a:buNone/>
            </a:pPr>
            <a:endParaRPr lang="zh-CN" altLang="en-US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即非有用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符号</a:t>
            </a:r>
            <a:endParaRPr lang="zh-CN" altLang="en-US" sz="24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133162" name="Group 42"/>
          <p:cNvGrpSpPr>
            <a:grpSpLocks/>
          </p:cNvGrpSpPr>
          <p:nvPr/>
        </p:nvGrpSpPr>
        <p:grpSpPr bwMode="auto">
          <a:xfrm>
            <a:off x="1219200" y="2209800"/>
            <a:ext cx="7537450" cy="1828800"/>
            <a:chOff x="772" y="1392"/>
            <a:chExt cx="4748" cy="1152"/>
          </a:xfrm>
        </p:grpSpPr>
        <p:sp>
          <p:nvSpPr>
            <p:cNvPr id="133155" name="Rectangle 35"/>
            <p:cNvSpPr>
              <a:spLocks noChangeArrowheads="1"/>
            </p:cNvSpPr>
            <p:nvPr/>
          </p:nvSpPr>
          <p:spPr bwMode="auto">
            <a:xfrm>
              <a:off x="772" y="1392"/>
              <a:ext cx="4748" cy="1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800080"/>
                </a:buClr>
                <a:buFont typeface="Symbol" pitchFamily="18" charset="2"/>
                <a:buChar char="-"/>
              </a:pPr>
              <a:r>
                <a:rPr lang="en-US" altLang="zh-CN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有用符号</a:t>
              </a:r>
              <a:r>
                <a:rPr lang="zh-CN" altLang="en-US" b="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lang="en-US" altLang="zh-CN" b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useful symbol</a:t>
              </a:r>
              <a:r>
                <a:rPr lang="zh-CN" altLang="en-US" b="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</a:p>
            <a:p>
              <a:pPr>
                <a:buClr>
                  <a:srgbClr val="800080"/>
                </a:buClr>
                <a:buFont typeface="Symbol" pitchFamily="18" charset="2"/>
                <a:buNone/>
              </a:pPr>
              <a:endParaRPr lang="zh-CN" altLang="en-US" sz="1000" b="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r>
                <a:rPr lang="zh-CN" altLang="en-US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对于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CFG  G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= (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V,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P</a:t>
              </a:r>
              <a:r>
                <a:rPr lang="en-US" altLang="zh-CN" sz="24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, S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，称符号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V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是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</a:t>
              </a:r>
              <a:r>
                <a:rPr lang="zh-CN" altLang="en-US" sz="2400" i="0">
                  <a:latin typeface="+mn-lt"/>
                  <a:ea typeface="华文楷体" panose="02010600040101010101" pitchFamily="2" charset="-122"/>
                </a:rPr>
                <a:t>有用的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 当且仅当 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</a:rPr>
                <a:t>S</a:t>
              </a:r>
              <a:r>
                <a:rPr lang="en-US" altLang="zh-CN" sz="2400" i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sz="2400" i="0"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X </a:t>
              </a:r>
              <a:r>
                <a:rPr lang="en-US" altLang="zh-CN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w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 其中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T*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，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  </a:t>
              </a:r>
              <a:r>
                <a:rPr lang="zh-CN" altLang="en-US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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(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V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sz="24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)*</a:t>
              </a:r>
              <a:r>
                <a:rPr lang="en-US" altLang="zh-CN" sz="240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  <a:endPara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</p:txBody>
        </p:sp>
        <p:sp>
          <p:nvSpPr>
            <p:cNvPr id="133156" name="Rectangle 36"/>
            <p:cNvSpPr>
              <a:spLocks noChangeArrowheads="1"/>
            </p:cNvSpPr>
            <p:nvPr/>
          </p:nvSpPr>
          <p:spPr bwMode="auto">
            <a:xfrm>
              <a:off x="2845" y="1977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8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33157" name="Rectangle 37"/>
            <p:cNvSpPr>
              <a:spLocks noChangeArrowheads="1"/>
            </p:cNvSpPr>
            <p:nvPr/>
          </p:nvSpPr>
          <p:spPr bwMode="auto">
            <a:xfrm>
              <a:off x="3504" y="1977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8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33161" name="Rectangle 41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sym typeface="Symbol" pitchFamily="18" charset="2"/>
              </a:rPr>
              <a:t>消去无用符号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4770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4770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4770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4770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609600" y="4722813"/>
            <a:ext cx="8458200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 G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的语言至少包含一个非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的字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符串，通过上述步骤从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构造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，则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符合 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CNF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的要求，且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满足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L(G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)= L(G) - {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04814" name="Rectangle 14"/>
          <p:cNvSpPr>
            <a:spLocks noChangeArrowheads="1"/>
          </p:cNvSpPr>
          <p:nvPr/>
        </p:nvSpPr>
        <p:spPr bwMode="auto">
          <a:xfrm>
            <a:off x="609600" y="1371600"/>
            <a:ext cx="8382000" cy="323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如何获得 </a:t>
            </a:r>
            <a:r>
              <a:rPr lang="en-US" altLang="zh-CN" sz="32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Chomsky</a:t>
            </a:r>
            <a:r>
              <a:rPr lang="en-US" altLang="zh-CN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范式（续前页）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举例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前面步骤后得到的产生式集合：</a:t>
            </a: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B;  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BC;  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 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 C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进一步引入新的非终结符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，将其变换为：</a:t>
            </a:r>
          </a:p>
          <a:p>
            <a:pPr>
              <a:buFont typeface="Wingdings" pitchFamily="2" charset="2"/>
              <a:buNone/>
            </a:pPr>
            <a:endParaRPr lang="zh-CN" altLang="en-US" sz="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B;    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D;   D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BC;   </a:t>
            </a:r>
          </a:p>
          <a:p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A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  B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  C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04815" name="Rectangle 15"/>
          <p:cNvSpPr>
            <a:spLocks noChangeArrowheads="1"/>
          </p:cNvSpPr>
          <p:nvPr/>
        </p:nvSpPr>
        <p:spPr bwMode="auto">
          <a:xfrm>
            <a:off x="1524000" y="228600"/>
            <a:ext cx="3657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4000" b="0" dirty="0">
                <a:latin typeface="Arial" pitchFamily="34" charset="0"/>
                <a:ea typeface="楷体_GB2312" pitchFamily="49" charset="-122"/>
              </a:rPr>
              <a:t>Chomsky</a:t>
            </a:r>
            <a:r>
              <a:rPr lang="en-US" altLang="zh-CN" sz="4000" dirty="0">
                <a:latin typeface="Arial" pitchFamily="34" charset="0"/>
                <a:ea typeface="楷体_GB2312" pitchFamily="49" charset="-122"/>
              </a:rPr>
              <a:t> </a:t>
            </a:r>
            <a:r>
              <a:rPr lang="zh-CN" altLang="en-US" sz="4000" i="0" dirty="0">
                <a:latin typeface="华文行楷" panose="02010800040101010101" pitchFamily="2" charset="-122"/>
              </a:rPr>
              <a:t>范式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/>
              <a:t>课后练习</a:t>
            </a:r>
          </a:p>
        </p:txBody>
      </p:sp>
      <p:sp>
        <p:nvSpPr>
          <p:cNvPr id="209928" name="Text Box 8"/>
          <p:cNvSpPr txBox="1">
            <a:spLocks noChangeArrowheads="1"/>
          </p:cNvSpPr>
          <p:nvPr/>
        </p:nvSpPr>
        <p:spPr bwMode="auto">
          <a:xfrm>
            <a:off x="1828800" y="1524000"/>
            <a:ext cx="53340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>
                <a:latin typeface="+mn-lt"/>
                <a:ea typeface="华文楷体" panose="02010600040101010101" pitchFamily="2" charset="-122"/>
              </a:rPr>
              <a:t>必做题</a:t>
            </a:r>
            <a:r>
              <a:rPr lang="en-US" altLang="zh-CN" i="0">
                <a:latin typeface="+mn-lt"/>
                <a:ea typeface="华文楷体" panose="02010600040101010101" pitchFamily="2" charset="-122"/>
              </a:rPr>
              <a:t>:</a:t>
            </a:r>
            <a:endParaRPr lang="en-US" altLang="zh-CN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Ex.7.1.3 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Ex.7.1.9(b)</a:t>
            </a:r>
            <a:endParaRPr lang="en-US" altLang="zh-CN" sz="24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>
                <a:latin typeface="+mn-lt"/>
                <a:ea typeface="华文楷体" panose="02010600040101010101" pitchFamily="2" charset="-122"/>
              </a:rPr>
              <a:t>思考题</a:t>
            </a:r>
            <a:r>
              <a:rPr lang="en-US" altLang="zh-CN" i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*!Ex.7.1.10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Thank You</a:t>
            </a:r>
            <a:endParaRPr lang="en-US" altLang="zh-CN" sz="3200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20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That’s all for today.</a:t>
            </a:r>
            <a:r>
              <a:rPr lang="en-US" altLang="zh-CN" sz="3200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8294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611188" y="4113213"/>
            <a:ext cx="739140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与有用符号的关系</a:t>
            </a:r>
          </a:p>
          <a:p>
            <a:pPr lvl="1">
              <a:buClr>
                <a:srgbClr val="800080"/>
              </a:buClr>
              <a:buFontTx/>
              <a:buChar char="–"/>
            </a:pPr>
            <a:endParaRPr lang="zh-CN" altLang="en-US" sz="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Tx/>
              <a:buChar char="–"/>
            </a:pP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有用符号一定是生成符号和可达符号</a:t>
            </a:r>
          </a:p>
          <a:p>
            <a:pPr lvl="1">
              <a:buClr>
                <a:srgbClr val="800080"/>
              </a:buClr>
              <a:buFontTx/>
              <a:buChar char="–"/>
            </a:pPr>
            <a:endParaRPr lang="zh-CN" altLang="en-US" sz="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Tx/>
              <a:buChar char="–"/>
            </a:pP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反之，成立吗？ </a:t>
            </a:r>
          </a:p>
          <a:p>
            <a:pPr lvl="1">
              <a:buClr>
                <a:srgbClr val="800080"/>
              </a:buClr>
            </a:pPr>
            <a:endParaRPr lang="zh-CN" altLang="en-US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</a:pP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AB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  </a:t>
            </a:r>
          </a:p>
          <a:p>
            <a:pPr lvl="1">
              <a:buClr>
                <a:srgbClr val="800080"/>
              </a:buClr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B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b   </a:t>
            </a:r>
          </a:p>
        </p:txBody>
      </p:sp>
      <p:grpSp>
        <p:nvGrpSpPr>
          <p:cNvPr id="199695" name="Group 15"/>
          <p:cNvGrpSpPr>
            <a:grpSpLocks/>
          </p:cNvGrpSpPr>
          <p:nvPr/>
        </p:nvGrpSpPr>
        <p:grpSpPr bwMode="auto">
          <a:xfrm>
            <a:off x="574675" y="1319213"/>
            <a:ext cx="8569325" cy="2592387"/>
            <a:chOff x="340" y="1207"/>
            <a:chExt cx="5398" cy="1633"/>
          </a:xfrm>
        </p:grpSpPr>
        <p:sp>
          <p:nvSpPr>
            <p:cNvPr id="199689" name="Rectangle 9"/>
            <p:cNvSpPr>
              <a:spLocks noChangeArrowheads="1"/>
            </p:cNvSpPr>
            <p:nvPr/>
          </p:nvSpPr>
          <p:spPr bwMode="auto">
            <a:xfrm>
              <a:off x="340" y="1207"/>
              <a:ext cx="5398" cy="1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800080"/>
                </a:buClr>
                <a:buFont typeface="Wingdings" pitchFamily="2" charset="2"/>
                <a:buChar char="²"/>
              </a:pPr>
              <a:r>
                <a:rPr lang="en-US" altLang="zh-CN" sz="3200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3200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生成符号和可达符号</a:t>
              </a:r>
            </a:p>
            <a:p>
              <a:pPr>
                <a:buFont typeface="Wingdings" pitchFamily="2" charset="2"/>
                <a:buNone/>
              </a:pPr>
              <a:endParaRPr lang="zh-CN" altLang="en-US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 lvl="1">
                <a:buClr>
                  <a:srgbClr val="800080"/>
                </a:buClr>
                <a:buFontTx/>
                <a:buChar char="–"/>
              </a:pP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称符号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 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是</a:t>
              </a:r>
              <a:r>
                <a:rPr lang="zh-CN" altLang="en-US" i="0" dirty="0">
                  <a:latin typeface="+mn-lt"/>
                  <a:ea typeface="华文楷体" panose="02010600040101010101" pitchFamily="2" charset="-122"/>
                </a:rPr>
                <a:t>生成</a:t>
              </a:r>
              <a:r>
                <a:rPr lang="zh-CN" altLang="en-US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符号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lang="en-US" altLang="zh-CN" b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generating symbol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</a:t>
              </a:r>
            </a:p>
            <a:p>
              <a:pPr lvl="1">
                <a:buClr>
                  <a:srgbClr val="800080"/>
                </a:buClr>
              </a:pP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当且仅当存在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T*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，满足</a:t>
              </a:r>
              <a:r>
                <a:rPr lang="en-US" altLang="zh-CN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X </a:t>
              </a:r>
              <a:r>
                <a:rPr lang="en-US" altLang="zh-CN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w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  <a:p>
              <a:pPr>
                <a:buFont typeface="Wingdings" pitchFamily="2" charset="2"/>
                <a:buNone/>
              </a:pPr>
              <a:endPara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 lvl="1">
                <a:buClr>
                  <a:srgbClr val="800080"/>
                </a:buClr>
                <a:buFontTx/>
                <a:buChar char="–"/>
              </a:pP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称符号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X 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是</a:t>
              </a:r>
              <a:r>
                <a:rPr lang="zh-CN" altLang="en-US" i="0" dirty="0">
                  <a:latin typeface="+mn-lt"/>
                  <a:ea typeface="华文楷体" panose="02010600040101010101" pitchFamily="2" charset="-122"/>
                </a:rPr>
                <a:t>可达</a:t>
              </a:r>
              <a:r>
                <a:rPr lang="zh-CN" altLang="en-US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符号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（</a:t>
              </a:r>
              <a:r>
                <a:rPr lang="en-US" altLang="zh-CN" b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reachable symbol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）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</a:t>
              </a:r>
            </a:p>
            <a:p>
              <a:pPr lvl="1">
                <a:buClr>
                  <a:srgbClr val="800080"/>
                </a:buClr>
              </a:pP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当且仅当存在</a:t>
              </a:r>
              <a:r>
                <a:rPr lang="zh-CN" altLang="en-US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, </a:t>
              </a:r>
              <a:r>
                <a:rPr lang="en-US" altLang="zh-CN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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(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V 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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T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en-US" altLang="zh-CN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)*</a:t>
              </a:r>
              <a:r>
                <a:rPr lang="en-US" altLang="zh-CN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，满足 </a:t>
              </a:r>
              <a:r>
                <a:rPr lang="en-US" altLang="zh-CN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S </a:t>
              </a:r>
              <a:r>
                <a:rPr lang="en-US" altLang="zh-CN" i="0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 </a:t>
              </a:r>
              <a:r>
                <a:rPr lang="en-US" altLang="zh-CN" dirty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X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.</a:t>
              </a:r>
              <a:r>
                <a:rPr lang="en-US" altLang="zh-CN" i="0" dirty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</a:p>
          </p:txBody>
        </p:sp>
        <p:sp>
          <p:nvSpPr>
            <p:cNvPr id="199692" name="Rectangle 12"/>
            <p:cNvSpPr>
              <a:spLocks noChangeArrowheads="1"/>
            </p:cNvSpPr>
            <p:nvPr/>
          </p:nvSpPr>
          <p:spPr bwMode="auto">
            <a:xfrm>
              <a:off x="4775" y="2473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8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199693" name="Rectangle 13"/>
            <p:cNvSpPr>
              <a:spLocks noChangeArrowheads="1"/>
            </p:cNvSpPr>
            <p:nvPr/>
          </p:nvSpPr>
          <p:spPr bwMode="auto">
            <a:xfrm>
              <a:off x="3833" y="1842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8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</p:grpSp>
      <p:sp>
        <p:nvSpPr>
          <p:cNvPr id="199696" name="Rectangle 16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sym typeface="Symbol" pitchFamily="18" charset="2"/>
              </a:rPr>
              <a:t>消去无用符号</a:t>
            </a:r>
          </a:p>
        </p:txBody>
      </p:sp>
      <p:sp>
        <p:nvSpPr>
          <p:cNvPr id="19968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968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968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968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9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99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996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996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996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609600" y="1447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消去所有非生成符号</a:t>
            </a:r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609600" y="2239963"/>
            <a:ext cx="6629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消去所有非可达符号</a:t>
            </a:r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1066800" y="2963863"/>
            <a:ext cx="7391400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结果（定理</a:t>
            </a: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7.2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</a:p>
          <a:p>
            <a:pPr lvl="1">
              <a:buClr>
                <a:srgbClr val="800080"/>
              </a:buClr>
              <a:buFontTx/>
              <a:buChar char="–"/>
            </a:pPr>
            <a:endParaRPr lang="zh-CN" altLang="en-US" sz="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Tx/>
              <a:buChar char="–"/>
            </a:pP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剩余的符号都是有用符号</a:t>
            </a:r>
          </a:p>
          <a:p>
            <a:pPr lvl="1">
              <a:buClr>
                <a:srgbClr val="800080"/>
              </a:buClr>
              <a:buFontTx/>
              <a:buChar char="–"/>
            </a:pPr>
            <a:endParaRPr lang="zh-CN" altLang="en-US" sz="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Tx/>
              <a:buChar char="–"/>
            </a:pP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新的文法与原来的文法是等价的 </a:t>
            </a:r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sym typeface="Symbol" pitchFamily="18" charset="2"/>
              </a:rPr>
              <a:t>消去无用符号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173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173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173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1735" name="Rectangle 7"/>
          <p:cNvSpPr>
            <a:spLocks noChangeArrowheads="1"/>
          </p:cNvSpPr>
          <p:nvPr/>
        </p:nvSpPr>
        <p:spPr bwMode="auto">
          <a:xfrm>
            <a:off x="914400" y="1295400"/>
            <a:ext cx="769620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>
                <a:latin typeface="+mn-lt"/>
                <a:ea typeface="华文楷体" panose="02010600040101010101" pitchFamily="2" charset="-122"/>
                <a:sym typeface="Symbol" pitchFamily="18" charset="2"/>
              </a:rPr>
              <a:t>消去非生成符号及不可达符号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zh-CN" altLang="en-US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设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 G</a:t>
            </a:r>
            <a:r>
              <a:rPr lang="en-US" altLang="zh-CN" sz="2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sz="2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并假定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L(G)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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（即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一定是一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个生成符号），通过下列步骤（次序不能变）可以得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到消去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中无用符号后的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 G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  <a:endParaRPr lang="zh-CN" altLang="en-US" sz="24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sz="2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zh-CN" altLang="en-US" sz="2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从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中删除所有非生成符号以及所有包含这些符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号的产生式，得到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 G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endParaRPr lang="zh-CN" altLang="en-US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（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zh-CN" altLang="en-US" sz="2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）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从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中删除所有不可达符号以及所有包含这些符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号的产生式，得到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 G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sz="20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sz="2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</p:txBody>
      </p:sp>
      <p:grpSp>
        <p:nvGrpSpPr>
          <p:cNvPr id="201736" name="Group 8"/>
          <p:cNvGrpSpPr>
            <a:grpSpLocks/>
          </p:cNvGrpSpPr>
          <p:nvPr/>
        </p:nvGrpSpPr>
        <p:grpSpPr bwMode="auto">
          <a:xfrm>
            <a:off x="914400" y="5029200"/>
            <a:ext cx="7924800" cy="1441450"/>
            <a:chOff x="576" y="3236"/>
            <a:chExt cx="4992" cy="888"/>
          </a:xfrm>
        </p:grpSpPr>
        <p:sp>
          <p:nvSpPr>
            <p:cNvPr id="201737" name="Rectangle 9"/>
            <p:cNvSpPr>
              <a:spLocks noChangeArrowheads="1"/>
            </p:cNvSpPr>
            <p:nvPr/>
          </p:nvSpPr>
          <p:spPr bwMode="auto">
            <a:xfrm>
              <a:off x="576" y="3236"/>
              <a:ext cx="4992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rgbClr val="800080"/>
                </a:buClr>
                <a:buFont typeface="Wingdings" pitchFamily="2" charset="2"/>
                <a:buChar char="²"/>
              </a:pPr>
              <a:r>
                <a:rPr lang="en-US" altLang="zh-CN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 </a:t>
              </a:r>
              <a:r>
                <a:rPr lang="zh-CN" altLang="en-US" sz="2400" i="0"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结论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通过上述步骤， </a:t>
              </a:r>
              <a:r>
                <a:rPr lang="en-US" altLang="zh-CN" sz="2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G</a:t>
              </a:r>
              <a:r>
                <a:rPr lang="en-US" altLang="zh-CN" sz="20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不包含无用符号，且</a:t>
              </a:r>
              <a:r>
                <a:rPr lang="en-US" altLang="zh-CN" sz="2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L(G</a:t>
              </a:r>
              <a:r>
                <a:rPr lang="en-US" altLang="zh-CN" sz="20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en-US" altLang="zh-CN" sz="2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)= L(G)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  <a:endPara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endParaRPr>
            </a:p>
            <a:p>
              <a:pPr>
                <a:buFont typeface="Wingdings" pitchFamily="2" charset="2"/>
                <a:buNone/>
              </a:pPr>
              <a:endPara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  <a:p>
              <a:pPr>
                <a:buFont typeface="Wingdings" pitchFamily="2" charset="2"/>
                <a:buNone/>
              </a:pPr>
              <a:r>
                <a:rPr lang="en-US" altLang="zh-CN" sz="2400" i="0">
                  <a:latin typeface="+mn-lt"/>
                  <a:ea typeface="华文楷体" panose="02010600040101010101" pitchFamily="2" charset="-122"/>
                </a:rPr>
                <a:t>    </a:t>
              </a:r>
              <a:r>
                <a:rPr lang="zh-CN" altLang="en-US" sz="2400" i="0">
                  <a:latin typeface="+mn-lt"/>
                  <a:ea typeface="华文楷体" panose="02010600040101010101" pitchFamily="2" charset="-122"/>
                </a:rPr>
                <a:t>证明思路 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一方面，</a:t>
              </a:r>
              <a:r>
                <a:rPr lang="en-US" altLang="zh-CN" sz="2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G</a:t>
              </a:r>
              <a:r>
                <a:rPr lang="en-US" altLang="zh-CN" sz="20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中不包含无用符号；另一方面，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   对任何 </a:t>
              </a:r>
              <a:r>
                <a:rPr lang="en-US" altLang="zh-CN" sz="2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 </a:t>
              </a:r>
              <a:r>
                <a:rPr lang="zh-CN" altLang="en-US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，</a:t>
              </a:r>
              <a:r>
                <a:rPr lang="en-US" altLang="zh-CN" sz="2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S </a:t>
              </a:r>
              <a:r>
                <a:rPr lang="en-US" altLang="zh-CN" sz="20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sz="2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  iff  S </a:t>
              </a:r>
              <a:r>
                <a:rPr lang="en-US" altLang="zh-CN" sz="20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</a:t>
              </a:r>
              <a:r>
                <a:rPr lang="en-US" altLang="zh-CN" sz="2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w</a:t>
              </a:r>
              <a:r>
                <a:rPr lang="en-US" altLang="zh-CN" sz="24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.</a:t>
              </a:r>
            </a:p>
          </p:txBody>
        </p:sp>
        <p:sp>
          <p:nvSpPr>
            <p:cNvPr id="201738" name="Rectangle 10"/>
            <p:cNvSpPr>
              <a:spLocks noChangeArrowheads="1"/>
            </p:cNvSpPr>
            <p:nvPr/>
          </p:nvSpPr>
          <p:spPr bwMode="auto">
            <a:xfrm>
              <a:off x="2736" y="3745"/>
              <a:ext cx="18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201739" name="Rectangle 11"/>
            <p:cNvSpPr>
              <a:spLocks noChangeArrowheads="1"/>
            </p:cNvSpPr>
            <p:nvPr/>
          </p:nvSpPr>
          <p:spPr bwMode="auto">
            <a:xfrm>
              <a:off x="1968" y="3745"/>
              <a:ext cx="18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i="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  <a:sym typeface="Symbol" pitchFamily="18" charset="2"/>
                </a:rPr>
                <a:t></a:t>
              </a:r>
            </a:p>
          </p:txBody>
        </p:sp>
        <p:sp>
          <p:nvSpPr>
            <p:cNvPr id="201740" name="Rectangle 12"/>
            <p:cNvSpPr>
              <a:spLocks noChangeArrowheads="1"/>
            </p:cNvSpPr>
            <p:nvPr/>
          </p:nvSpPr>
          <p:spPr bwMode="auto">
            <a:xfrm>
              <a:off x="1968" y="3955"/>
              <a:ext cx="227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G</a:t>
              </a:r>
              <a:r>
                <a:rPr lang="en-US" altLang="zh-CN" sz="1200" baseline="-250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1</a:t>
              </a:r>
            </a:p>
          </p:txBody>
        </p:sp>
        <p:sp>
          <p:nvSpPr>
            <p:cNvPr id="201741" name="Rectangle 13"/>
            <p:cNvSpPr>
              <a:spLocks noChangeArrowheads="1"/>
            </p:cNvSpPr>
            <p:nvPr/>
          </p:nvSpPr>
          <p:spPr bwMode="auto">
            <a:xfrm>
              <a:off x="2736" y="3955"/>
              <a:ext cx="191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>
                  <a:solidFill>
                    <a:srgbClr val="333399"/>
                  </a:solidFill>
                  <a:latin typeface="+mn-lt"/>
                  <a:ea typeface="华文楷体" panose="02010600040101010101" pitchFamily="2" charset="-122"/>
                </a:rPr>
                <a:t>G</a:t>
              </a:r>
              <a:endParaRPr lang="en-US" altLang="zh-CN" sz="12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201742" name="Rectangle 14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sym typeface="Symbol" pitchFamily="18" charset="2"/>
              </a:rPr>
              <a:t>消去无用符号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1066800" y="1447800"/>
            <a:ext cx="7391400" cy="396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步骤</a:t>
            </a:r>
          </a:p>
          <a:p>
            <a:pPr lvl="1">
              <a:buClr>
                <a:srgbClr val="800080"/>
              </a:buClr>
              <a:buFontTx/>
              <a:buChar char="–"/>
            </a:pPr>
            <a:endParaRPr lang="zh-CN" altLang="en-US" sz="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Tx/>
              <a:buChar char="–"/>
            </a:pP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计算生成符号集合</a:t>
            </a:r>
          </a:p>
          <a:p>
            <a:pPr lvl="1">
              <a:buClr>
                <a:srgbClr val="800080"/>
              </a:buClr>
              <a:buFontTx/>
              <a:buChar char="–"/>
            </a:pPr>
            <a:endParaRPr lang="zh-CN" altLang="en-US" sz="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Tx/>
              <a:buChar char="–"/>
            </a:pP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计算可达符号集合</a:t>
            </a:r>
          </a:p>
          <a:p>
            <a:pPr lvl="1">
              <a:buClr>
                <a:srgbClr val="800080"/>
              </a:buClr>
              <a:buFontTx/>
              <a:buChar char="–"/>
            </a:pPr>
            <a:endParaRPr lang="zh-CN" altLang="en-US" sz="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Tx/>
              <a:buChar char="–"/>
            </a:pP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消去非生成符号及不可达符号 </a:t>
            </a:r>
          </a:p>
          <a:p>
            <a:pPr lvl="1">
              <a:buClr>
                <a:srgbClr val="800080"/>
              </a:buClr>
            </a:pPr>
            <a:endParaRPr lang="zh-CN" altLang="en-US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</a:pP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次序是敏感的，例如：</a:t>
            </a:r>
          </a:p>
          <a:p>
            <a:pPr lvl="1">
              <a:buClr>
                <a:srgbClr val="800080"/>
              </a:buClr>
            </a:pPr>
            <a:endParaRPr lang="zh-CN" altLang="en-US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/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AB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   </a:t>
            </a:r>
          </a:p>
          <a:p>
            <a:pPr lvl="1"/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    B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b   </a:t>
            </a:r>
            <a:endParaRPr lang="en-US" altLang="zh-CN" sz="24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sym typeface="Symbol" pitchFamily="18" charset="2"/>
              </a:rPr>
              <a:t>消去无用符号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0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007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007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8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8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762000" y="1196975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计算生成符号集</a:t>
            </a:r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1073150" y="1905000"/>
            <a:ext cx="768985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i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i="0">
                <a:latin typeface="+mn-lt"/>
                <a:ea typeface="华文楷体" panose="02010600040101010101" pitchFamily="2" charset="-122"/>
                <a:sym typeface="Symbol" pitchFamily="18" charset="2"/>
              </a:rPr>
              <a:t>步骤  </a:t>
            </a: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对于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 G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，可通过下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列归纳步骤计算生成符号集合：</a:t>
            </a:r>
            <a:endParaRPr lang="zh-CN" altLang="en-US" i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     基础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任何终结符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都是生成符号；</a:t>
            </a:r>
          </a:p>
          <a:p>
            <a:pPr>
              <a:buFont typeface="Wingdings" pitchFamily="2" charset="2"/>
              <a:buNone/>
            </a:pPr>
            <a:endParaRPr lang="zh-CN" altLang="en-US" sz="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     归纳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如果有产生式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，其中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)* 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的每一个符号都是生成符号，则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也是生成符号；</a:t>
            </a:r>
          </a:p>
        </p:txBody>
      </p:sp>
      <p:sp>
        <p:nvSpPr>
          <p:cNvPr id="144395" name="Rectangle 11"/>
          <p:cNvSpPr>
            <a:spLocks noChangeArrowheads="1"/>
          </p:cNvSpPr>
          <p:nvPr/>
        </p:nvSpPr>
        <p:spPr bwMode="auto">
          <a:xfrm>
            <a:off x="1077913" y="4419600"/>
            <a:ext cx="79136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i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i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 </a:t>
            </a: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此步骤求出所有并只能求出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的生成符号</a:t>
            </a:r>
            <a:endParaRPr lang="zh-CN" altLang="en-US" i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     证明思路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一方面，所得到的符号的确是生成符号；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另一方面，所有的生成符号都可由上述步骤得到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44396" name="Rectangle 12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sym typeface="Symbol" pitchFamily="18" charset="2"/>
              </a:rPr>
              <a:t>消去无用符号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42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6443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6444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6445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6447" name="Rectangle 15"/>
          <p:cNvSpPr>
            <a:spLocks noChangeArrowheads="1"/>
          </p:cNvSpPr>
          <p:nvPr/>
        </p:nvSpPr>
        <p:spPr bwMode="auto">
          <a:xfrm>
            <a:off x="1073150" y="1828800"/>
            <a:ext cx="791845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i="0">
                <a:latin typeface="+mn-lt"/>
                <a:ea typeface="华文楷体" panose="02010600040101010101" pitchFamily="2" charset="-122"/>
                <a:sym typeface="Symbol" pitchFamily="18" charset="2"/>
              </a:rPr>
              <a:t>步骤  </a:t>
            </a: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对于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CFG  G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V,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S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，可通过下列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归纳步骤计算可达符号集合：</a:t>
            </a:r>
            <a:endParaRPr lang="zh-CN" altLang="en-US" i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zh-CN" altLang="en-US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     基础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S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是可达符号；</a:t>
            </a:r>
          </a:p>
          <a:p>
            <a:pPr>
              <a:buFont typeface="Wingdings" pitchFamily="2" charset="2"/>
              <a:buNone/>
            </a:pPr>
            <a:endParaRPr lang="zh-CN" altLang="en-US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     归纳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如果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是可达符号，并且有产生式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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其中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)*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 </a:t>
            </a:r>
            <a:r>
              <a:rPr lang="zh-CN" altLang="en-US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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中的符号都是可达符号；</a:t>
            </a:r>
          </a:p>
        </p:txBody>
      </p:sp>
      <p:sp>
        <p:nvSpPr>
          <p:cNvPr id="146448" name="Rectangle 16"/>
          <p:cNvSpPr>
            <a:spLocks noChangeArrowheads="1"/>
          </p:cNvSpPr>
          <p:nvPr/>
        </p:nvSpPr>
        <p:spPr bwMode="auto">
          <a:xfrm>
            <a:off x="1073150" y="4267200"/>
            <a:ext cx="784225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i="0">
                <a:latin typeface="+mn-lt"/>
                <a:ea typeface="华文楷体" panose="02010600040101010101" pitchFamily="2" charset="-122"/>
                <a:sym typeface="Symbol" pitchFamily="18" charset="2"/>
              </a:rPr>
              <a:t>  </a:t>
            </a:r>
            <a:r>
              <a:rPr lang="zh-CN" altLang="en-US" i="0">
                <a:latin typeface="+mn-lt"/>
                <a:ea typeface="华文楷体" panose="02010600040101010101" pitchFamily="2" charset="-122"/>
                <a:sym typeface="Symbol" pitchFamily="18" charset="2"/>
              </a:rPr>
              <a:t>结论 </a:t>
            </a: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上述步骤可以求出所有并只能求出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G </a:t>
            </a: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的可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达符号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endParaRPr lang="en-US" altLang="zh-CN" i="0"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zh-CN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证明思路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一方面，所得到的符号的确是可达符号；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另一方面所有的可达符号都可由上述步骤得到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（留作练习）</a:t>
            </a:r>
          </a:p>
        </p:txBody>
      </p:sp>
      <p:sp>
        <p:nvSpPr>
          <p:cNvPr id="146449" name="Rectangle 17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sym typeface="Symbol" pitchFamily="18" charset="2"/>
              </a:rPr>
              <a:t>消去无用符号</a:t>
            </a:r>
          </a:p>
        </p:txBody>
      </p:sp>
      <p:sp>
        <p:nvSpPr>
          <p:cNvPr id="146451" name="Rectangle 19"/>
          <p:cNvSpPr>
            <a:spLocks noChangeArrowheads="1"/>
          </p:cNvSpPr>
          <p:nvPr/>
        </p:nvSpPr>
        <p:spPr bwMode="auto">
          <a:xfrm>
            <a:off x="762000" y="11430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  <a:sym typeface="Symbol" pitchFamily="18" charset="2"/>
              </a:rPr>
              <a:t>计算可达符号集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8" grpId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华文行楷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18362</TotalTime>
  <Words>3535</Words>
  <Application>Microsoft Office PowerPoint</Application>
  <PresentationFormat>全屏显示(4:3)</PresentationFormat>
  <Paragraphs>435</Paragraphs>
  <Slides>32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CMR10</vt:lpstr>
      <vt:lpstr>华文行楷</vt:lpstr>
      <vt:lpstr>Arial</vt:lpstr>
      <vt:lpstr>Symbol</vt:lpstr>
      <vt:lpstr>Times New Roman</vt:lpstr>
      <vt:lpstr>Wingdings</vt:lpstr>
      <vt:lpstr>Capsules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Shengyuan Wang</cp:lastModifiedBy>
  <cp:revision>595</cp:revision>
  <dcterms:created xsi:type="dcterms:W3CDTF">2002-02-03T03:17:28Z</dcterms:created>
  <dcterms:modified xsi:type="dcterms:W3CDTF">2023-12-03T14:50:35Z</dcterms:modified>
</cp:coreProperties>
</file>