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417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8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309" r:id="rId20"/>
    <p:sldId id="396" r:id="rId21"/>
    <p:sldId id="397" r:id="rId22"/>
    <p:sldId id="310" r:id="rId23"/>
    <p:sldId id="388" r:id="rId24"/>
    <p:sldId id="389" r:id="rId25"/>
    <p:sldId id="400" r:id="rId26"/>
    <p:sldId id="398" r:id="rId27"/>
    <p:sldId id="381" r:id="rId28"/>
    <p:sldId id="401" r:id="rId29"/>
    <p:sldId id="385" r:id="rId30"/>
    <p:sldId id="277" r:id="rId31"/>
    <p:sldId id="330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b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993366"/>
    <a:srgbClr val="333399"/>
    <a:srgbClr val="0000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2" autoAdjust="0"/>
    <p:restoredTop sz="91058" autoAdjust="0"/>
  </p:normalViewPr>
  <p:slideViewPr>
    <p:cSldViewPr>
      <p:cViewPr varScale="1">
        <p:scale>
          <a:sx n="85" d="100"/>
          <a:sy n="85" d="100"/>
        </p:scale>
        <p:origin x="7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833AA3C8-6E57-4E0D-A79F-B0DB89B602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845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60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36A4E3-A2B6-4F9E-8A11-173DD3ACE6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755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481FFA-3405-4A48-B020-90F4D544572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8909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DA1387-73B6-4FAE-94D2-566752DF924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771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A081F-59BB-414A-90E1-C04B6A46C41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356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D004A-92CD-48C6-8126-E6B64B8E98E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0592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05BC4-E2D3-4830-9323-9E01DD396F1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3627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ED760-3446-4E17-A1AC-49D4126B8F3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9280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03517-F0B2-4E96-A04A-8721C9A21B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607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E6F6C-D26A-4F4E-9A3E-B53012510DB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7964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578BA-D730-4EB6-82AA-840D023726A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007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57F784-C716-4458-A267-17A23E4427E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560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60C702-96EB-427D-88C2-4DD266D67D9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97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6A4E3-A2B6-4F9E-8A11-173DD3ACE60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647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AC9AEF-E5BD-4F52-911F-8F5D5EE036C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812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1FF06D-23BC-47B2-BA29-69E3236353BB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002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2FDD7-6B88-4638-BE54-C3C204752E81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535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850871-A122-4AA4-B4F8-A4AE070EB74E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328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AC377A-0CF1-42E9-A738-55A2AAB82A99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4718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0EE7A-D6EC-4898-829C-39484A227E11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0114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6A4E3-A2B6-4F9E-8A11-173DD3ACE60A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350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1B75A-8A11-4AE5-9EC8-755DBC27720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37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CBA1A-73DB-44C7-B420-01B1FB66EB3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584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5A18C-7AB7-4921-8DB2-C63B4AA91E7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9700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81A79-6BFF-4CE8-A9A5-3E65779F0D3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165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1F5D1-FE73-4FD9-B07F-ABE682ACA5F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2974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7DF740-0635-42CC-B84E-25BA02F04F47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047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8E4EF-24C0-4C32-9F94-05749B5A3E5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971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singhua.edu.cn/chn/index.ht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>
              <a:solidFill>
                <a:schemeClr val="tx1"/>
              </a:solidFill>
            </a:endParaRPr>
          </a:p>
        </p:txBody>
      </p:sp>
      <p:sp>
        <p:nvSpPr>
          <p:cNvPr id="6147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>
              <a:solidFill>
                <a:schemeClr val="tx1"/>
              </a:solidFill>
            </a:endParaRP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73600" y="2927350"/>
            <a:ext cx="3657600" cy="182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grpSp>
        <p:nvGrpSpPr>
          <p:cNvPr id="6149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150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2" name="Rectangle 103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3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4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25" y="6359525"/>
            <a:ext cx="587375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2600">
                <a:solidFill>
                  <a:schemeClr val="bg1"/>
                </a:solidFill>
                <a:latin typeface="+mn-lt"/>
              </a:defRPr>
            </a:lvl1pPr>
          </a:lstStyle>
          <a:p>
            <a:fld id="{A3831F45-5CF7-4EE9-994B-0D1A5DA694B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155" name="Rectangle 103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09600" y="1371600"/>
            <a:ext cx="7772400" cy="631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6" name="Line 1036"/>
          <p:cNvSpPr>
            <a:spLocks noChangeShapeType="1"/>
          </p:cNvSpPr>
          <p:nvPr userDrawn="1"/>
        </p:nvSpPr>
        <p:spPr bwMode="auto">
          <a:xfrm>
            <a:off x="685800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7" name="Picture 1037" descr="清华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0"/>
            <a:ext cx="2057400" cy="525463"/>
          </a:xfrm>
          <a:prstGeom prst="rect">
            <a:avLst/>
          </a:prstGeom>
          <a:noFill/>
        </p:spPr>
      </p:pic>
      <p:sp>
        <p:nvSpPr>
          <p:cNvPr id="6158" name="Text Box 1038"/>
          <p:cNvSpPr txBox="1">
            <a:spLocks noChangeArrowheads="1"/>
          </p:cNvSpPr>
          <p:nvPr userDrawn="1"/>
        </p:nvSpPr>
        <p:spPr bwMode="auto">
          <a:xfrm>
            <a:off x="914400" y="395288"/>
            <a:ext cx="6029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>
                <a:latin typeface="Arial" pitchFamily="34" charset="0"/>
                <a:cs typeface="Times New Roman" pitchFamily="18" charset="0"/>
              </a:rPr>
              <a:t>Formal Languages and Automata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7" name="Group 1041"/>
          <p:cNvGrpSpPr>
            <a:grpSpLocks/>
          </p:cNvGrpSpPr>
          <p:nvPr userDrawn="1"/>
        </p:nvGrpSpPr>
        <p:grpSpPr bwMode="auto">
          <a:xfrm>
            <a:off x="0" y="-26988"/>
            <a:ext cx="1476375" cy="6884988"/>
            <a:chOff x="0" y="0"/>
            <a:chExt cx="2016" cy="4320"/>
          </a:xfrm>
        </p:grpSpPr>
        <p:sp>
          <p:nvSpPr>
            <p:cNvPr id="513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Rectangle 1043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0" name="Line 1044"/>
          <p:cNvSpPr>
            <a:spLocks noChangeShapeType="1"/>
          </p:cNvSpPr>
          <p:nvPr userDrawn="1"/>
        </p:nvSpPr>
        <p:spPr bwMode="auto">
          <a:xfrm>
            <a:off x="15144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41" name="Picture 1045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0188" y="549275"/>
            <a:ext cx="1295400" cy="330200"/>
          </a:xfrm>
          <a:prstGeom prst="rect">
            <a:avLst/>
          </a:prstGeom>
          <a:noFill/>
        </p:spPr>
      </p:pic>
      <p:sp>
        <p:nvSpPr>
          <p:cNvPr id="5142" name="Text Box 1046"/>
          <p:cNvSpPr txBox="1">
            <a:spLocks noChangeArrowheads="1"/>
          </p:cNvSpPr>
          <p:nvPr userDrawn="1"/>
        </p:nvSpPr>
        <p:spPr bwMode="auto">
          <a:xfrm>
            <a:off x="7921625" y="44450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 i="1">
                <a:solidFill>
                  <a:srgbClr val="993366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FL&amp;A</a:t>
            </a:r>
          </a:p>
        </p:txBody>
      </p:sp>
      <p:sp>
        <p:nvSpPr>
          <p:cNvPr id="5143" name="AutoShape 1047"/>
          <p:cNvSpPr>
            <a:spLocks noChangeArrowheads="1"/>
          </p:cNvSpPr>
          <p:nvPr userDrawn="1"/>
        </p:nvSpPr>
        <p:spPr bwMode="auto">
          <a:xfrm>
            <a:off x="11541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 advClick="0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9" Type="http://schemas.openxmlformats.org/officeDocument/2006/relationships/oleObject" Target="../embeddings/oleObject23.bin"/><Relationship Id="rId21" Type="http://schemas.openxmlformats.org/officeDocument/2006/relationships/image" Target="../media/image14.wmf"/><Relationship Id="rId34" Type="http://schemas.openxmlformats.org/officeDocument/2006/relationships/oleObject" Target="../embeddings/oleObject20.bin"/><Relationship Id="rId42" Type="http://schemas.openxmlformats.org/officeDocument/2006/relationships/oleObject" Target="../embeddings/oleObject25.bin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29" Type="http://schemas.openxmlformats.org/officeDocument/2006/relationships/image" Target="../media/image18.wmf"/><Relationship Id="rId41" Type="http://schemas.openxmlformats.org/officeDocument/2006/relationships/image" Target="../media/image2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15.bin"/><Relationship Id="rId32" Type="http://schemas.openxmlformats.org/officeDocument/2006/relationships/oleObject" Target="../embeddings/oleObject19.bin"/><Relationship Id="rId37" Type="http://schemas.openxmlformats.org/officeDocument/2006/relationships/image" Target="../media/image22.wmf"/><Relationship Id="rId40" Type="http://schemas.openxmlformats.org/officeDocument/2006/relationships/oleObject" Target="../embeddings/oleObject24.bin"/><Relationship Id="rId5" Type="http://schemas.openxmlformats.org/officeDocument/2006/relationships/image" Target="../media/image6.emf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28" Type="http://schemas.openxmlformats.org/officeDocument/2006/relationships/oleObject" Target="../embeddings/oleObject17.bin"/><Relationship Id="rId36" Type="http://schemas.openxmlformats.org/officeDocument/2006/relationships/oleObject" Target="../embeddings/oleObject21.bin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3.wmf"/><Relationship Id="rId31" Type="http://schemas.openxmlformats.org/officeDocument/2006/relationships/image" Target="../media/image19.wmf"/><Relationship Id="rId44" Type="http://schemas.openxmlformats.org/officeDocument/2006/relationships/image" Target="../media/image24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7.wmf"/><Relationship Id="rId30" Type="http://schemas.openxmlformats.org/officeDocument/2006/relationships/oleObject" Target="../embeddings/oleObject18.bin"/><Relationship Id="rId35" Type="http://schemas.openxmlformats.org/officeDocument/2006/relationships/image" Target="../media/image21.wmf"/><Relationship Id="rId43" Type="http://schemas.openxmlformats.org/officeDocument/2006/relationships/oleObject" Target="../embeddings/oleObject26.bin"/><Relationship Id="rId8" Type="http://schemas.openxmlformats.org/officeDocument/2006/relationships/oleObject" Target="../embeddings/oleObject7.bin"/><Relationship Id="rId3" Type="http://schemas.openxmlformats.org/officeDocument/2006/relationships/slide" Target="slide11.xml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2.wmf"/><Relationship Id="rId25" Type="http://schemas.openxmlformats.org/officeDocument/2006/relationships/image" Target="../media/image16.wmf"/><Relationship Id="rId33" Type="http://schemas.openxmlformats.org/officeDocument/2006/relationships/image" Target="../media/image20.wmf"/><Relationship Id="rId38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19.xml"/><Relationship Id="rId4" Type="http://schemas.openxmlformats.org/officeDocument/2006/relationships/slide" Target="slide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1517650" y="195263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第十一讲</a:t>
            </a:r>
          </a:p>
        </p:txBody>
      </p:sp>
      <p:sp>
        <p:nvSpPr>
          <p:cNvPr id="2067" name="Text Box 1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20725" y="1635125"/>
            <a:ext cx="745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6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600" dirty="0">
                <a:latin typeface="+mn-lt"/>
                <a:ea typeface="华文楷体" panose="02010600040101010101" pitchFamily="2" charset="-122"/>
              </a:rPr>
              <a:t>上下文无关语言的性质与运算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539750" y="1341438"/>
            <a:ext cx="84247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Pumping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引理不是上下文无关语言的充分条件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430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Arial" pitchFamily="34" charset="0"/>
                <a:ea typeface="华文行楷" pitchFamily="2" charset="-122"/>
              </a:rPr>
              <a:t>针对上下文无关语言的</a:t>
            </a:r>
            <a:r>
              <a:rPr lang="en-US" altLang="zh-CN" sz="3200" b="0" i="1" dirty="0">
                <a:latin typeface="Arial" pitchFamily="34" charset="0"/>
                <a:ea typeface="华文行楷" pitchFamily="2" charset="-122"/>
              </a:rPr>
              <a:t>Pumping</a:t>
            </a:r>
            <a:r>
              <a:rPr lang="zh-CN" altLang="en-US" sz="3200" dirty="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D0134CE1-6BE1-9EB5-D705-E2BE140BC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2278063"/>
            <a:ext cx="792194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反例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b, c, d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串构成的语言</a:t>
            </a: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= { 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800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800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k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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j, k, l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 0,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若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/>
              </a:rPr>
              <a:t>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j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} </a:t>
            </a:r>
          </a:p>
        </p:txBody>
      </p:sp>
    </p:spTree>
  </p:cSld>
  <p:clrMapOvr>
    <a:masterClrMapping/>
  </p:clrMapOvr>
  <p:transition spd="med" advClick="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AutoShape 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27" name="AutoShape 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2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2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0" name="Rectangle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09588" y="2209800"/>
            <a:ext cx="594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判定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上下文无关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语言是否为空 </a:t>
            </a:r>
          </a:p>
        </p:txBody>
      </p:sp>
      <p:sp>
        <p:nvSpPr>
          <p:cNvPr id="180231" name="Rectangle 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00063" y="2974975"/>
            <a:ext cx="7743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判定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上下文无关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语言中是否包含特定的字符串</a:t>
            </a:r>
          </a:p>
        </p:txBody>
      </p:sp>
      <p:sp>
        <p:nvSpPr>
          <p:cNvPr id="180232" name="Rectangle 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06413" y="3736975"/>
            <a:ext cx="845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有关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上下文无关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语言的几个不可判定问题（选讲）</a:t>
            </a:r>
          </a:p>
        </p:txBody>
      </p:sp>
      <p:sp>
        <p:nvSpPr>
          <p:cNvPr id="180233" name="Rectangle 9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509588" y="1447800"/>
            <a:ext cx="708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有关几个转换问题的复杂度（选讲）</a:t>
            </a:r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1187450" y="293688"/>
            <a:ext cx="65849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有关上下文无关语言的判定性质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274" name="Group 2"/>
          <p:cNvGrpSpPr>
            <a:grpSpLocks/>
          </p:cNvGrpSpPr>
          <p:nvPr/>
        </p:nvGrpSpPr>
        <p:grpSpPr bwMode="auto">
          <a:xfrm>
            <a:off x="539552" y="1905000"/>
            <a:ext cx="8533254" cy="4319588"/>
            <a:chOff x="386" y="1296"/>
            <a:chExt cx="5230" cy="2721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480" y="1296"/>
              <a:ext cx="51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Symbol" pitchFamily="18" charset="2"/>
                <a:buChar char="-"/>
              </a:pPr>
              <a:r>
                <a:rPr lang="en-US" altLang="zh-CN" sz="28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CFG</a:t>
              </a:r>
              <a:r>
                <a:rPr lang="en-US" altLang="zh-CN" sz="28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8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变换为符合 </a:t>
              </a:r>
              <a:r>
                <a:rPr lang="en-US" altLang="zh-CN" sz="28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Chomsky</a:t>
              </a:r>
              <a:r>
                <a:rPr lang="en-US" altLang="zh-CN" sz="28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8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范式</a:t>
              </a:r>
              <a:endParaRPr lang="zh-CN" altLang="en-US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  <p:sp>
          <p:nvSpPr>
            <p:cNvPr id="182276" name="Rectangle 4"/>
            <p:cNvSpPr>
              <a:spLocks noChangeArrowheads="1"/>
            </p:cNvSpPr>
            <p:nvPr/>
          </p:nvSpPr>
          <p:spPr bwMode="auto">
            <a:xfrm>
              <a:off x="386" y="1632"/>
              <a:ext cx="5088" cy="2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vl="1">
                <a:buFontTx/>
                <a:buChar char="•"/>
              </a:pPr>
              <a:r>
                <a:rPr lang="en-US" altLang="zh-CN" sz="2400" dirty="0"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消去无用符号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计算可达符号和生成符号集合为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O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en-US" altLang="zh-CN" sz="2400" i="1" baseline="30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</a:p>
            <a:p>
              <a:pPr lvl="1">
                <a:buFont typeface="Symbol" pitchFamily="18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复杂度，但若采用适当的数据结构（见 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7.4.3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节），复</a:t>
              </a:r>
            </a:p>
            <a:p>
              <a:pPr lvl="1">
                <a:buFont typeface="Symbol" pitchFamily="18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杂度可降为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O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).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消去无用符号不增加文法的长度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  <a:p>
              <a:pPr lvl="1">
                <a:buFontTx/>
                <a:buChar char="•"/>
              </a:pPr>
              <a:r>
                <a:rPr lang="en-US" altLang="zh-CN" sz="2400" dirty="0"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</a:rPr>
                <a:t>消去 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 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</a:rPr>
                <a:t>产生式</a:t>
              </a:r>
              <a:r>
                <a:rPr lang="zh-CN" altLang="en-US" sz="2400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复杂度为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O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(2</a:t>
              </a:r>
              <a:r>
                <a:rPr lang="en-US" altLang="zh-CN" sz="2400" i="1" baseline="30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，结果文法的长度为</a:t>
              </a:r>
            </a:p>
            <a:p>
              <a:pPr lvl="1">
                <a:buFont typeface="Symbol" pitchFamily="18" charset="2"/>
                <a:buNone/>
              </a:pPr>
              <a:r>
                <a:rPr lang="zh-CN" altLang="en-US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O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(2</a:t>
              </a:r>
              <a:r>
                <a:rPr lang="en-US" altLang="zh-CN" sz="2400" i="1" baseline="30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).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如果用级连方法改造产生式，则复杂度可降为 </a:t>
              </a:r>
            </a:p>
            <a:p>
              <a:pPr lvl="1">
                <a:buFont typeface="Symbol" pitchFamily="18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O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 .</a:t>
              </a:r>
            </a:p>
            <a:p>
              <a:pPr lvl="1">
                <a:buFontTx/>
                <a:buChar char="•"/>
              </a:pPr>
              <a:r>
                <a:rPr lang="en-US" altLang="zh-CN" sz="2400" dirty="0"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</a:rPr>
                <a:t>消去单元产生式</a:t>
              </a:r>
              <a:r>
                <a:rPr lang="zh-CN" altLang="en-US" sz="2400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计算单元偶对和消去单元产生式，复</a:t>
              </a:r>
            </a:p>
            <a:p>
              <a:pPr lvl="1">
                <a:buFont typeface="Symbol" pitchFamily="18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杂度为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O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en-US" altLang="zh-CN" sz="2400" i="1" baseline="30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，结果文法的长度为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O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en-US" altLang="zh-CN" sz="2400" i="1" baseline="30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).</a:t>
              </a:r>
            </a:p>
            <a:p>
              <a:pPr lvl="1">
                <a:buFontTx/>
                <a:buChar char="•"/>
              </a:pPr>
              <a:r>
                <a:rPr lang="en-US" altLang="zh-CN" sz="2400" dirty="0"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</a:rPr>
                <a:t>用非终结符替换终结符以及打破长度大于 </a:t>
              </a:r>
              <a:r>
                <a:rPr lang="en-US" altLang="zh-CN" sz="2400" i="1" dirty="0">
                  <a:latin typeface="+mn-lt"/>
                  <a:ea typeface="华文楷体" panose="02010600040101010101" pitchFamily="2" charset="-122"/>
                </a:rPr>
                <a:t>2 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</a:rPr>
                <a:t>的右部  </a:t>
              </a:r>
            </a:p>
            <a:p>
              <a:pPr lvl="1">
                <a:buFont typeface="Symbol" pitchFamily="18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复杂度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O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，结果文法的长度为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O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).</a:t>
              </a:r>
            </a:p>
          </p:txBody>
        </p:sp>
      </p:grpSp>
      <p:sp>
        <p:nvSpPr>
          <p:cNvPr id="18227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8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609600" y="11430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有关 </a:t>
            </a:r>
            <a:r>
              <a:rPr lang="en-US" altLang="zh-CN" sz="2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CFG</a:t>
            </a:r>
            <a:r>
              <a:rPr lang="en-US" altLang="zh-CN" sz="32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PDA </a:t>
            </a:r>
            <a:r>
              <a:rPr lang="zh-CN" altLang="en-US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的几个转换问题的复杂度</a:t>
            </a:r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1187450" y="293688"/>
            <a:ext cx="65849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有关上下文无关语言的判定性质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29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3302" name="Group 6"/>
          <p:cNvGrpSpPr>
            <a:grpSpLocks/>
          </p:cNvGrpSpPr>
          <p:nvPr/>
        </p:nvGrpSpPr>
        <p:grpSpPr bwMode="auto">
          <a:xfrm>
            <a:off x="685800" y="1892301"/>
            <a:ext cx="8229600" cy="1379538"/>
            <a:chOff x="432" y="1700"/>
            <a:chExt cx="5184" cy="869"/>
          </a:xfrm>
        </p:grpSpPr>
        <p:sp>
          <p:nvSpPr>
            <p:cNvPr id="183303" name="Rectangle 7"/>
            <p:cNvSpPr>
              <a:spLocks noChangeArrowheads="1"/>
            </p:cNvSpPr>
            <p:nvPr/>
          </p:nvSpPr>
          <p:spPr bwMode="auto">
            <a:xfrm>
              <a:off x="480" y="1700"/>
              <a:ext cx="51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Symbol" pitchFamily="18" charset="2"/>
                <a:buChar char="-"/>
              </a:pPr>
              <a:r>
                <a:rPr lang="en-US" altLang="zh-CN" sz="28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8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两种接受方式的 </a:t>
              </a:r>
              <a:r>
                <a:rPr lang="en-US" altLang="zh-CN" sz="28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PDA</a:t>
              </a:r>
              <a:r>
                <a:rPr lang="en-US" altLang="zh-CN" sz="28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8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之间相互转换</a:t>
              </a:r>
              <a:endParaRPr lang="zh-CN" altLang="en-US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  <p:sp>
          <p:nvSpPr>
            <p:cNvPr id="183304" name="Rectangle 8"/>
            <p:cNvSpPr>
              <a:spLocks noChangeArrowheads="1"/>
            </p:cNvSpPr>
            <p:nvPr/>
          </p:nvSpPr>
          <p:spPr bwMode="auto">
            <a:xfrm>
              <a:off x="432" y="2046"/>
              <a:ext cx="508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vl="1">
                <a:buFontTx/>
                <a:buChar char="•"/>
              </a:pPr>
              <a:r>
                <a:rPr lang="en-US" altLang="zh-CN" sz="240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</a:rPr>
                <a:t>终态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接受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</a:rPr>
                <a:t>方式转化为空栈接受方式 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线性复杂度</a:t>
              </a:r>
            </a:p>
            <a:p>
              <a:pPr lvl="1">
                <a:buFontTx/>
                <a:buChar char="•"/>
              </a:pPr>
              <a:r>
                <a:rPr lang="zh-CN" altLang="en-US" sz="2400">
                  <a:latin typeface="+mn-lt"/>
                  <a:ea typeface="华文楷体" panose="02010600040101010101" pitchFamily="2" charset="-122"/>
                </a:rPr>
                <a:t> 空栈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接受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</a:rPr>
                <a:t>方式转化为终态接受方式 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线性复杂度</a:t>
              </a:r>
            </a:p>
          </p:txBody>
        </p:sp>
      </p:grpSp>
      <p:grpSp>
        <p:nvGrpSpPr>
          <p:cNvPr id="183305" name="Group 9"/>
          <p:cNvGrpSpPr>
            <a:grpSpLocks/>
          </p:cNvGrpSpPr>
          <p:nvPr/>
        </p:nvGrpSpPr>
        <p:grpSpPr bwMode="auto">
          <a:xfrm>
            <a:off x="685800" y="3384550"/>
            <a:ext cx="8229600" cy="1733550"/>
            <a:chOff x="432" y="2660"/>
            <a:chExt cx="5184" cy="1092"/>
          </a:xfrm>
        </p:grpSpPr>
        <p:sp>
          <p:nvSpPr>
            <p:cNvPr id="183306" name="Rectangle 10"/>
            <p:cNvSpPr>
              <a:spLocks noChangeArrowheads="1"/>
            </p:cNvSpPr>
            <p:nvPr/>
          </p:nvSpPr>
          <p:spPr bwMode="auto">
            <a:xfrm>
              <a:off x="480" y="2660"/>
              <a:ext cx="51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Symbol" pitchFamily="18" charset="2"/>
                <a:buChar char="-"/>
              </a:pPr>
              <a:r>
                <a:rPr lang="en-US" altLang="zh-CN" sz="24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CFG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与 </a:t>
              </a:r>
              <a:r>
                <a:rPr lang="en-US" altLang="zh-CN" sz="24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PDA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之间相互转换</a:t>
              </a:r>
              <a:endParaRPr lang="zh-CN" altLang="en-US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  <p:sp>
          <p:nvSpPr>
            <p:cNvPr id="183307" name="Rectangle 11"/>
            <p:cNvSpPr>
              <a:spLocks noChangeArrowheads="1"/>
            </p:cNvSpPr>
            <p:nvPr/>
          </p:nvSpPr>
          <p:spPr bwMode="auto">
            <a:xfrm>
              <a:off x="432" y="2996"/>
              <a:ext cx="5088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vl="1">
                <a:buFontTx/>
                <a:buChar char="•"/>
              </a:pPr>
              <a:r>
                <a:rPr lang="en-US" altLang="zh-CN" sz="240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CFG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</a:rPr>
                <a:t>转化为空栈接受方式的</a:t>
              </a:r>
              <a:r>
                <a:rPr lang="en-US" altLang="zh-CN" sz="24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PDA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线性复杂度</a:t>
              </a:r>
            </a:p>
            <a:p>
              <a:pPr lvl="1">
                <a:buFontTx/>
                <a:buChar char="•"/>
              </a:pPr>
              <a:r>
                <a:rPr lang="zh-CN" altLang="en-US" sz="2400">
                  <a:latin typeface="+mn-lt"/>
                  <a:ea typeface="华文楷体" panose="02010600040101010101" pitchFamily="2" charset="-122"/>
                </a:rPr>
                <a:t> 空栈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接受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</a:rPr>
                <a:t>方式的 </a:t>
              </a:r>
              <a:r>
                <a:rPr lang="en-US" altLang="zh-CN" sz="24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PDA 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</a:rPr>
                <a:t>转化为</a:t>
              </a:r>
              <a:r>
                <a:rPr lang="en-US" altLang="zh-CN" sz="24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CFG 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指数复杂度，但可</a:t>
              </a:r>
            </a:p>
            <a:p>
              <a:pPr lvl="1">
                <a:buFont typeface="Symbol" pitchFamily="18" charset="2"/>
                <a:buNone/>
              </a:pP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以对转移函数做适当的变换，得到 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O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en-US" altLang="zh-CN" sz="2400" i="1" baseline="30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3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的复杂度</a:t>
              </a:r>
            </a:p>
          </p:txBody>
        </p:sp>
      </p:grp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1187450" y="293688"/>
            <a:ext cx="65849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有关上下文无关语言的判定性质</a:t>
            </a:r>
          </a:p>
        </p:txBody>
      </p:sp>
      <p:sp>
        <p:nvSpPr>
          <p:cNvPr id="183309" name="Rectangle 13"/>
          <p:cNvSpPr>
            <a:spLocks noChangeArrowheads="1"/>
          </p:cNvSpPr>
          <p:nvPr/>
        </p:nvSpPr>
        <p:spPr bwMode="auto">
          <a:xfrm>
            <a:off x="533400" y="11430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有关 </a:t>
            </a:r>
            <a:r>
              <a:rPr lang="en-US" altLang="zh-CN" sz="2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CFG</a:t>
            </a:r>
            <a:r>
              <a:rPr lang="en-US" altLang="zh-CN" sz="32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PDA </a:t>
            </a:r>
            <a:r>
              <a:rPr lang="zh-CN" altLang="en-US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的几个转换问题的复杂度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AutoShape 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747713" y="11430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判定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上下文无关</a:t>
            </a:r>
            <a:r>
              <a:rPr lang="zh-CN" altLang="en-US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语言是否为空</a:t>
            </a: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1066800" y="1843088"/>
            <a:ext cx="693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以上下文无关文法表示上下文无关语言</a:t>
            </a:r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990600" y="2406650"/>
            <a:ext cx="7924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Tx/>
              <a:buChar char="•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判定算法 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可由如下步骤判定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上下文无关文法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表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示的语言是否为空：</a:t>
            </a: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914400" y="5211763"/>
            <a:ext cx="7834313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Tx/>
              <a:buChar char="•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算法复杂度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计算生成符号集合为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i="1" baseline="30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复杂度，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但若采用适当的数据结构，复杂度可降为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O(n)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endParaRPr lang="en-US" altLang="zh-CN" sz="24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84330" name="Rectangle 10"/>
          <p:cNvSpPr>
            <a:spLocks noChangeArrowheads="1"/>
          </p:cNvSpPr>
          <p:nvPr/>
        </p:nvSpPr>
        <p:spPr bwMode="auto">
          <a:xfrm>
            <a:off x="1752600" y="34290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1.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计算所有生成符号的集合：</a:t>
            </a:r>
          </a:p>
        </p:txBody>
      </p:sp>
      <p:sp>
        <p:nvSpPr>
          <p:cNvPr id="184331" name="Rectangle 11"/>
          <p:cNvSpPr>
            <a:spLocks noChangeArrowheads="1"/>
          </p:cNvSpPr>
          <p:nvPr/>
        </p:nvSpPr>
        <p:spPr bwMode="auto">
          <a:xfrm>
            <a:off x="1863725" y="3960813"/>
            <a:ext cx="69754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AutoNum type="arabicPeriod" startAt="2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判定文法的开始符号是否生成符号；若是，</a:t>
            </a:r>
          </a:p>
          <a:p>
            <a:pPr marL="457200" indent="-457200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则该文法表示的上下文无关语言非空；否则，该语言为空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84332" name="Rectangle 12"/>
          <p:cNvSpPr>
            <a:spLocks noChangeArrowheads="1"/>
          </p:cNvSpPr>
          <p:nvPr/>
        </p:nvSpPr>
        <p:spPr bwMode="auto">
          <a:xfrm>
            <a:off x="1187450" y="293688"/>
            <a:ext cx="65849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有关上下文无关语言的判定性质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685800" y="1843088"/>
            <a:ext cx="815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以上下文无关文法表示上下文无关语言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533400" y="240665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Tx/>
              <a:buChar char="•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判定算法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可由如下步骤判定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上下文无关文法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表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示的语言是否包含某一字符串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468313" y="4676775"/>
            <a:ext cx="852328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buFontTx/>
              <a:buChar char="•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算法复杂度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CYK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算法由 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J.Cocke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D.Younger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T.Kasami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分别独立提出，基于动态规划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（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dynamic programming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）的思想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=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则该算法复杂度为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O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800" i="1" baseline="30000" dirty="0">
                <a:latin typeface="+mn-lt"/>
                <a:ea typeface="华文楷体" panose="02010600040101010101" pitchFamily="2" charset="-122"/>
              </a:rPr>
              <a:t>3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609600" y="33528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1.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将该文法变换为符合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Chomsky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范式：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1406525" y="3810000"/>
            <a:ext cx="75850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AutoNum type="arabicPeriod" startAt="2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采用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CYK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算法判定该文法所产生的语言是否包含字符串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8637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637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637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637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381000" y="10668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zh-CN" altLang="en-US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判定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上下文无关</a:t>
            </a:r>
            <a:r>
              <a:rPr lang="zh-CN" altLang="en-US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语言中是否包含特定的字符串</a:t>
            </a:r>
          </a:p>
        </p:txBody>
      </p:sp>
      <p:sp>
        <p:nvSpPr>
          <p:cNvPr id="186380" name="Rectangle 12"/>
          <p:cNvSpPr>
            <a:spLocks noChangeArrowheads="1"/>
          </p:cNvSpPr>
          <p:nvPr/>
        </p:nvSpPr>
        <p:spPr bwMode="auto">
          <a:xfrm>
            <a:off x="1187450" y="293688"/>
            <a:ext cx="65849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有关上下文无关语言的判定性质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841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842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842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381000" y="11430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CYK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算法</a:t>
            </a:r>
          </a:p>
        </p:txBody>
      </p:sp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381000" y="3962400"/>
            <a:ext cx="5410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迭代计算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i="1" baseline="-25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ij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如果</a:t>
            </a:r>
            <a:r>
              <a:rPr lang="zh-CN" altLang="en-US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“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”</a:t>
            </a:r>
            <a:r>
              <a:rPr lang="en-US" altLang="zh-CN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，则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ii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（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&gt;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 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ij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当且仅当存在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k: 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&lt;j , </a:t>
            </a:r>
          </a:p>
          <a:p>
            <a:pPr>
              <a:buFont typeface="Wingdings" pitchFamily="2" charset="2"/>
              <a:buNone/>
            </a:pP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可以找到 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ik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(k+1)j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使得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</a:t>
            </a:r>
            <a:r>
              <a:rPr lang="zh-CN" altLang="en-US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“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BC”</a:t>
            </a:r>
            <a:r>
              <a:rPr lang="en-US" altLang="zh-CN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.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见右边示意图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395288" y="589915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复杂度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=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，则该迭代过程的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复杂度为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i="1" baseline="30000" dirty="0">
                <a:latin typeface="+mn-lt"/>
                <a:ea typeface="华文楷体" panose="02010600040101010101" pitchFamily="2" charset="-122"/>
              </a:rPr>
              <a:t>3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graphicFrame>
        <p:nvGraphicFramePr>
          <p:cNvPr id="188425" name="Object 9"/>
          <p:cNvGraphicFramePr>
            <a:graphicFrameLocks noChangeAspect="1"/>
          </p:cNvGraphicFramePr>
          <p:nvPr/>
        </p:nvGraphicFramePr>
        <p:xfrm>
          <a:off x="5867400" y="3124200"/>
          <a:ext cx="30480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914802" imgH="2841041" progId="Visio.Drawing.11">
                  <p:embed/>
                </p:oleObj>
              </mc:Choice>
              <mc:Fallback>
                <p:oleObj name="Visio" r:id="rId3" imgW="2914802" imgH="2841041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124200"/>
                        <a:ext cx="30480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8426" name="Group 10"/>
          <p:cNvGrpSpPr>
            <a:grpSpLocks/>
          </p:cNvGrpSpPr>
          <p:nvPr/>
        </p:nvGrpSpPr>
        <p:grpSpPr bwMode="auto">
          <a:xfrm>
            <a:off x="431800" y="1844675"/>
            <a:ext cx="8532576" cy="2124075"/>
            <a:chOff x="336" y="1152"/>
            <a:chExt cx="5290" cy="1338"/>
          </a:xfrm>
        </p:grpSpPr>
        <p:sp>
          <p:nvSpPr>
            <p:cNvPr id="188427" name="Rectangle 11"/>
            <p:cNvSpPr>
              <a:spLocks noChangeArrowheads="1"/>
            </p:cNvSpPr>
            <p:nvPr/>
          </p:nvSpPr>
          <p:spPr bwMode="auto">
            <a:xfrm>
              <a:off x="336" y="1152"/>
              <a:ext cx="5290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buFont typeface="Symbol" pitchFamily="18" charset="2"/>
                <a:buChar char="-"/>
              </a:pPr>
              <a:r>
                <a:rPr lang="en-US" altLang="zh-CN" sz="2400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基本思想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设 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G =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(V,T,P,S)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为满足 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CNF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的 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CFG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w=a</a:t>
              </a:r>
              <a:r>
                <a:rPr lang="en-US" altLang="zh-CN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…</a:t>
              </a:r>
              <a:r>
                <a:rPr lang="en-US" altLang="zh-CN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a</a:t>
              </a:r>
              <a:r>
                <a:rPr lang="en-US" altLang="zh-CN" i="1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n</a:t>
              </a:r>
              <a:r>
                <a:rPr lang="en-US" altLang="zh-CN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*</a:t>
              </a:r>
              <a:r>
                <a:rPr lang="zh-CN" altLang="en-US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；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采用动态规划的思想迭代计算满足下列条件的 </a:t>
              </a:r>
              <a:r>
                <a:rPr lang="en-US" altLang="zh-CN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X</a:t>
              </a:r>
              <a:r>
                <a:rPr lang="en-US" altLang="zh-CN" i="1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ij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(1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i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j</a:t>
              </a:r>
              <a:r>
                <a:rPr lang="en-US" altLang="zh-CN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n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)</a:t>
              </a:r>
              <a:r>
                <a:rPr lang="zh-CN" altLang="en-US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：</a:t>
              </a:r>
            </a:p>
            <a:p>
              <a:pPr>
                <a:buFont typeface="Wingdings" pitchFamily="2" charset="2"/>
                <a:buNone/>
              </a:pPr>
              <a:endPara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    </a:t>
              </a:r>
              <a:r>
                <a:rPr lang="zh-CN" altLang="en-US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（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zh-CN" altLang="en-US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）</a:t>
              </a:r>
              <a:r>
                <a:rPr lang="en-US" altLang="zh-CN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X</a:t>
              </a:r>
              <a:r>
                <a:rPr lang="en-US" altLang="zh-CN" i="1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ij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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V </a:t>
              </a:r>
              <a:r>
                <a:rPr lang="zh-CN" altLang="en-US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；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    （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zh-CN" altLang="en-US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）</a:t>
              </a:r>
              <a:r>
                <a:rPr lang="en-US" altLang="zh-CN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A</a:t>
              </a:r>
              <a:r>
                <a:rPr lang="en-US" altLang="zh-CN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X</a:t>
              </a:r>
              <a:r>
                <a:rPr lang="en-US" altLang="zh-CN" i="1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ij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iff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A </a:t>
              </a:r>
              <a:r>
                <a:rPr lang="en-US" altLang="zh-CN" sz="18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i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i+1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…</a:t>
              </a:r>
              <a:r>
                <a:rPr lang="en-US" altLang="zh-CN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a</a:t>
              </a:r>
              <a:r>
                <a:rPr lang="en-US" altLang="zh-CN" i="1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j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；</a:t>
              </a:r>
            </a:p>
            <a:p>
              <a:pPr>
                <a:buFont typeface="Wingdings" pitchFamily="2" charset="2"/>
                <a:buNone/>
              </a:pPr>
              <a:endPara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这样， </a:t>
              </a:r>
              <a:r>
                <a:rPr lang="en-US" altLang="zh-CN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w</a:t>
              </a:r>
              <a:r>
                <a:rPr lang="en-US" altLang="zh-CN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(G)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</a:t>
              </a:r>
              <a:r>
                <a:rPr lang="en-US" altLang="zh-CN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iff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S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X</a:t>
              </a:r>
              <a:r>
                <a:rPr lang="en-US" altLang="zh-CN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1n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</a:t>
              </a:r>
            </a:p>
          </p:txBody>
        </p:sp>
        <p:sp>
          <p:nvSpPr>
            <p:cNvPr id="188428" name="Rectangle 12"/>
            <p:cNvSpPr>
              <a:spLocks noChangeArrowheads="1"/>
            </p:cNvSpPr>
            <p:nvPr/>
          </p:nvSpPr>
          <p:spPr bwMode="auto">
            <a:xfrm>
              <a:off x="2256" y="1860"/>
              <a:ext cx="19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*</a:t>
              </a:r>
            </a:p>
          </p:txBody>
        </p:sp>
        <p:sp>
          <p:nvSpPr>
            <p:cNvPr id="188429" name="Rectangle 13"/>
            <p:cNvSpPr>
              <a:spLocks noChangeArrowheads="1"/>
            </p:cNvSpPr>
            <p:nvPr/>
          </p:nvSpPr>
          <p:spPr bwMode="auto">
            <a:xfrm>
              <a:off x="2256" y="2025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G</a:t>
              </a:r>
            </a:p>
          </p:txBody>
        </p:sp>
      </p:grpSp>
      <p:sp>
        <p:nvSpPr>
          <p:cNvPr id="188430" name="Rectangle 14"/>
          <p:cNvSpPr>
            <a:spLocks noChangeArrowheads="1"/>
          </p:cNvSpPr>
          <p:nvPr/>
        </p:nvSpPr>
        <p:spPr bwMode="auto">
          <a:xfrm>
            <a:off x="1187450" y="293688"/>
            <a:ext cx="65849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有关上下文无关语言的判定性质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3" grpId="0" autoUpdateAnimBg="0"/>
      <p:bldP spid="18842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AutoShape 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46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46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46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533400" y="2073275"/>
            <a:ext cx="8610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填表迭代过程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上述计算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8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ij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的迭代过程，可采用填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表的方法来实施，如下图所示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190471" name="Object 7"/>
          <p:cNvGraphicFramePr>
            <a:graphicFrameLocks noChangeAspect="1"/>
          </p:cNvGraphicFramePr>
          <p:nvPr/>
        </p:nvGraphicFramePr>
        <p:xfrm>
          <a:off x="2878138" y="3429000"/>
          <a:ext cx="3692525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692347" imgH="2703576" progId="Visio.Drawing.11">
                  <p:embed/>
                </p:oleObj>
              </mc:Choice>
              <mc:Fallback>
                <p:oleObj name="Visio" r:id="rId4" imgW="3692347" imgH="2703576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3429000"/>
                        <a:ext cx="3692525" cy="270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2" name="Object 8"/>
          <p:cNvGraphicFramePr>
            <a:graphicFrameLocks noChangeAspect="1"/>
          </p:cNvGraphicFramePr>
          <p:nvPr/>
        </p:nvGraphicFramePr>
        <p:xfrm>
          <a:off x="2971800" y="530066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600120" imgH="297720" progId="Visio.Drawing.11">
                  <p:embed/>
                </p:oleObj>
              </mc:Choice>
              <mc:Fallback>
                <p:oleObj name="VISIO" r:id="rId6" imgW="600120" imgH="297720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30066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3" name="Object 9"/>
          <p:cNvGraphicFramePr>
            <a:graphicFrameLocks noChangeAspect="1"/>
          </p:cNvGraphicFramePr>
          <p:nvPr/>
        </p:nvGraphicFramePr>
        <p:xfrm>
          <a:off x="3657600" y="52943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600120" imgH="297720" progId="Visio.Drawing.11">
                  <p:embed/>
                </p:oleObj>
              </mc:Choice>
              <mc:Fallback>
                <p:oleObj name="VISIO" r:id="rId8" imgW="600120" imgH="297720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2943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4" name="Object 10"/>
          <p:cNvGraphicFramePr>
            <a:graphicFrameLocks noChangeAspect="1"/>
          </p:cNvGraphicFramePr>
          <p:nvPr/>
        </p:nvGraphicFramePr>
        <p:xfrm>
          <a:off x="4343400" y="52943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600120" imgH="297720" progId="Visio.Drawing.11">
                  <p:embed/>
                </p:oleObj>
              </mc:Choice>
              <mc:Fallback>
                <p:oleObj name="VISIO" r:id="rId10" imgW="600120" imgH="297720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2943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5" name="Object 11"/>
          <p:cNvGraphicFramePr>
            <a:graphicFrameLocks noChangeAspect="1"/>
          </p:cNvGraphicFramePr>
          <p:nvPr/>
        </p:nvGraphicFramePr>
        <p:xfrm>
          <a:off x="5105400" y="52943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600120" imgH="297720" progId="Visio.Drawing.11">
                  <p:embed/>
                </p:oleObj>
              </mc:Choice>
              <mc:Fallback>
                <p:oleObj name="VISIO" r:id="rId12" imgW="600120" imgH="29772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2943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6" name="Object 12"/>
          <p:cNvGraphicFramePr>
            <a:graphicFrameLocks noChangeAspect="1"/>
          </p:cNvGraphicFramePr>
          <p:nvPr/>
        </p:nvGraphicFramePr>
        <p:xfrm>
          <a:off x="2971800" y="484346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600120" imgH="297720" progId="Visio.Drawing.11">
                  <p:embed/>
                </p:oleObj>
              </mc:Choice>
              <mc:Fallback>
                <p:oleObj name="VISIO" r:id="rId14" imgW="600120" imgH="297720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4346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7" name="Object 13"/>
          <p:cNvGraphicFramePr>
            <a:graphicFrameLocks noChangeAspect="1"/>
          </p:cNvGraphicFramePr>
          <p:nvPr/>
        </p:nvGraphicFramePr>
        <p:xfrm>
          <a:off x="3667125" y="48371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6" imgW="600120" imgH="297720" progId="Visio.Drawing.11">
                  <p:embed/>
                </p:oleObj>
              </mc:Choice>
              <mc:Fallback>
                <p:oleObj name="VISIO" r:id="rId16" imgW="600120" imgH="297720" progId="Visio.Drawing.11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48371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8" name="Object 14"/>
          <p:cNvGraphicFramePr>
            <a:graphicFrameLocks noChangeAspect="1"/>
          </p:cNvGraphicFramePr>
          <p:nvPr/>
        </p:nvGraphicFramePr>
        <p:xfrm>
          <a:off x="4343400" y="48371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8" imgW="600120" imgH="297720" progId="Visio.Drawing.11">
                  <p:embed/>
                </p:oleObj>
              </mc:Choice>
              <mc:Fallback>
                <p:oleObj name="VISIO" r:id="rId18" imgW="600120" imgH="297720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8371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9" name="Object 15"/>
          <p:cNvGraphicFramePr>
            <a:graphicFrameLocks noChangeAspect="1"/>
          </p:cNvGraphicFramePr>
          <p:nvPr/>
        </p:nvGraphicFramePr>
        <p:xfrm>
          <a:off x="5105400" y="48371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0" imgW="600120" imgH="297720" progId="Visio.Drawing.11">
                  <p:embed/>
                </p:oleObj>
              </mc:Choice>
              <mc:Fallback>
                <p:oleObj name="VISIO" r:id="rId20" imgW="600120" imgH="297720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8371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0" name="Object 16"/>
          <p:cNvGraphicFramePr>
            <a:graphicFrameLocks noChangeAspect="1"/>
          </p:cNvGraphicFramePr>
          <p:nvPr/>
        </p:nvGraphicFramePr>
        <p:xfrm>
          <a:off x="2971800" y="43799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2" imgW="600120" imgH="297720" progId="Visio.Drawing.11">
                  <p:embed/>
                </p:oleObj>
              </mc:Choice>
              <mc:Fallback>
                <p:oleObj name="VISIO" r:id="rId22" imgW="600120" imgH="297720" progId="Visio.Drawing.11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799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1" name="Object 17"/>
          <p:cNvGraphicFramePr>
            <a:graphicFrameLocks noChangeAspect="1"/>
          </p:cNvGraphicFramePr>
          <p:nvPr/>
        </p:nvGraphicFramePr>
        <p:xfrm>
          <a:off x="3657600" y="43799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4" imgW="600120" imgH="297720" progId="Visio.Drawing.11">
                  <p:embed/>
                </p:oleObj>
              </mc:Choice>
              <mc:Fallback>
                <p:oleObj name="VISIO" r:id="rId24" imgW="600120" imgH="297720" progId="Visio.Drawing.11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3799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2" name="Object 18"/>
          <p:cNvGraphicFramePr>
            <a:graphicFrameLocks noChangeAspect="1"/>
          </p:cNvGraphicFramePr>
          <p:nvPr/>
        </p:nvGraphicFramePr>
        <p:xfrm>
          <a:off x="4343400" y="43799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6" imgW="600120" imgH="297720" progId="Visio.Drawing.11">
                  <p:embed/>
                </p:oleObj>
              </mc:Choice>
              <mc:Fallback>
                <p:oleObj name="VISIO" r:id="rId26" imgW="600120" imgH="297720" progId="Visio.Drawing.11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3799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3" name="Object 19"/>
          <p:cNvGraphicFramePr>
            <a:graphicFrameLocks noChangeAspect="1"/>
          </p:cNvGraphicFramePr>
          <p:nvPr/>
        </p:nvGraphicFramePr>
        <p:xfrm>
          <a:off x="2971800" y="39227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8" imgW="600120" imgH="297720" progId="Visio.Drawing.11">
                  <p:embed/>
                </p:oleObj>
              </mc:Choice>
              <mc:Fallback>
                <p:oleObj name="VISIO" r:id="rId28" imgW="600120" imgH="297720" progId="Visio.Drawing.11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9227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4" name="Object 20"/>
          <p:cNvGraphicFramePr>
            <a:graphicFrameLocks noChangeAspect="1"/>
          </p:cNvGraphicFramePr>
          <p:nvPr/>
        </p:nvGraphicFramePr>
        <p:xfrm>
          <a:off x="3667125" y="39227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0" imgW="600120" imgH="297720" progId="Visio.Drawing.11">
                  <p:embed/>
                </p:oleObj>
              </mc:Choice>
              <mc:Fallback>
                <p:oleObj name="VISIO" r:id="rId30" imgW="600120" imgH="297720" progId="Visio.Drawing.1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39227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5" name="Object 21"/>
          <p:cNvGraphicFramePr>
            <a:graphicFrameLocks noChangeAspect="1"/>
          </p:cNvGraphicFramePr>
          <p:nvPr/>
        </p:nvGraphicFramePr>
        <p:xfrm>
          <a:off x="2971800" y="34655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2" imgW="600120" imgH="297720" progId="Visio.Drawing.11">
                  <p:embed/>
                </p:oleObj>
              </mc:Choice>
              <mc:Fallback>
                <p:oleObj name="VISIO" r:id="rId32" imgW="600120" imgH="297720" progId="Visio.Drawing.1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655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6" name="Object 22"/>
          <p:cNvGraphicFramePr>
            <a:graphicFrameLocks noChangeAspect="1"/>
          </p:cNvGraphicFramePr>
          <p:nvPr/>
        </p:nvGraphicFramePr>
        <p:xfrm>
          <a:off x="5791200" y="52943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4" imgW="600120" imgH="297720" progId="Visio.Drawing.11">
                  <p:embed/>
                </p:oleObj>
              </mc:Choice>
              <mc:Fallback>
                <p:oleObj name="VISIO" r:id="rId34" imgW="600120" imgH="297720" progId="Visio.Drawing.11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2943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0487" name="Group 23"/>
          <p:cNvGrpSpPr>
            <a:grpSpLocks/>
          </p:cNvGrpSpPr>
          <p:nvPr/>
        </p:nvGrpSpPr>
        <p:grpSpPr bwMode="auto">
          <a:xfrm>
            <a:off x="3200400" y="5065713"/>
            <a:ext cx="685800" cy="228600"/>
            <a:chOff x="1920" y="3120"/>
            <a:chExt cx="432" cy="144"/>
          </a:xfrm>
        </p:grpSpPr>
        <p:sp>
          <p:nvSpPr>
            <p:cNvPr id="190488" name="Line 24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144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0489" name="Line 25"/>
            <p:cNvSpPr>
              <a:spLocks noChangeShapeType="1"/>
            </p:cNvSpPr>
            <p:nvPr/>
          </p:nvSpPr>
          <p:spPr bwMode="auto">
            <a:xfrm flipH="1" flipV="1">
              <a:off x="2016" y="3120"/>
              <a:ext cx="336" cy="144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0490" name="Group 26"/>
          <p:cNvGrpSpPr>
            <a:grpSpLocks/>
          </p:cNvGrpSpPr>
          <p:nvPr/>
        </p:nvGrpSpPr>
        <p:grpSpPr bwMode="auto">
          <a:xfrm>
            <a:off x="3962400" y="5065713"/>
            <a:ext cx="685800" cy="228600"/>
            <a:chOff x="1920" y="3120"/>
            <a:chExt cx="432" cy="144"/>
          </a:xfrm>
        </p:grpSpPr>
        <p:sp>
          <p:nvSpPr>
            <p:cNvPr id="190491" name="Line 27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144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0492" name="Line 28"/>
            <p:cNvSpPr>
              <a:spLocks noChangeShapeType="1"/>
            </p:cNvSpPr>
            <p:nvPr/>
          </p:nvSpPr>
          <p:spPr bwMode="auto">
            <a:xfrm flipH="1" flipV="1">
              <a:off x="2016" y="3120"/>
              <a:ext cx="336" cy="144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0493" name="Group 29"/>
          <p:cNvGrpSpPr>
            <a:grpSpLocks/>
          </p:cNvGrpSpPr>
          <p:nvPr/>
        </p:nvGrpSpPr>
        <p:grpSpPr bwMode="auto">
          <a:xfrm>
            <a:off x="4648200" y="5065713"/>
            <a:ext cx="685800" cy="228600"/>
            <a:chOff x="1920" y="3120"/>
            <a:chExt cx="432" cy="144"/>
          </a:xfrm>
        </p:grpSpPr>
        <p:sp>
          <p:nvSpPr>
            <p:cNvPr id="190494" name="Line 30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144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0495" name="Line 31"/>
            <p:cNvSpPr>
              <a:spLocks noChangeShapeType="1"/>
            </p:cNvSpPr>
            <p:nvPr/>
          </p:nvSpPr>
          <p:spPr bwMode="auto">
            <a:xfrm flipH="1" flipV="1">
              <a:off x="2016" y="3120"/>
              <a:ext cx="336" cy="144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0496" name="Group 32"/>
          <p:cNvGrpSpPr>
            <a:grpSpLocks/>
          </p:cNvGrpSpPr>
          <p:nvPr/>
        </p:nvGrpSpPr>
        <p:grpSpPr bwMode="auto">
          <a:xfrm>
            <a:off x="5334000" y="5065713"/>
            <a:ext cx="685800" cy="228600"/>
            <a:chOff x="1920" y="3120"/>
            <a:chExt cx="432" cy="144"/>
          </a:xfrm>
        </p:grpSpPr>
        <p:sp>
          <p:nvSpPr>
            <p:cNvPr id="190497" name="Line 33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144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0498" name="Line 34"/>
            <p:cNvSpPr>
              <a:spLocks noChangeShapeType="1"/>
            </p:cNvSpPr>
            <p:nvPr/>
          </p:nvSpPr>
          <p:spPr bwMode="auto">
            <a:xfrm flipH="1" flipV="1">
              <a:off x="2016" y="3120"/>
              <a:ext cx="336" cy="144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90499" name="Object 35"/>
          <p:cNvGraphicFramePr>
            <a:graphicFrameLocks noChangeAspect="1"/>
          </p:cNvGraphicFramePr>
          <p:nvPr/>
        </p:nvGraphicFramePr>
        <p:xfrm>
          <a:off x="2768600" y="4510088"/>
          <a:ext cx="1955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6" imgW="1955880" imgH="936000" progId="Visio.Drawing.11">
                  <p:embed/>
                </p:oleObj>
              </mc:Choice>
              <mc:Fallback>
                <p:oleObj name="VISIO" r:id="rId36" imgW="1955880" imgH="936000" progId="Visio.Drawing.1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4510088"/>
                        <a:ext cx="19558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00" name="Object 36"/>
          <p:cNvGraphicFramePr>
            <a:graphicFrameLocks noChangeAspect="1"/>
          </p:cNvGraphicFramePr>
          <p:nvPr/>
        </p:nvGraphicFramePr>
        <p:xfrm>
          <a:off x="3505200" y="4510088"/>
          <a:ext cx="1955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8" imgW="1955880" imgH="936000" progId="Visio.Drawing.11">
                  <p:embed/>
                </p:oleObj>
              </mc:Choice>
              <mc:Fallback>
                <p:oleObj name="VISIO" r:id="rId38" imgW="1955880" imgH="936000" progId="Visio.Drawing.11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10088"/>
                        <a:ext cx="19558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01" name="Object 37"/>
          <p:cNvGraphicFramePr>
            <a:graphicFrameLocks noChangeAspect="1"/>
          </p:cNvGraphicFramePr>
          <p:nvPr/>
        </p:nvGraphicFramePr>
        <p:xfrm>
          <a:off x="4191000" y="4510088"/>
          <a:ext cx="1955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9" imgW="1955880" imgH="936000" progId="Visio.Drawing.11">
                  <p:embed/>
                </p:oleObj>
              </mc:Choice>
              <mc:Fallback>
                <p:oleObj name="VISIO" r:id="rId39" imgW="1955880" imgH="936000" progId="Visio.Drawing.11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510088"/>
                        <a:ext cx="19558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02" name="Object 38"/>
          <p:cNvGraphicFramePr>
            <a:graphicFrameLocks noChangeAspect="1"/>
          </p:cNvGraphicFramePr>
          <p:nvPr/>
        </p:nvGraphicFramePr>
        <p:xfrm>
          <a:off x="2738438" y="3922713"/>
          <a:ext cx="259556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0" imgW="2595960" imgH="1621800" progId="Visio.Drawing.11">
                  <p:embed/>
                </p:oleObj>
              </mc:Choice>
              <mc:Fallback>
                <p:oleObj name="VISIO" r:id="rId40" imgW="2595960" imgH="1621800" progId="Visio.Drawing.1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3922713"/>
                        <a:ext cx="2595562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03" name="Object 39"/>
          <p:cNvGraphicFramePr>
            <a:graphicFrameLocks noChangeAspect="1"/>
          </p:cNvGraphicFramePr>
          <p:nvPr/>
        </p:nvGraphicFramePr>
        <p:xfrm>
          <a:off x="3424238" y="3922713"/>
          <a:ext cx="259556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2" imgW="2595960" imgH="1621800" progId="Visio.Drawing.11">
                  <p:embed/>
                </p:oleObj>
              </mc:Choice>
              <mc:Fallback>
                <p:oleObj name="VISIO" r:id="rId42" imgW="2595960" imgH="1621800" progId="Visio.Drawing.11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3922713"/>
                        <a:ext cx="2595562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04" name="Object 40"/>
          <p:cNvGraphicFramePr>
            <a:graphicFrameLocks noChangeAspect="1"/>
          </p:cNvGraphicFramePr>
          <p:nvPr/>
        </p:nvGraphicFramePr>
        <p:xfrm>
          <a:off x="2590800" y="3465513"/>
          <a:ext cx="3440113" cy="212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3" imgW="3440520" imgH="2125800" progId="Visio.Drawing.11">
                  <p:embed/>
                </p:oleObj>
              </mc:Choice>
              <mc:Fallback>
                <p:oleObj name="VISIO" r:id="rId43" imgW="3440520" imgH="2125800" progId="Visio.Drawing.11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65513"/>
                        <a:ext cx="3440113" cy="212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505" name="Rectangle 41"/>
          <p:cNvSpPr>
            <a:spLocks noChangeArrowheads="1"/>
          </p:cNvSpPr>
          <p:nvPr/>
        </p:nvSpPr>
        <p:spPr bwMode="auto">
          <a:xfrm>
            <a:off x="1187450" y="293688"/>
            <a:ext cx="65849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有关上下文无关语言的判定性质</a:t>
            </a:r>
          </a:p>
        </p:txBody>
      </p:sp>
      <p:sp>
        <p:nvSpPr>
          <p:cNvPr id="190506" name="Rectangle 42"/>
          <p:cNvSpPr>
            <a:spLocks noChangeArrowheads="1"/>
          </p:cNvSpPr>
          <p:nvPr/>
        </p:nvSpPr>
        <p:spPr bwMode="auto">
          <a:xfrm>
            <a:off x="381000" y="11430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CYK</a:t>
            </a:r>
            <a:r>
              <a:rPr lang="en-US" altLang="zh-CN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算法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04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0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0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04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90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905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05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90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905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905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AutoShape 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1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1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1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4" name="Rectangle 12"/>
          <p:cNvSpPr>
            <a:spLocks noChangeArrowheads="1"/>
          </p:cNvSpPr>
          <p:nvPr/>
        </p:nvSpPr>
        <p:spPr bwMode="auto">
          <a:xfrm>
            <a:off x="1187450" y="293688"/>
            <a:ext cx="65849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有关上下文无关语言的判定性质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8C79774-9BDB-440A-CCF9-C985634FB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有关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上下文无关</a:t>
            </a:r>
            <a:r>
              <a:rPr lang="zh-CN" altLang="en-US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语言的几个不可判定问题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DDD4685-C8D9-D5F5-3BDE-E24424A5A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057400"/>
            <a:ext cx="77454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给定上下文无关文法是否无二义的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?  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（定理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9.20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E402366-6A9E-E02A-B369-9D03C16B0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50530"/>
            <a:ext cx="7585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2.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给定上下文无关语言是否固有二义的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570DD23-F74A-5C5C-3454-C9765CD6D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32138"/>
            <a:ext cx="792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3.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两个上下文无关语言相交是否为空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?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（定理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9.22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2273ECA-28EB-D289-2160-89320E770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613746"/>
            <a:ext cx="7585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4.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两个上下文无关语言是否相等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?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（定理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9.22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8AC0EE6-834B-CC17-095A-CBB803C9A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291162"/>
            <a:ext cx="75850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5.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给定上下文无关语言是否等于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*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?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其中，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 </a:t>
            </a:r>
          </a:p>
          <a:p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为该语言的字母表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（定理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9.22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3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457200" y="1295400"/>
            <a:ext cx="8604250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关于上下文无关语言的几个主要的封闭运算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替换（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substitution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并（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union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反向（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reversal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闭包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星闭包和正闭包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closure(*)</a:t>
            </a:r>
            <a:r>
              <a:rPr lang="zh-CN" altLang="en-US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and closure (</a:t>
            </a:r>
            <a:r>
              <a:rPr lang="en-US" altLang="zh-CN" i="1" baseline="30000" dirty="0">
                <a:latin typeface="+mn-lt"/>
                <a:ea typeface="华文楷体" panose="02010600040101010101" pitchFamily="2" charset="-122"/>
              </a:rPr>
              <a:t>+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连接（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concatenation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同态（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homomorphism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反同态（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inverse homomorphism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与正规语言的交（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intersection with a regular 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    language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1176338" y="228600"/>
            <a:ext cx="6584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关于上下文无关语言的封闭运算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19163" y="2133600"/>
            <a:ext cx="71866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有关上下文无关语言的几个判定性质</a:t>
            </a:r>
          </a:p>
        </p:txBody>
      </p:sp>
      <p:sp>
        <p:nvSpPr>
          <p:cNvPr id="207877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8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0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1" name="Text Box 9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19163" y="2849563"/>
            <a:ext cx="70088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关于上下文无关语言的封闭运算</a:t>
            </a:r>
          </a:p>
        </p:txBody>
      </p:sp>
      <p:sp>
        <p:nvSpPr>
          <p:cNvPr id="207882" name="Rectangle 10"/>
          <p:cNvSpPr>
            <a:spLocks noChangeArrowheads="1"/>
          </p:cNvSpPr>
          <p:nvPr/>
        </p:nvSpPr>
        <p:spPr bwMode="auto">
          <a:xfrm>
            <a:off x="1468438" y="188913"/>
            <a:ext cx="61277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华文行楷" pitchFamily="2" charset="-122"/>
                <a:ea typeface="华文行楷" pitchFamily="2" charset="-122"/>
              </a:rPr>
              <a:t>上下文无关语言的性质与运算</a:t>
            </a:r>
          </a:p>
        </p:txBody>
      </p:sp>
      <p:sp>
        <p:nvSpPr>
          <p:cNvPr id="207883" name="Rectangle 1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66725" y="1409700"/>
            <a:ext cx="8137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针对上下文无关语言的 </a:t>
            </a:r>
            <a:r>
              <a:rPr lang="en-US" altLang="zh-CN" sz="3200" b="0" i="1">
                <a:latin typeface="+mn-lt"/>
                <a:ea typeface="华文楷体" panose="02010600040101010101" pitchFamily="2" charset="-122"/>
              </a:rPr>
              <a:t>Pumping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引理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609600" y="1066800"/>
            <a:ext cx="7620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上下文无关语言的替换</a:t>
            </a: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838200" y="1600200"/>
            <a:ext cx="8077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记号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设  为字母表，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为语言的集合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映射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s: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L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称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为  上的一个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替换</a:t>
            </a:r>
            <a:r>
              <a:rPr lang="zh-CN" altLang="en-US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a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s(a)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为某一语言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L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  <a:r>
              <a:rPr lang="zh-CN" altLang="en-US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替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换的概念可以扩充，设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w=a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…a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*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，定义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s(w)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s(a</a:t>
            </a:r>
            <a:r>
              <a:rPr lang="en-US" altLang="zh-CN" sz="2400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…a</a:t>
            </a:r>
            <a:r>
              <a:rPr lang="en-US" altLang="zh-CN" sz="2400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 = s(a</a:t>
            </a:r>
            <a:r>
              <a:rPr lang="en-US" altLang="zh-CN" sz="2400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)s(a</a:t>
            </a:r>
            <a:r>
              <a:rPr lang="en-US" altLang="zh-CN" sz="2400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)…s(a</a:t>
            </a:r>
            <a:r>
              <a:rPr lang="en-US" altLang="zh-CN" sz="2400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进一步，设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  上的语言，定义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s(L)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  </a:t>
            </a:r>
            <a:r>
              <a:rPr lang="en-US" altLang="zh-CN" sz="2400" i="1" baseline="-25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baseline="-25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1" baseline="-25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s(w)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53618" name="Rectangle 18"/>
          <p:cNvSpPr>
            <a:spLocks noChangeArrowheads="1"/>
          </p:cNvSpPr>
          <p:nvPr/>
        </p:nvSpPr>
        <p:spPr bwMode="auto">
          <a:xfrm>
            <a:off x="762000" y="3886200"/>
            <a:ext cx="4648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若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 上的上下文无关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语言，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  上的一个替换，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并且对任何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a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s(a)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均为上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下文无关语言，则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s(L)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也为上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下文无关语言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762000" y="571500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证明思路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参见右图所示的分析树，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w=a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…a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对应的分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析树中每个叶结点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可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替换为语言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s(a)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中任何串的分析树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153622" name="Object 22"/>
          <p:cNvGraphicFramePr>
            <a:graphicFrameLocks noChangeAspect="1"/>
          </p:cNvGraphicFramePr>
          <p:nvPr/>
        </p:nvGraphicFramePr>
        <p:xfrm>
          <a:off x="5486400" y="3124200"/>
          <a:ext cx="3390900" cy="251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91510" imgH="2516429" progId="Visio.Drawing.11">
                  <p:embed/>
                </p:oleObj>
              </mc:Choice>
              <mc:Fallback>
                <p:oleObj name="Visio" r:id="rId3" imgW="3391510" imgH="2516429" progId="Visio.Drawing.11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24200"/>
                        <a:ext cx="3390900" cy="251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4" name="Rectangle 24"/>
          <p:cNvSpPr>
            <a:spLocks noChangeArrowheads="1"/>
          </p:cNvSpPr>
          <p:nvPr/>
        </p:nvSpPr>
        <p:spPr bwMode="auto">
          <a:xfrm>
            <a:off x="1176338" y="228600"/>
            <a:ext cx="6584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关于上下文无关语言的封闭运算</a:t>
            </a:r>
          </a:p>
        </p:txBody>
      </p:sp>
      <p:sp>
        <p:nvSpPr>
          <p:cNvPr id="15360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0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0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0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1" grpId="0" autoUpdateAnimBg="0"/>
      <p:bldP spid="153618" grpId="0" autoUpdateAnimBg="0"/>
      <p:bldP spid="15361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2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2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2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09600" y="1143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上下文无关语言的替换</a:t>
            </a: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685800" y="1828800"/>
            <a:ext cx="8458200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举例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设 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{0,1}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，替换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 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s(0) = {a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1}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s(1) = {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aa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bb}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设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w=01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，则 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s(w)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s(0)s(1) =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         {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800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sz="2800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aa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1}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{a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n+2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1}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设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L= L(0*)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，则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</a:t>
            </a:r>
            <a:r>
              <a:rPr lang="zh-CN" altLang="en-US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s(L)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(s(0))* = {a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n1}*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= {a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n1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n1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n2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n2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 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800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nk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sz="2800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nk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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(1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k)}.</a:t>
            </a:r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1176338" y="228600"/>
            <a:ext cx="6584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关于上下文无关语言的封闭运算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9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0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533400" y="12192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上下文无关语言的并</a:t>
            </a:r>
          </a:p>
        </p:txBody>
      </p:sp>
      <p:sp>
        <p:nvSpPr>
          <p:cNvPr id="62498" name="Rectangle 34"/>
          <p:cNvSpPr>
            <a:spLocks noChangeArrowheads="1"/>
          </p:cNvSpPr>
          <p:nvPr/>
        </p:nvSpPr>
        <p:spPr bwMode="auto">
          <a:xfrm>
            <a:off x="838200" y="2160588"/>
            <a:ext cx="822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若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，则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也是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zh-CN" altLang="en-US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2499" name="Rectangle 35"/>
          <p:cNvSpPr>
            <a:spLocks noChangeArrowheads="1"/>
          </p:cNvSpPr>
          <p:nvPr/>
        </p:nvSpPr>
        <p:spPr bwMode="auto">
          <a:xfrm>
            <a:off x="838200" y="2894013"/>
            <a:ext cx="8229600" cy="16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证明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设替换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为：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s(0) = L </a:t>
            </a:r>
            <a:r>
              <a:rPr lang="zh-CN" altLang="en-US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s(1) =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，则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s({0,1}) = L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M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由于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{0,1}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皆为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zh-CN" altLang="en-US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所以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62502" name="Rectangle 38"/>
          <p:cNvSpPr>
            <a:spLocks noChangeArrowheads="1"/>
          </p:cNvSpPr>
          <p:nvPr/>
        </p:nvSpPr>
        <p:spPr bwMode="auto">
          <a:xfrm>
            <a:off x="1176338" y="228600"/>
            <a:ext cx="6584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关于上下文无关语言的封闭运算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98" grpId="0" autoUpdateAnimBg="0"/>
      <p:bldP spid="6249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533400" y="1295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上下文无关语言的闭包</a:t>
            </a:r>
            <a:r>
              <a:rPr lang="en-US" altLang="zh-CN" sz="3200" i="1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星闭包和正闭包</a:t>
            </a:r>
            <a:r>
              <a:rPr lang="en-US" altLang="zh-CN" sz="3200" i="1" dirty="0"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762000" y="1962150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若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，则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*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baseline="30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也是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.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762000" y="2695575"/>
            <a:ext cx="83820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证明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设替换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为：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s(1) =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，则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s({1}*) = 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*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s({1}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= L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由于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{1}*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{1}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皆为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zh-CN" altLang="en-US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所以，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*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1176338" y="228600"/>
            <a:ext cx="6584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关于上下文无关语言的封闭运算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5" grpId="0" autoUpdateAnimBg="0"/>
      <p:bldP spid="14541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609600" y="13716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上下文无关语言的连接</a:t>
            </a: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762000" y="2084388"/>
            <a:ext cx="822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若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，则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LM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也是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.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146441" name="Rectangle 9"/>
          <p:cNvSpPr>
            <a:spLocks noChangeArrowheads="1"/>
          </p:cNvSpPr>
          <p:nvPr/>
        </p:nvSpPr>
        <p:spPr bwMode="auto">
          <a:xfrm>
            <a:off x="762000" y="2817813"/>
            <a:ext cx="8229600" cy="16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证明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设替换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为：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s(0) = L </a:t>
            </a:r>
            <a:r>
              <a:rPr lang="zh-CN" altLang="en-US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s(1) =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，则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s({01}) = LM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由于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{01}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皆为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zh-CN" altLang="en-US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所以，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LM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46443" name="Rectangle 11"/>
          <p:cNvSpPr>
            <a:spLocks noChangeArrowheads="1"/>
          </p:cNvSpPr>
          <p:nvPr/>
        </p:nvSpPr>
        <p:spPr bwMode="auto">
          <a:xfrm>
            <a:off x="1176338" y="228600"/>
            <a:ext cx="6584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关于上下文无关语言的封闭运算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autoUpdateAnimBg="0"/>
      <p:bldP spid="14644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69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533400" y="1295400"/>
            <a:ext cx="76390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上下文无关语言的同态</a:t>
            </a:r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762000" y="3471863"/>
            <a:ext cx="822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若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h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: 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T*,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h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也是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.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</a:p>
        </p:txBody>
      </p:sp>
      <p:grpSp>
        <p:nvGrpSpPr>
          <p:cNvPr id="157709" name="Group 13"/>
          <p:cNvGrpSpPr>
            <a:grpSpLocks/>
          </p:cNvGrpSpPr>
          <p:nvPr/>
        </p:nvGrpSpPr>
        <p:grpSpPr bwMode="auto">
          <a:xfrm>
            <a:off x="762000" y="1947863"/>
            <a:ext cx="8382000" cy="1295400"/>
            <a:chOff x="480" y="1392"/>
            <a:chExt cx="5184" cy="816"/>
          </a:xfrm>
        </p:grpSpPr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480" y="1392"/>
              <a:ext cx="5184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Symbol" pitchFamily="18" charset="2"/>
                <a:buChar char="-"/>
              </a:pPr>
              <a:r>
                <a:rPr lang="en-US" altLang="zh-CN" sz="24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zh-CN" altLang="en-US" sz="28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记号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设映射 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h: </a:t>
              </a:r>
              <a:r>
                <a:rPr lang="en-US" altLang="zh-CN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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T*,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则对 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w=a</a:t>
              </a:r>
              <a:r>
                <a:rPr lang="en-US" altLang="zh-CN" sz="2400" i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a</a:t>
              </a:r>
              <a:r>
                <a:rPr lang="en-US" altLang="zh-CN" sz="2400" i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…a</a:t>
              </a:r>
              <a:r>
                <a:rPr lang="en-US" altLang="zh-CN" sz="2400" i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n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*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定义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        </a:t>
              </a:r>
              <a:r>
                <a:rPr lang="en-US" altLang="zh-CN" sz="24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h</a:t>
              </a:r>
              <a:r>
                <a:rPr lang="en-US" altLang="zh-CN" sz="2400" i="1"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w</a:t>
              </a:r>
              <a:r>
                <a:rPr lang="en-US" altLang="zh-CN" sz="2400" i="1"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= 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h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a</a:t>
              </a:r>
              <a:r>
                <a:rPr lang="en-US" altLang="zh-CN" sz="2400" i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 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h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a</a:t>
              </a:r>
              <a:r>
                <a:rPr lang="en-US" altLang="zh-CN" sz="2400" i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 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…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h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a</a:t>
              </a:r>
              <a:r>
                <a:rPr lang="en-US" altLang="zh-CN" sz="2400" i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n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),  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称为串 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w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的一个同态；</a:t>
              </a: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480" y="1920"/>
              <a:ext cx="51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对语言 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 </a:t>
              </a:r>
              <a:r>
                <a:rPr lang="en-US" altLang="zh-CN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* ,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定义 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的同态 </a:t>
              </a:r>
              <a:r>
                <a:rPr lang="en-US" altLang="zh-CN" sz="24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h</a:t>
              </a:r>
              <a:r>
                <a:rPr lang="en-US" altLang="zh-CN" sz="2400" i="1"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</a:t>
              </a:r>
              <a:r>
                <a:rPr lang="en-US" altLang="zh-CN" sz="2400" i="1"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= { 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h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w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 | w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 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} </a:t>
              </a:r>
              <a:endPara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</p:grpSp>
      <p:sp>
        <p:nvSpPr>
          <p:cNvPr id="157710" name="Rectangle 14"/>
          <p:cNvSpPr>
            <a:spLocks noChangeArrowheads="1"/>
          </p:cNvSpPr>
          <p:nvPr/>
        </p:nvSpPr>
        <p:spPr bwMode="auto">
          <a:xfrm>
            <a:off x="762000" y="4189413"/>
            <a:ext cx="8382000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证明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设替换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为：对任何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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s(a) = {h(a)}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则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s(L) = h(L)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由于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{h(a)}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皆为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zh-CN" altLang="en-US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所以，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h(L)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57712" name="Rectangle 16"/>
          <p:cNvSpPr>
            <a:spLocks noChangeArrowheads="1"/>
          </p:cNvSpPr>
          <p:nvPr/>
        </p:nvSpPr>
        <p:spPr bwMode="auto">
          <a:xfrm>
            <a:off x="1176338" y="228600"/>
            <a:ext cx="6584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关于上下文无关语言的封闭运算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3" grpId="0" autoUpdateAnimBg="0"/>
      <p:bldP spid="15771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609600" y="1143000"/>
            <a:ext cx="754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zh-CN" altLang="en-US" sz="3200">
                <a:latin typeface="+mn-lt"/>
                <a:ea typeface="华文楷体" panose="02010600040101010101" pitchFamily="2" charset="-122"/>
              </a:rPr>
              <a:t>上下文无关语言的反向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838200" y="2819400"/>
            <a:ext cx="699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若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，则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i="1" baseline="30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也是</a:t>
            </a: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zh-CN" altLang="en-US" sz="24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zh-CN" altLang="en-US" sz="2400" i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838200" y="1844675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记号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设字符串 </a:t>
            </a: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w=a</a:t>
            </a:r>
            <a:r>
              <a:rPr lang="en-US" altLang="zh-CN" sz="2400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…a</a:t>
            </a:r>
            <a:r>
              <a:rPr lang="en-US" altLang="zh-CN" sz="2400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 </a:t>
            </a: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的反向（ </a:t>
            </a: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reversal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2400" i="1"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i="1" baseline="30000">
                <a:latin typeface="+mn-lt"/>
                <a:ea typeface="华文楷体" panose="02010600040101010101" pitchFamily="2" charset="-122"/>
                <a:sym typeface="Symbol" pitchFamily="18" charset="2"/>
              </a:rPr>
              <a:t>R </a:t>
            </a: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a</a:t>
            </a:r>
            <a:r>
              <a:rPr lang="en-US" altLang="zh-CN" sz="2400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n-1</a:t>
            </a: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…a</a:t>
            </a:r>
            <a:r>
              <a:rPr lang="en-US" altLang="zh-CN" sz="2400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语言 </a:t>
            </a: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的反向 </a:t>
            </a:r>
            <a:r>
              <a:rPr lang="en-US" altLang="zh-CN" sz="2400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i="1" baseline="30000">
                <a:latin typeface="+mn-lt"/>
                <a:ea typeface="华文楷体" panose="02010600040101010101" pitchFamily="2" charset="-122"/>
                <a:sym typeface="Symbol" pitchFamily="18" charset="2"/>
              </a:rPr>
              <a:t>R </a:t>
            </a: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{ w</a:t>
            </a:r>
            <a:r>
              <a:rPr lang="en-US" altLang="zh-CN" sz="2400" i="1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| w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}.</a:t>
            </a:r>
            <a:endParaRPr lang="en-US" altLang="zh-CN" sz="240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143000" y="632460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itchFamily="34" charset="0"/>
              </a:rPr>
              <a:t>□</a:t>
            </a:r>
          </a:p>
        </p:txBody>
      </p:sp>
      <p:sp>
        <p:nvSpPr>
          <p:cNvPr id="155664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5665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5666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5667" name="AutoShape 1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155672" name="Group 24"/>
          <p:cNvGrpSpPr>
            <a:grpSpLocks/>
          </p:cNvGrpSpPr>
          <p:nvPr/>
        </p:nvGrpSpPr>
        <p:grpSpPr bwMode="auto">
          <a:xfrm>
            <a:off x="838200" y="3368676"/>
            <a:ext cx="8077200" cy="3078163"/>
            <a:chOff x="480" y="2122"/>
            <a:chExt cx="5088" cy="1939"/>
          </a:xfrm>
        </p:grpSpPr>
        <p:sp>
          <p:nvSpPr>
            <p:cNvPr id="155656" name="Rectangle 8"/>
            <p:cNvSpPr>
              <a:spLocks noChangeArrowheads="1"/>
            </p:cNvSpPr>
            <p:nvPr/>
          </p:nvSpPr>
          <p:spPr bwMode="auto">
            <a:xfrm>
              <a:off x="480" y="2122"/>
              <a:ext cx="5088" cy="1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证明思路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设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L=L(G)</a:t>
              </a:r>
              <a:r>
                <a:rPr lang="zh-CN" altLang="en-US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其中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CFG  G=(V,T,P,S)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 </a:t>
              </a:r>
            </a:p>
            <a:p>
              <a:pPr>
                <a:buFont typeface="Wingdings" pitchFamily="2" charset="2"/>
                <a:buNone/>
              </a:pPr>
              <a:endPara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构造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G</a:t>
              </a:r>
              <a:r>
                <a:rPr lang="en-US" altLang="zh-CN" sz="2400" i="1" baseline="30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= (V,T,P</a:t>
              </a:r>
              <a:r>
                <a:rPr lang="en-US" altLang="zh-CN" sz="2400" i="1" baseline="30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,S) ,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其中 </a:t>
              </a:r>
            </a:p>
            <a:p>
              <a:pPr>
                <a:buFont typeface="Wingdings" pitchFamily="2" charset="2"/>
                <a:buNone/>
              </a:pPr>
              <a:endPara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      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P</a:t>
              </a:r>
              <a:r>
                <a:rPr lang="en-US" altLang="zh-CN" sz="2400" i="1" baseline="30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=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{A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</a:t>
              </a:r>
              <a:r>
                <a:rPr lang="en-US" altLang="zh-CN" sz="2400" i="1" baseline="30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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“A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”</a:t>
              </a:r>
              <a:r>
                <a:rPr lang="en-US" altLang="zh-CN" sz="2400" i="1" baseline="30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P}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</a:t>
              </a:r>
            </a:p>
            <a:p>
              <a:pPr>
                <a:buFont typeface="Wingdings" pitchFamily="2" charset="2"/>
                <a:buNone/>
              </a:pPr>
              <a:endPara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可以证明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L(G</a:t>
              </a:r>
              <a:r>
                <a:rPr lang="en-US" altLang="zh-CN" sz="2400" i="1" baseline="30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)= L</a:t>
              </a:r>
              <a:r>
                <a:rPr lang="en-US" altLang="zh-CN" sz="2400" i="1" baseline="30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即证，对任何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w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</a:t>
              </a:r>
              <a:endPara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endPara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      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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w   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iff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S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 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w</a:t>
              </a:r>
              <a:r>
                <a:rPr lang="en-US" altLang="zh-CN" sz="2400" i="1" baseline="30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</a:p>
            <a:p>
              <a:pPr>
                <a:buFont typeface="Wingdings" pitchFamily="2" charset="2"/>
                <a:buNone/>
              </a:pPr>
              <a:endPara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 (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归纳于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G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和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G</a:t>
              </a:r>
              <a:r>
                <a:rPr lang="en-US" altLang="zh-CN" sz="2400" i="1" baseline="30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中推导的长度，留做练习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)</a:t>
              </a:r>
            </a:p>
          </p:txBody>
        </p:sp>
        <p:sp>
          <p:nvSpPr>
            <p:cNvPr id="155668" name="Rectangle 20"/>
            <p:cNvSpPr>
              <a:spLocks noChangeArrowheads="1"/>
            </p:cNvSpPr>
            <p:nvPr/>
          </p:nvSpPr>
          <p:spPr bwMode="auto">
            <a:xfrm>
              <a:off x="2401" y="3360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*</a:t>
              </a:r>
            </a:p>
          </p:txBody>
        </p:sp>
        <p:sp>
          <p:nvSpPr>
            <p:cNvPr id="155669" name="Rectangle 21"/>
            <p:cNvSpPr>
              <a:spLocks noChangeArrowheads="1"/>
            </p:cNvSpPr>
            <p:nvPr/>
          </p:nvSpPr>
          <p:spPr bwMode="auto">
            <a:xfrm>
              <a:off x="1249" y="3348"/>
              <a:ext cx="1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*</a:t>
              </a:r>
            </a:p>
          </p:txBody>
        </p:sp>
        <p:sp>
          <p:nvSpPr>
            <p:cNvPr id="155670" name="Rectangle 22"/>
            <p:cNvSpPr>
              <a:spLocks noChangeArrowheads="1"/>
            </p:cNvSpPr>
            <p:nvPr/>
          </p:nvSpPr>
          <p:spPr bwMode="auto">
            <a:xfrm>
              <a:off x="1248" y="358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G</a:t>
              </a:r>
            </a:p>
          </p:txBody>
        </p:sp>
        <p:sp>
          <p:nvSpPr>
            <p:cNvPr id="155671" name="Rectangle 23"/>
            <p:cNvSpPr>
              <a:spLocks noChangeArrowheads="1"/>
            </p:cNvSpPr>
            <p:nvPr/>
          </p:nvSpPr>
          <p:spPr bwMode="auto">
            <a:xfrm>
              <a:off x="2373" y="3590"/>
              <a:ext cx="31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G</a:t>
              </a:r>
              <a:r>
                <a:rPr lang="en-US" altLang="zh-CN" i="1" baseline="30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</a:t>
              </a:r>
            </a:p>
          </p:txBody>
        </p:sp>
      </p:grpSp>
      <p:sp>
        <p:nvSpPr>
          <p:cNvPr id="155674" name="Rectangle 26"/>
          <p:cNvSpPr>
            <a:spLocks noChangeArrowheads="1"/>
          </p:cNvSpPr>
          <p:nvPr/>
        </p:nvSpPr>
        <p:spPr bwMode="auto">
          <a:xfrm>
            <a:off x="1176338" y="228600"/>
            <a:ext cx="6584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关于上下文无关语言的封闭运算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5" grpId="0" autoUpdateAnimBg="0"/>
      <p:bldP spid="155657" grpId="0" autoUpdateAnimBg="0"/>
      <p:bldP spid="15566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533400" y="1219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上下文无关语言的交，补，差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685800" y="2514600"/>
            <a:ext cx="82296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举反例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= {0</a:t>
            </a:r>
            <a:r>
              <a:rPr lang="en-US" altLang="zh-CN" sz="24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n,i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&gt;0}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，它的一个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CFG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</a:t>
            </a:r>
          </a:p>
          <a:p>
            <a:pP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AB</a:t>
            </a:r>
            <a:r>
              <a:rPr lang="zh-CN" altLang="en-US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0A1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01</a:t>
            </a:r>
            <a:r>
              <a:rPr lang="zh-CN" altLang="en-US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2B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2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； </a:t>
            </a:r>
            <a:r>
              <a:rPr lang="zh-CN" altLang="en-US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zh-CN" altLang="en-US" sz="1000" i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 = {0</a:t>
            </a:r>
            <a:r>
              <a:rPr lang="en-US" altLang="zh-CN" sz="24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n,i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&gt;0}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，它的一个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CFG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AB</a:t>
            </a:r>
            <a:r>
              <a:rPr lang="zh-CN" altLang="en-US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0A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0</a:t>
            </a:r>
            <a:r>
              <a:rPr lang="zh-CN" altLang="en-US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1B2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12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  <a:r>
              <a:rPr lang="zh-CN" altLang="en-US" sz="1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zh-CN" altLang="en-US" sz="1000" i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但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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{0</a:t>
            </a:r>
            <a:r>
              <a:rPr lang="en-US" altLang="zh-CN" sz="24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n&gt;0}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不是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.</a:t>
            </a:r>
          </a:p>
        </p:txBody>
      </p:sp>
      <p:sp>
        <p:nvSpPr>
          <p:cNvPr id="138262" name="Rectangle 22"/>
          <p:cNvSpPr>
            <a:spLocks noChangeArrowheads="1"/>
          </p:cNvSpPr>
          <p:nvPr/>
        </p:nvSpPr>
        <p:spPr bwMode="auto">
          <a:xfrm>
            <a:off x="685800" y="19050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若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，但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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不一定是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.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</a:p>
        </p:txBody>
      </p:sp>
      <p:grpSp>
        <p:nvGrpSpPr>
          <p:cNvPr id="138283" name="Group 43"/>
          <p:cNvGrpSpPr>
            <a:grpSpLocks/>
          </p:cNvGrpSpPr>
          <p:nvPr/>
        </p:nvGrpSpPr>
        <p:grpSpPr bwMode="auto">
          <a:xfrm>
            <a:off x="685800" y="5157788"/>
            <a:ext cx="8229600" cy="519112"/>
            <a:chOff x="432" y="2889"/>
            <a:chExt cx="5184" cy="327"/>
          </a:xfrm>
        </p:grpSpPr>
        <p:grpSp>
          <p:nvGrpSpPr>
            <p:cNvPr id="138256" name="Group 16"/>
            <p:cNvGrpSpPr>
              <a:grpSpLocks/>
            </p:cNvGrpSpPr>
            <p:nvPr/>
          </p:nvGrpSpPr>
          <p:grpSpPr bwMode="auto">
            <a:xfrm>
              <a:off x="3127" y="2892"/>
              <a:ext cx="233" cy="324"/>
              <a:chOff x="1687" y="3840"/>
              <a:chExt cx="233" cy="324"/>
            </a:xfrm>
          </p:grpSpPr>
          <p:sp>
            <p:nvSpPr>
              <p:cNvPr id="138254" name="Rectangle 14"/>
              <p:cNvSpPr>
                <a:spLocks noChangeArrowheads="1"/>
              </p:cNvSpPr>
              <p:nvPr/>
            </p:nvSpPr>
            <p:spPr bwMode="auto">
              <a:xfrm>
                <a:off x="1687" y="387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L</a:t>
                </a:r>
              </a:p>
            </p:txBody>
          </p:sp>
          <p:sp>
            <p:nvSpPr>
              <p:cNvPr id="138255" name="Rectangle 15"/>
              <p:cNvSpPr>
                <a:spLocks noChangeArrowheads="1"/>
              </p:cNvSpPr>
              <p:nvPr/>
            </p:nvSpPr>
            <p:spPr bwMode="auto">
              <a:xfrm>
                <a:off x="1687" y="3840"/>
                <a:ext cx="22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¯</a:t>
                </a:r>
              </a:p>
            </p:txBody>
          </p:sp>
        </p:grpSp>
        <p:sp>
          <p:nvSpPr>
            <p:cNvPr id="138264" name="Rectangle 24"/>
            <p:cNvSpPr>
              <a:spLocks noChangeArrowheads="1"/>
            </p:cNvSpPr>
            <p:nvPr/>
          </p:nvSpPr>
          <p:spPr bwMode="auto">
            <a:xfrm>
              <a:off x="432" y="2889"/>
              <a:ext cx="51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Symbol" pitchFamily="18" charset="2"/>
                <a:buChar char="-"/>
              </a:pPr>
              <a:r>
                <a:rPr lang="en-US" altLang="zh-CN" sz="2400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zh-CN" altLang="en-US" sz="28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推论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若 </a:t>
              </a:r>
              <a:r>
                <a:rPr lang="en-US" altLang="zh-CN" sz="2400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和 </a:t>
              </a:r>
              <a:r>
                <a:rPr lang="en-US" altLang="zh-CN" sz="2400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M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为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CFL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，但    和 </a:t>
              </a:r>
              <a:r>
                <a:rPr lang="en-US" altLang="zh-CN" sz="2400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</a:t>
              </a:r>
              <a:r>
                <a:rPr lang="en-US" altLang="zh-CN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–</a:t>
              </a:r>
              <a:r>
                <a:rPr lang="en-US" altLang="zh-CN" sz="2400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M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不一定是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CFL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.</a:t>
              </a:r>
              <a:r>
                <a:rPr lang="en-US" altLang="zh-CN" sz="2400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</a:p>
          </p:txBody>
        </p:sp>
      </p:grpSp>
      <p:grpSp>
        <p:nvGrpSpPr>
          <p:cNvPr id="138286" name="Group 46"/>
          <p:cNvGrpSpPr>
            <a:grpSpLocks/>
          </p:cNvGrpSpPr>
          <p:nvPr/>
        </p:nvGrpSpPr>
        <p:grpSpPr bwMode="auto">
          <a:xfrm>
            <a:off x="685800" y="5697538"/>
            <a:ext cx="8382000" cy="1200150"/>
            <a:chOff x="432" y="3236"/>
            <a:chExt cx="5280" cy="756"/>
          </a:xfrm>
        </p:grpSpPr>
        <p:grpSp>
          <p:nvGrpSpPr>
            <p:cNvPr id="138275" name="Group 35"/>
            <p:cNvGrpSpPr>
              <a:grpSpLocks/>
            </p:cNvGrpSpPr>
            <p:nvPr/>
          </p:nvGrpSpPr>
          <p:grpSpPr bwMode="auto">
            <a:xfrm>
              <a:off x="2144" y="3236"/>
              <a:ext cx="592" cy="316"/>
              <a:chOff x="2160" y="3216"/>
              <a:chExt cx="592" cy="316"/>
            </a:xfrm>
          </p:grpSpPr>
          <p:sp>
            <p:nvSpPr>
              <p:cNvPr id="138269" name="Rectangle 29"/>
              <p:cNvSpPr>
                <a:spLocks noChangeArrowheads="1"/>
              </p:cNvSpPr>
              <p:nvPr/>
            </p:nvSpPr>
            <p:spPr bwMode="auto">
              <a:xfrm>
                <a:off x="2160" y="3282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L</a:t>
                </a:r>
              </a:p>
            </p:txBody>
          </p:sp>
          <p:sp>
            <p:nvSpPr>
              <p:cNvPr id="138270" name="Rectangle 30"/>
              <p:cNvSpPr>
                <a:spLocks noChangeArrowheads="1"/>
              </p:cNvSpPr>
              <p:nvPr/>
            </p:nvSpPr>
            <p:spPr bwMode="auto">
              <a:xfrm>
                <a:off x="2160" y="3246"/>
                <a:ext cx="2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¯</a:t>
                </a:r>
              </a:p>
            </p:txBody>
          </p:sp>
          <p:sp>
            <p:nvSpPr>
              <p:cNvPr id="138271" name="Rectangle 31"/>
              <p:cNvSpPr>
                <a:spLocks noChangeArrowheads="1"/>
              </p:cNvSpPr>
              <p:nvPr/>
            </p:nvSpPr>
            <p:spPr bwMode="auto">
              <a:xfrm>
                <a:off x="2489" y="3282"/>
                <a:ext cx="24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M</a:t>
                </a:r>
              </a:p>
            </p:txBody>
          </p:sp>
          <p:sp>
            <p:nvSpPr>
              <p:cNvPr id="138272" name="Rectangle 32"/>
              <p:cNvSpPr>
                <a:spLocks noChangeArrowheads="1"/>
              </p:cNvSpPr>
              <p:nvPr/>
            </p:nvSpPr>
            <p:spPr bwMode="auto">
              <a:xfrm>
                <a:off x="2530" y="3216"/>
                <a:ext cx="2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¯</a:t>
                </a:r>
              </a:p>
            </p:txBody>
          </p:sp>
          <p:sp>
            <p:nvSpPr>
              <p:cNvPr id="138273" name="Rectangle 33"/>
              <p:cNvSpPr>
                <a:spLocks noChangeArrowheads="1"/>
              </p:cNvSpPr>
              <p:nvPr/>
            </p:nvSpPr>
            <p:spPr bwMode="auto">
              <a:xfrm>
                <a:off x="2321" y="3236"/>
                <a:ext cx="23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</a:t>
                </a:r>
              </a:p>
            </p:txBody>
          </p:sp>
          <p:sp>
            <p:nvSpPr>
              <p:cNvPr id="138274" name="Line 34"/>
              <p:cNvSpPr>
                <a:spLocks noChangeShapeType="1"/>
              </p:cNvSpPr>
              <p:nvPr/>
            </p:nvSpPr>
            <p:spPr bwMode="auto">
              <a:xfrm>
                <a:off x="2208" y="3216"/>
                <a:ext cx="480" cy="0"/>
              </a:xfrm>
              <a:prstGeom prst="line">
                <a:avLst/>
              </a:prstGeom>
              <a:noFill/>
              <a:ln w="25400">
                <a:solidFill>
                  <a:srgbClr val="333399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>
                  <a:latin typeface="+mn-lt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38266" name="Rectangle 26"/>
            <p:cNvSpPr>
              <a:spLocks noChangeArrowheads="1"/>
            </p:cNvSpPr>
            <p:nvPr/>
          </p:nvSpPr>
          <p:spPr bwMode="auto">
            <a:xfrm>
              <a:off x="432" y="3236"/>
              <a:ext cx="528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证明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由于 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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M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= 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      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，所以，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CFL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的补运算不是封闭的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</a:t>
              </a:r>
              <a:endParaRPr lang="en-US" altLang="zh-CN" sz="1000" i="1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同样，由于   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=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*–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</a:t>
              </a:r>
              <a:r>
                <a:rPr lang="zh-CN" altLang="en-US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 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所以，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CFL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之间的差运算不是封闭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的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</a:t>
              </a:r>
            </a:p>
          </p:txBody>
        </p:sp>
        <p:grpSp>
          <p:nvGrpSpPr>
            <p:cNvPr id="138284" name="Group 44"/>
            <p:cNvGrpSpPr>
              <a:grpSpLocks/>
            </p:cNvGrpSpPr>
            <p:nvPr/>
          </p:nvGrpSpPr>
          <p:grpSpPr bwMode="auto">
            <a:xfrm>
              <a:off x="1687" y="3475"/>
              <a:ext cx="214" cy="280"/>
              <a:chOff x="1687" y="3475"/>
              <a:chExt cx="214" cy="280"/>
            </a:xfrm>
          </p:grpSpPr>
          <p:sp>
            <p:nvSpPr>
              <p:cNvPr id="138277" name="Rectangle 37"/>
              <p:cNvSpPr>
                <a:spLocks noChangeArrowheads="1"/>
              </p:cNvSpPr>
              <p:nvPr/>
            </p:nvSpPr>
            <p:spPr bwMode="auto">
              <a:xfrm>
                <a:off x="1687" y="3505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L</a:t>
                </a:r>
              </a:p>
            </p:txBody>
          </p:sp>
          <p:sp>
            <p:nvSpPr>
              <p:cNvPr id="138278" name="Rectangle 38"/>
              <p:cNvSpPr>
                <a:spLocks noChangeArrowheads="1"/>
              </p:cNvSpPr>
              <p:nvPr/>
            </p:nvSpPr>
            <p:spPr bwMode="auto">
              <a:xfrm>
                <a:off x="1687" y="3475"/>
                <a:ext cx="2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¯</a:t>
                </a:r>
              </a:p>
            </p:txBody>
          </p:sp>
        </p:grpSp>
      </p:grpSp>
      <p:sp>
        <p:nvSpPr>
          <p:cNvPr id="138282" name="Rectangle 42"/>
          <p:cNvSpPr>
            <a:spLocks noChangeArrowheads="1"/>
          </p:cNvSpPr>
          <p:nvPr/>
        </p:nvSpPr>
        <p:spPr bwMode="auto">
          <a:xfrm>
            <a:off x="1176338" y="228600"/>
            <a:ext cx="6584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关于上下文无关语言的封闭运算</a:t>
            </a:r>
          </a:p>
        </p:txBody>
      </p:sp>
      <p:sp>
        <p:nvSpPr>
          <p:cNvPr id="1382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824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82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82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0" grpId="0" autoUpdateAnimBg="0"/>
      <p:bldP spid="13826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87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87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87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609600" y="1066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上下文无关语言与正规语言的交</a:t>
            </a:r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762000" y="1676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若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为正规语言，则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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.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158746" name="Rectangle 26"/>
          <p:cNvSpPr>
            <a:spLocks noChangeArrowheads="1"/>
          </p:cNvSpPr>
          <p:nvPr/>
        </p:nvSpPr>
        <p:spPr bwMode="auto">
          <a:xfrm>
            <a:off x="762000" y="213360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证明思路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设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 =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L(A)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其中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A =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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设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=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L(P)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其中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  P =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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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Z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58747" name="Rectangle 27"/>
          <p:cNvSpPr>
            <a:spLocks noChangeArrowheads="1"/>
          </p:cNvSpPr>
          <p:nvPr/>
        </p:nvSpPr>
        <p:spPr bwMode="auto">
          <a:xfrm>
            <a:off x="1087438" y="2876550"/>
            <a:ext cx="63743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构造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  P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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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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(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),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Z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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F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</a:p>
        </p:txBody>
      </p:sp>
      <p:grpSp>
        <p:nvGrpSpPr>
          <p:cNvPr id="158754" name="Group 34"/>
          <p:cNvGrpSpPr>
            <a:grpSpLocks/>
          </p:cNvGrpSpPr>
          <p:nvPr/>
        </p:nvGrpSpPr>
        <p:grpSpPr bwMode="auto">
          <a:xfrm>
            <a:off x="1066800" y="3429000"/>
            <a:ext cx="3810000" cy="2286000"/>
            <a:chOff x="672" y="2400"/>
            <a:chExt cx="2400" cy="1440"/>
          </a:xfrm>
        </p:grpSpPr>
        <p:sp>
          <p:nvSpPr>
            <p:cNvPr id="158748" name="Rectangle 28"/>
            <p:cNvSpPr>
              <a:spLocks noChangeArrowheads="1"/>
            </p:cNvSpPr>
            <p:nvPr/>
          </p:nvSpPr>
          <p:spPr bwMode="auto">
            <a:xfrm>
              <a:off x="672" y="2400"/>
              <a:ext cx="240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其中 </a:t>
              </a:r>
              <a:r>
                <a:rPr lang="zh-CN" altLang="en-US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((</a:t>
              </a:r>
              <a:r>
                <a:rPr lang="en-US" altLang="zh-CN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q,p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), a, X)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包含所有</a:t>
              </a:r>
            </a:p>
            <a:p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满足如下条件的 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((</a:t>
              </a:r>
              <a:r>
                <a:rPr lang="en-US" altLang="zh-CN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r,s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),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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：</a:t>
              </a:r>
            </a:p>
          </p:txBody>
        </p:sp>
        <p:sp>
          <p:nvSpPr>
            <p:cNvPr id="158749" name="Rectangle 29"/>
            <p:cNvSpPr>
              <a:spLocks noChangeArrowheads="1"/>
            </p:cNvSpPr>
            <p:nvPr/>
          </p:nvSpPr>
          <p:spPr bwMode="auto">
            <a:xfrm>
              <a:off x="672" y="2976"/>
              <a:ext cx="230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</a:t>
              </a:r>
              <a:r>
                <a:rPr lang="zh-CN" altLang="en-US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s= 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(p, a)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</a:t>
              </a:r>
            </a:p>
            <a:p>
              <a:r>
                <a:rPr lang="zh-CN" altLang="en-US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</a:t>
              </a:r>
              <a:r>
                <a:rPr lang="zh-CN" altLang="en-US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(r, 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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 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(q, a, X)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 </a:t>
              </a:r>
            </a:p>
          </p:txBody>
        </p:sp>
        <p:sp>
          <p:nvSpPr>
            <p:cNvPr id="158750" name="Rectangle 30"/>
            <p:cNvSpPr>
              <a:spLocks noChangeArrowheads="1"/>
            </p:cNvSpPr>
            <p:nvPr/>
          </p:nvSpPr>
          <p:spPr bwMode="auto">
            <a:xfrm>
              <a:off x="672" y="3552"/>
              <a:ext cx="20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其中 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 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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或 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= </a:t>
              </a:r>
              <a:r>
                <a:rPr lang="en-US" altLang="zh-CN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 </a:t>
              </a:r>
            </a:p>
          </p:txBody>
        </p:sp>
      </p:grpSp>
      <p:sp>
        <p:nvSpPr>
          <p:cNvPr id="158753" name="Rectangle 33"/>
          <p:cNvSpPr>
            <a:spLocks noChangeArrowheads="1"/>
          </p:cNvSpPr>
          <p:nvPr/>
        </p:nvSpPr>
        <p:spPr bwMode="auto">
          <a:xfrm>
            <a:off x="1066800" y="57912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可证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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 =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. </a:t>
            </a:r>
          </a:p>
        </p:txBody>
      </p:sp>
      <p:graphicFrame>
        <p:nvGraphicFramePr>
          <p:cNvPr id="15875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762674"/>
              </p:ext>
            </p:extLst>
          </p:nvPr>
        </p:nvGraphicFramePr>
        <p:xfrm>
          <a:off x="4619625" y="3394075"/>
          <a:ext cx="4143375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143451" imgH="3006547" progId="Visio.Drawing.11">
                  <p:embed/>
                </p:oleObj>
              </mc:Choice>
              <mc:Fallback>
                <p:oleObj name="Visio" r:id="rId3" imgW="4143451" imgH="3006547" progId="Visio.Drawing.1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3394075"/>
                        <a:ext cx="4143375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57" name="Rectangle 37"/>
          <p:cNvSpPr>
            <a:spLocks noChangeArrowheads="1"/>
          </p:cNvSpPr>
          <p:nvPr/>
        </p:nvSpPr>
        <p:spPr bwMode="auto">
          <a:xfrm>
            <a:off x="1143000" y="630555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□</a:t>
            </a:r>
          </a:p>
        </p:txBody>
      </p:sp>
      <p:sp>
        <p:nvSpPr>
          <p:cNvPr id="158759" name="Rectangle 39"/>
          <p:cNvSpPr>
            <a:spLocks noChangeArrowheads="1"/>
          </p:cNvSpPr>
          <p:nvPr/>
        </p:nvSpPr>
        <p:spPr bwMode="auto">
          <a:xfrm>
            <a:off x="1176338" y="228600"/>
            <a:ext cx="6584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关于上下文无关语言的封闭运算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5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8" grpId="0" autoUpdateAnimBg="0"/>
      <p:bldP spid="158746" grpId="0" autoUpdateAnimBg="0"/>
      <p:bldP spid="158747" grpId="0" autoUpdateAnimBg="0"/>
      <p:bldP spid="158753" grpId="0" autoUpdateAnimBg="0"/>
      <p:bldP spid="15875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AutoShape 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233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234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234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609600" y="1143000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上下文无关语言的反同态</a:t>
            </a:r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762000" y="2667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若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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T*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h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: 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T*,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h</a:t>
            </a:r>
            <a:r>
              <a:rPr lang="en-US" altLang="zh-CN" i="1" baseline="30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-1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也是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CFL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.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762000" y="182880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记号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设映射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h: 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T*,</a:t>
            </a: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对语言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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T*,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定义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的反同态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h</a:t>
            </a:r>
            <a:r>
              <a:rPr lang="en-US" altLang="zh-CN" i="1" baseline="30000">
                <a:latin typeface="+mn-lt"/>
                <a:ea typeface="华文楷体" panose="02010600040101010101" pitchFamily="2" charset="-122"/>
                <a:sym typeface="Symbol" pitchFamily="18" charset="2"/>
              </a:rPr>
              <a:t>-1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{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w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*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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}.</a:t>
            </a: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endParaRPr lang="en-US" altLang="zh-CN" sz="240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42355" name="Rectangle 19"/>
          <p:cNvSpPr>
            <a:spLocks noChangeArrowheads="1"/>
          </p:cNvSpPr>
          <p:nvPr/>
        </p:nvSpPr>
        <p:spPr bwMode="auto">
          <a:xfrm>
            <a:off x="762000" y="3200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证明思路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设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=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L(P)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其中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  P =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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Z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42356" name="Rectangle 20"/>
          <p:cNvSpPr>
            <a:spLocks noChangeArrowheads="1"/>
          </p:cNvSpPr>
          <p:nvPr/>
        </p:nvSpPr>
        <p:spPr bwMode="auto">
          <a:xfrm>
            <a:off x="1122363" y="3714750"/>
            <a:ext cx="7786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构造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 P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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h(a)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的后缀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 }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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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(q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Z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,F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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{}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42357" name="Rectangle 21"/>
          <p:cNvSpPr>
            <a:spLocks noChangeArrowheads="1"/>
          </p:cNvSpPr>
          <p:nvPr/>
        </p:nvSpPr>
        <p:spPr bwMode="auto">
          <a:xfrm>
            <a:off x="1143000" y="4343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</a:t>
            </a:r>
            <a:r>
              <a:rPr lang="zh-CN" altLang="en-US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，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((q,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), a, X)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{(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q,h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(a)),X)}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42358" name="Rectangle 22"/>
          <p:cNvSpPr>
            <a:spLocks noChangeArrowheads="1"/>
          </p:cNvSpPr>
          <p:nvPr/>
        </p:nvSpPr>
        <p:spPr bwMode="auto">
          <a:xfrm>
            <a:off x="1143000" y="4876800"/>
            <a:ext cx="472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若对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或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(p,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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(q, b, X)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则有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p,x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),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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((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q,bx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),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X)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42362" name="Rectangle 26"/>
          <p:cNvSpPr>
            <a:spLocks noChangeArrowheads="1"/>
          </p:cNvSpPr>
          <p:nvPr/>
        </p:nvSpPr>
        <p:spPr bwMode="auto">
          <a:xfrm>
            <a:off x="1143000" y="57912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可证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</a:t>
            </a:r>
            <a:r>
              <a:rPr lang="en-US" altLang="zh-CN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-1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</a:p>
        </p:txBody>
      </p:sp>
      <p:graphicFrame>
        <p:nvGraphicFramePr>
          <p:cNvPr id="1423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005266"/>
              </p:ext>
            </p:extLst>
          </p:nvPr>
        </p:nvGraphicFramePr>
        <p:xfrm>
          <a:off x="5638800" y="4273550"/>
          <a:ext cx="35814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886249" imgH="3006547" progId="Visio.Drawing.11">
                  <p:embed/>
                </p:oleObj>
              </mc:Choice>
              <mc:Fallback>
                <p:oleObj name="Visio" r:id="rId4" imgW="4886249" imgH="3006547" progId="Visio.Drawing.11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273550"/>
                        <a:ext cx="35814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5" name="Rectangle 29"/>
          <p:cNvSpPr>
            <a:spLocks noChangeArrowheads="1"/>
          </p:cNvSpPr>
          <p:nvPr/>
        </p:nvSpPr>
        <p:spPr bwMode="auto">
          <a:xfrm>
            <a:off x="1143000" y="630555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□</a:t>
            </a:r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1176338" y="228600"/>
            <a:ext cx="6584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关于上下文无关语言的封闭运算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9" grpId="0" autoUpdateAnimBg="0"/>
      <p:bldP spid="142350" grpId="0" autoUpdateAnimBg="0"/>
      <p:bldP spid="142355" grpId="0" autoUpdateAnimBg="0"/>
      <p:bldP spid="142356" grpId="0" autoUpdateAnimBg="0"/>
      <p:bldP spid="142357" grpId="0" autoUpdateAnimBg="0"/>
      <p:bldP spid="142358" grpId="0" autoUpdateAnimBg="0"/>
      <p:bldP spid="142362" grpId="0" autoUpdateAnimBg="0"/>
      <p:bldP spid="14236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3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385763" y="1406525"/>
            <a:ext cx="8137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上下文无关</a:t>
            </a:r>
            <a:r>
              <a:rPr lang="zh-CN" altLang="en-US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语言应满足的一个必要条件</a:t>
            </a:r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379413" y="2163763"/>
            <a:ext cx="84597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可用于判定某些语言不是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上下文无关</a:t>
            </a:r>
            <a:r>
              <a:rPr lang="zh-CN" altLang="en-US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语言</a:t>
            </a: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11430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latin typeface="Arial" pitchFamily="34" charset="0"/>
                <a:ea typeface="华文行楷" pitchFamily="2" charset="-122"/>
              </a:rPr>
              <a:t>针对上下文无关语言的</a:t>
            </a:r>
            <a:r>
              <a:rPr lang="en-US" altLang="zh-CN" sz="3200" b="0" i="1">
                <a:latin typeface="Arial" pitchFamily="34" charset="0"/>
                <a:ea typeface="华文行楷" pitchFamily="2" charset="-122"/>
              </a:rPr>
              <a:t>Pumping</a:t>
            </a:r>
            <a:r>
              <a:rPr lang="zh-CN" altLang="en-US" sz="320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57" name="Text Box 133"/>
          <p:cNvSpPr txBox="1">
            <a:spLocks noChangeArrowheads="1"/>
          </p:cNvSpPr>
          <p:nvPr/>
        </p:nvSpPr>
        <p:spPr bwMode="auto">
          <a:xfrm>
            <a:off x="2057400" y="1371600"/>
            <a:ext cx="53340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必做题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  <a:endParaRPr lang="en-US" altLang="zh-CN" sz="1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Ex.7.2.1(b)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*!Ex.7.2.1(d)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*!Ex.7.3.1(b)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Ex.7.3.2</a:t>
            </a:r>
            <a:endParaRPr lang="en-US" altLang="zh-CN" sz="24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Ex.7.3.6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Ex.7.4.3(c)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思考题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!Ex.7.2.1(f)</a:t>
            </a:r>
          </a:p>
        </p:txBody>
      </p:sp>
      <p:sp>
        <p:nvSpPr>
          <p:cNvPr id="26758" name="Rectangle 134"/>
          <p:cNvSpPr>
            <a:spLocks noChangeArrowheads="1"/>
          </p:cNvSpPr>
          <p:nvPr/>
        </p:nvSpPr>
        <p:spPr bwMode="auto">
          <a:xfrm>
            <a:off x="1476375" y="228600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>
                <a:ea typeface="华文行楷" pitchFamily="2" charset="-122"/>
              </a:rPr>
              <a:t>课后练习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i="1">
                <a:solidFill>
                  <a:schemeClr val="hlink"/>
                </a:solidFill>
                <a:latin typeface="Arial" pitchFamily="34" charset="0"/>
              </a:rPr>
              <a:t>Thank You</a:t>
            </a:r>
            <a:endParaRPr lang="en-US" altLang="zh-CN" sz="3200" i="1">
              <a:solidFill>
                <a:schemeClr val="hlink"/>
              </a:solidFill>
              <a:latin typeface="CMR10" charset="0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200" i="1">
                <a:solidFill>
                  <a:schemeClr val="hlink"/>
                </a:solidFill>
                <a:latin typeface="Arial" pitchFamily="34" charset="0"/>
              </a:rPr>
              <a:t>That’s all for today.</a:t>
            </a:r>
            <a:r>
              <a:rPr lang="en-US" altLang="zh-CN" sz="3200" i="1">
                <a:solidFill>
                  <a:schemeClr val="hlink"/>
                </a:solidFill>
                <a:latin typeface="CMR10" charset="0"/>
              </a:rPr>
              <a:t> </a:t>
            </a:r>
          </a:p>
        </p:txBody>
      </p:sp>
      <p:sp>
        <p:nvSpPr>
          <p:cNvPr id="829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66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66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66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609600" y="10668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上下文无关语言 的</a:t>
            </a:r>
            <a:r>
              <a:rPr lang="zh-CN" altLang="en-US" sz="3200" i="1"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3200" i="1">
                <a:latin typeface="+mn-lt"/>
                <a:ea typeface="华文楷体" panose="02010600040101010101" pitchFamily="2" charset="-122"/>
              </a:rPr>
              <a:t>Pumping”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特性</a:t>
            </a:r>
          </a:p>
        </p:txBody>
      </p:sp>
      <p:sp>
        <p:nvSpPr>
          <p:cNvPr id="196615" name="Rectangle 7"/>
          <p:cNvSpPr>
            <a:spLocks noChangeArrowheads="1"/>
          </p:cNvSpPr>
          <p:nvPr/>
        </p:nvSpPr>
        <p:spPr bwMode="auto">
          <a:xfrm>
            <a:off x="762000" y="1700213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“pumping”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特性：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先讨论不包含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的非空上下文无关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语言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，并设</a:t>
            </a:r>
            <a:r>
              <a:rPr lang="zh-CN" altLang="en-US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= ( V, T,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)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为满足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CNF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的文法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533400" y="2565400"/>
            <a:ext cx="82153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</a:t>
            </a:r>
            <a:r>
              <a:rPr lang="zh-CN" altLang="en-US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|V|=m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，以及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n=2</a:t>
            </a:r>
            <a:r>
              <a:rPr lang="en-US" altLang="zh-CN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对于任一长度不小于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的字符串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即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|z|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考察关于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的分析树</a:t>
            </a:r>
            <a:r>
              <a:rPr lang="zh-CN" altLang="en-US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由于文法满足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CNF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该分析树为二叉树，其叶结点的个数为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|z|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如右下图所示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96617" name="Rectangle 9"/>
          <p:cNvSpPr>
            <a:spLocks noChangeArrowheads="1"/>
          </p:cNvSpPr>
          <p:nvPr/>
        </p:nvSpPr>
        <p:spPr bwMode="auto">
          <a:xfrm>
            <a:off x="533400" y="4292600"/>
            <a:ext cx="4953000" cy="164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设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从根结点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开始的一条最长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路径标记为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…A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  <a:p>
            <a:endParaRPr lang="en-US" altLang="zh-CN" sz="5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由于</a:t>
            </a:r>
            <a:r>
              <a:rPr lang="zh-CN" altLang="en-US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|z|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=2</a:t>
            </a:r>
            <a:r>
              <a:rPr lang="en-US" altLang="zh-CN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，所以该分析树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的高度至少为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m+1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因而，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1966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755649"/>
              </p:ext>
            </p:extLst>
          </p:nvPr>
        </p:nvGraphicFramePr>
        <p:xfrm>
          <a:off x="5715000" y="3886200"/>
          <a:ext cx="297180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93643" imgH="2111959" progId="Visio.Drawing.11">
                  <p:embed/>
                </p:oleObj>
              </mc:Choice>
              <mc:Fallback>
                <p:oleObj name="Visio" r:id="rId3" imgW="3393643" imgH="2111959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886200"/>
                        <a:ext cx="297180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9" name="Rectangle 11"/>
          <p:cNvSpPr>
            <a:spLocks noChangeArrowheads="1"/>
          </p:cNvSpPr>
          <p:nvPr/>
        </p:nvSpPr>
        <p:spPr bwMode="auto">
          <a:xfrm>
            <a:off x="533400" y="5949950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但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|V|=m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，因此 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-m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k-m+1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k-1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中必有重复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的非终结符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假设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，其中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 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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j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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96620" name="Rectangle 12"/>
          <p:cNvSpPr>
            <a:spLocks noChangeArrowheads="1"/>
          </p:cNvSpPr>
          <p:nvPr/>
        </p:nvSpPr>
        <p:spPr bwMode="auto">
          <a:xfrm>
            <a:off x="11430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latin typeface="Arial" pitchFamily="34" charset="0"/>
                <a:ea typeface="华文行楷" pitchFamily="2" charset="-122"/>
              </a:rPr>
              <a:t>针对上下文无关语言的</a:t>
            </a:r>
            <a:r>
              <a:rPr lang="en-US" altLang="zh-CN" sz="3200" b="0" i="1">
                <a:latin typeface="Arial" pitchFamily="34" charset="0"/>
                <a:ea typeface="华文行楷" pitchFamily="2" charset="-122"/>
              </a:rPr>
              <a:t>Pumping</a:t>
            </a:r>
            <a:r>
              <a:rPr lang="zh-CN" altLang="en-US" sz="320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  <p:sp>
        <p:nvSpPr>
          <p:cNvPr id="196621" name="Rectangle 13"/>
          <p:cNvSpPr>
            <a:spLocks noChangeArrowheads="1"/>
          </p:cNvSpPr>
          <p:nvPr/>
        </p:nvSpPr>
        <p:spPr bwMode="auto">
          <a:xfrm>
            <a:off x="533400" y="3789363"/>
            <a:ext cx="821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容易证明，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|z|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h-1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，这里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为树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的高度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5" grpId="0" autoUpdateAnimBg="0"/>
      <p:bldP spid="196616" grpId="0" autoUpdateAnimBg="0"/>
      <p:bldP spid="196617" grpId="0" autoUpdateAnimBg="0"/>
      <p:bldP spid="196619" grpId="0" autoUpdateAnimBg="0"/>
      <p:bldP spid="19662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865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866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866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533400" y="2362200"/>
            <a:ext cx="8229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这样，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的分析树可示意如右图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可以将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划分为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z=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uvwxy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由根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的子树产生，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vwx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由根为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子树产生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由于没有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unit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产生式，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所以 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vx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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又因为根为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的子树高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度不超过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m+1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，所以 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vwx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的长度不超过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=n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，即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| 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vwx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|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n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6096000" y="5213350"/>
            <a:ext cx="2514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“pumping”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特性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对任意的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0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uv</a:t>
            </a:r>
            <a:r>
              <a:rPr lang="en-US" altLang="zh-CN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wx</a:t>
            </a:r>
            <a:r>
              <a:rPr lang="en-US" altLang="zh-CN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838200" y="1828800"/>
            <a:ext cx="481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1">
                <a:latin typeface="+mn-lt"/>
                <a:ea typeface="华文楷体" panose="02010600040101010101" pitchFamily="2" charset="-122"/>
                <a:sym typeface="Symbol" pitchFamily="18" charset="2"/>
              </a:rPr>
              <a:t>“pumping” 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特性（续前页）</a:t>
            </a:r>
            <a:endParaRPr lang="zh-CN" altLang="en-US" sz="2400" i="1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228600" y="467995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现在，可以对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进行</a:t>
            </a:r>
            <a:r>
              <a:rPr lang="zh-CN" altLang="en-US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pumped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，左下图是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=0,2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的情形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198666" name="Object 10"/>
          <p:cNvGraphicFramePr>
            <a:graphicFrameLocks noChangeAspect="1"/>
          </p:cNvGraphicFramePr>
          <p:nvPr/>
        </p:nvGraphicFramePr>
        <p:xfrm>
          <a:off x="5303838" y="1903413"/>
          <a:ext cx="3611562" cy="223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936541" imgH="3049829" progId="Visio.Drawing.11">
                  <p:embed/>
                </p:oleObj>
              </mc:Choice>
              <mc:Fallback>
                <p:oleObj name="Visio" r:id="rId3" imgW="4936541" imgH="3049829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1903413"/>
                        <a:ext cx="3611562" cy="223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7" name="Object 11"/>
          <p:cNvGraphicFramePr>
            <a:graphicFrameLocks noChangeAspect="1"/>
          </p:cNvGraphicFramePr>
          <p:nvPr/>
        </p:nvGraphicFramePr>
        <p:xfrm>
          <a:off x="1066800" y="5126038"/>
          <a:ext cx="4429125" cy="17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428439" imgH="1731874" progId="Visio.Drawing.11">
                  <p:embed/>
                </p:oleObj>
              </mc:Choice>
              <mc:Fallback>
                <p:oleObj name="Visio" r:id="rId5" imgW="4428439" imgH="1731874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26038"/>
                        <a:ext cx="4429125" cy="173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11430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latin typeface="Arial" pitchFamily="34" charset="0"/>
                <a:ea typeface="华文行楷" pitchFamily="2" charset="-122"/>
              </a:rPr>
              <a:t>针对上下文无关语言的</a:t>
            </a:r>
            <a:r>
              <a:rPr lang="en-US" altLang="zh-CN" sz="3200" b="0" i="1">
                <a:latin typeface="Arial" pitchFamily="34" charset="0"/>
                <a:ea typeface="华文行楷" pitchFamily="2" charset="-122"/>
              </a:rPr>
              <a:t>Pumping</a:t>
            </a:r>
            <a:r>
              <a:rPr lang="zh-CN" altLang="en-US" sz="320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  <p:sp>
        <p:nvSpPr>
          <p:cNvPr id="198669" name="Rectangle 13"/>
          <p:cNvSpPr>
            <a:spLocks noChangeArrowheads="1"/>
          </p:cNvSpPr>
          <p:nvPr/>
        </p:nvSpPr>
        <p:spPr bwMode="auto">
          <a:xfrm>
            <a:off x="609600" y="10668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上下文无关语言 的</a:t>
            </a:r>
            <a:r>
              <a:rPr lang="zh-CN" altLang="en-US" sz="3200" i="1" dirty="0"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3200" i="1" dirty="0">
                <a:latin typeface="+mn-lt"/>
                <a:ea typeface="华文楷体" panose="02010600040101010101" pitchFamily="2" charset="-122"/>
              </a:rPr>
              <a:t>Pumping”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特性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2" grpId="0" autoUpdateAnimBg="0"/>
      <p:bldP spid="198663" grpId="0" autoUpdateAnimBg="0"/>
      <p:bldP spid="19866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0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0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0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609600" y="1295400"/>
            <a:ext cx="8305800" cy="323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Pumping Lemma for Context-free Languages</a:t>
            </a:r>
          </a:p>
          <a:p>
            <a:pPr>
              <a:buFont typeface="Wingdings" pitchFamily="2" charset="2"/>
              <a:buNone/>
            </a:pP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是上下文无关语言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则存在正常数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使得任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一长度不小于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的字符串 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|z|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都可以分成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部分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en-US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z=</a:t>
            </a:r>
            <a:r>
              <a:rPr lang="en-US" altLang="zh-CN" sz="2800" i="1" dirty="0" err="1">
                <a:latin typeface="+mn-lt"/>
                <a:ea typeface="华文楷体" panose="02010600040101010101" pitchFamily="2" charset="-122"/>
              </a:rPr>
              <a:t>uvwxy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满足下列条件：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    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  </a:t>
            </a:r>
            <a:r>
              <a:rPr lang="en-US" altLang="zh-CN" sz="2800" i="1" dirty="0" err="1">
                <a:latin typeface="+mn-lt"/>
                <a:ea typeface="华文楷体" panose="02010600040101010101" pitchFamily="2" charset="-122"/>
              </a:rPr>
              <a:t>vx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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2.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|</a:t>
            </a:r>
            <a:r>
              <a:rPr lang="en-US" altLang="zh-CN" sz="2800" i="1" dirty="0" err="1">
                <a:latin typeface="+mn-lt"/>
                <a:ea typeface="华文楷体" panose="02010600040101010101" pitchFamily="2" charset="-122"/>
              </a:rPr>
              <a:t>vwx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|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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3.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对任何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k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0,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都有 </a:t>
            </a:r>
            <a:r>
              <a:rPr lang="en-US" altLang="zh-CN" sz="2800" i="1" dirty="0" err="1">
                <a:latin typeface="+mn-lt"/>
                <a:ea typeface="华文楷体" panose="02010600040101010101" pitchFamily="2" charset="-122"/>
              </a:rPr>
              <a:t>uv</a:t>
            </a:r>
            <a:r>
              <a:rPr lang="en-US" altLang="zh-CN" sz="2800" i="1" baseline="30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800" i="1" dirty="0" err="1">
                <a:latin typeface="+mn-lt"/>
                <a:ea typeface="华文楷体" panose="02010600040101010101" pitchFamily="2" charset="-122"/>
              </a:rPr>
              <a:t>wx</a:t>
            </a:r>
            <a:r>
              <a:rPr lang="en-US" altLang="zh-CN" sz="2800" i="1" baseline="30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800" i="1" dirty="0" err="1"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728663" y="4652963"/>
            <a:ext cx="8110537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证明</a:t>
            </a:r>
            <a:r>
              <a:rPr lang="zh-CN" altLang="en-US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L-{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zh-CN" altLang="en-US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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，结论自然成立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否则，设</a:t>
            </a:r>
            <a:r>
              <a:rPr lang="zh-CN" altLang="en-US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 G = ( V, T,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)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L-{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的一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个满足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CNF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的文法，只要取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|v|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即可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11430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latin typeface="Arial" pitchFamily="34" charset="0"/>
                <a:ea typeface="华文行楷" pitchFamily="2" charset="-122"/>
              </a:rPr>
              <a:t>针对上下文无关语言的</a:t>
            </a:r>
            <a:r>
              <a:rPr lang="en-US" altLang="zh-CN" sz="3200" b="0" i="1">
                <a:latin typeface="Arial" pitchFamily="34" charset="0"/>
                <a:ea typeface="华文行楷" pitchFamily="2" charset="-122"/>
              </a:rPr>
              <a:t>Pumping</a:t>
            </a:r>
            <a:r>
              <a:rPr lang="zh-CN" altLang="en-US" sz="320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457200" y="12954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1">
                <a:latin typeface="+mn-lt"/>
                <a:ea typeface="华文楷体" panose="02010600040101010101" pitchFamily="2" charset="-122"/>
              </a:rPr>
              <a:t>  Pumping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引理的一个应用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762000" y="2133600"/>
            <a:ext cx="83058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32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用于证明某个语言 </a:t>
            </a:r>
            <a:r>
              <a:rPr lang="en-US" altLang="zh-CN" sz="32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不是上下文无关语言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Pumping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引理的条件可形式表示为：</a:t>
            </a:r>
            <a:endParaRPr lang="en-US" altLang="zh-CN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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nzuvwxyk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(n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&gt;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zL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|z|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z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uvwxy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</a:rPr>
              <a:t>vx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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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|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</a:rPr>
              <a:t>vwx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|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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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(k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0  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</a:rPr>
              <a:t>uv</a:t>
            </a:r>
            <a:r>
              <a:rPr lang="en-US" altLang="zh-CN" sz="2400" i="1" baseline="30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</a:rPr>
              <a:t>wx</a:t>
            </a:r>
            <a:r>
              <a:rPr lang="en-US" altLang="zh-CN" sz="2400" i="1" baseline="30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y</a:t>
            </a:r>
            <a:r>
              <a:rPr lang="en-US" altLang="zh-CN" sz="2400" i="1" baseline="30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L)))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该命题的否定形式为：</a:t>
            </a:r>
            <a:endParaRPr lang="en-US" altLang="zh-CN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eaLnBrk="0" hangingPunct="0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eaLnBrk="0" hangingPunct="0"/>
            <a:r>
              <a:rPr lang="zh-CN" altLang="en-US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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nzuvwxyk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(n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&gt;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zL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|z|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&gt;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(z=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uvwxy</a:t>
            </a:r>
            <a:endParaRPr lang="en-US" altLang="zh-CN" sz="2400" i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eaLnBrk="0" hangingPunct="0"/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</a:rPr>
              <a:t>vx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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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|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</a:rPr>
              <a:t>vwx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|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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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k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0 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</a:rPr>
              <a:t>uv</a:t>
            </a:r>
            <a:r>
              <a:rPr lang="en-US" altLang="zh-CN" sz="2400" i="1" baseline="30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</a:rPr>
              <a:t>wx</a:t>
            </a:r>
            <a:r>
              <a:rPr lang="en-US" altLang="zh-CN" sz="2400" i="1" baseline="30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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)))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11430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latin typeface="Arial" pitchFamily="34" charset="0"/>
                <a:ea typeface="华文行楷" pitchFamily="2" charset="-122"/>
              </a:rPr>
              <a:t>针对上下文无关语言的</a:t>
            </a:r>
            <a:r>
              <a:rPr lang="en-US" altLang="zh-CN" sz="3200" b="0" i="1">
                <a:latin typeface="Arial" pitchFamily="34" charset="0"/>
                <a:ea typeface="华文行楷" pitchFamily="2" charset="-122"/>
              </a:rPr>
              <a:t>Pumping</a:t>
            </a:r>
            <a:r>
              <a:rPr lang="zh-CN" altLang="en-US" sz="320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1066800" y="1949450"/>
            <a:ext cx="7391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用于证明某个语言 </a:t>
            </a:r>
            <a:r>
              <a:rPr lang="en-US" altLang="zh-CN" sz="2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不是上下文无关语言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  （接上页）</a:t>
            </a:r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1066800" y="2971800"/>
            <a:ext cx="73914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证明步骤</a:t>
            </a:r>
            <a:r>
              <a:rPr lang="zh-CN" altLang="en-US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</a:t>
            </a:r>
          </a:p>
          <a:p>
            <a:pPr eaLnBrk="0" hangingPunct="0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考虑任意的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&gt;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2.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找到一个满足以下条件的串</a:t>
            </a:r>
            <a:r>
              <a:rPr lang="en-US" altLang="zh-CN" sz="2800" i="1" dirty="0" err="1"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(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长度至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少为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n)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3.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任选满足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z=</a:t>
            </a:r>
            <a:r>
              <a:rPr lang="en-US" altLang="zh-CN" sz="28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uvwxy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sz="2800" i="1" dirty="0" err="1">
                <a:latin typeface="+mn-lt"/>
                <a:ea typeface="华文楷体" panose="02010600040101010101" pitchFamily="2" charset="-122"/>
              </a:rPr>
              <a:t>vx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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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|</a:t>
            </a:r>
            <a:r>
              <a:rPr lang="en-US" altLang="zh-CN" sz="2800" i="1" dirty="0" err="1">
                <a:latin typeface="+mn-lt"/>
                <a:ea typeface="华文楷体" panose="02010600040101010101" pitchFamily="2" charset="-122"/>
              </a:rPr>
              <a:t>vwx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|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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的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</a:t>
            </a:r>
            <a:r>
              <a:rPr lang="en-US" altLang="zh-CN" sz="28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u,v,w,x,y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4.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找到一个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k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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0,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使 </a:t>
            </a:r>
            <a:r>
              <a:rPr lang="en-US" altLang="zh-CN" sz="2800" i="1" dirty="0" err="1">
                <a:latin typeface="+mn-lt"/>
                <a:ea typeface="华文楷体" panose="02010600040101010101" pitchFamily="2" charset="-122"/>
              </a:rPr>
              <a:t>uv</a:t>
            </a:r>
            <a:r>
              <a:rPr lang="en-US" altLang="zh-CN" sz="2800" i="1" baseline="30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800" i="1" dirty="0" err="1">
                <a:latin typeface="+mn-lt"/>
                <a:ea typeface="华文楷体" panose="02010600040101010101" pitchFamily="2" charset="-122"/>
              </a:rPr>
              <a:t>wx</a:t>
            </a:r>
            <a:r>
              <a:rPr lang="en-US" altLang="zh-CN" sz="2800" i="1" baseline="30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800" i="1" dirty="0" err="1"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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11430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latin typeface="Arial" pitchFamily="34" charset="0"/>
                <a:ea typeface="华文行楷" pitchFamily="2" charset="-122"/>
              </a:rPr>
              <a:t>针对上下文无关语言的</a:t>
            </a:r>
            <a:r>
              <a:rPr lang="en-US" altLang="zh-CN" sz="3200" b="0" i="1">
                <a:latin typeface="Arial" pitchFamily="34" charset="0"/>
                <a:ea typeface="华文行楷" pitchFamily="2" charset="-122"/>
              </a:rPr>
              <a:t>Pumping</a:t>
            </a:r>
            <a:r>
              <a:rPr lang="zh-CN" altLang="en-US" sz="320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  <p:sp>
        <p:nvSpPr>
          <p:cNvPr id="204809" name="Rectangle 9"/>
          <p:cNvSpPr>
            <a:spLocks noChangeArrowheads="1"/>
          </p:cNvSpPr>
          <p:nvPr/>
        </p:nvSpPr>
        <p:spPr bwMode="auto">
          <a:xfrm>
            <a:off x="685800" y="12192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1">
                <a:latin typeface="+mn-lt"/>
                <a:ea typeface="华文楷体" panose="02010600040101010101" pitchFamily="2" charset="-122"/>
              </a:rPr>
              <a:t>  Pumping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引理的一个应用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2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2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2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685800" y="3048000"/>
            <a:ext cx="8262938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举例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证明语言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012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{ 0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 }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不是上   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下文无关语言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eaLnBrk="0" hangingPunct="0"/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证明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对任意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&gt;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取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 =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任选满足条件</a:t>
            </a:r>
          </a:p>
          <a:p>
            <a:pPr eaLnBrk="0" hangingPunct="0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z=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uvwxy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vx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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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vwx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u,v,w,x,y</a:t>
            </a:r>
            <a:endParaRPr lang="en-US" altLang="zh-CN" sz="28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eaLnBrk="0" hangingPunct="0"/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若取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k=0,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则有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uv</a:t>
            </a:r>
            <a:r>
              <a:rPr lang="en-US" altLang="zh-CN" sz="2800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wx</a:t>
            </a:r>
            <a:r>
              <a:rPr lang="en-US" altLang="zh-CN" sz="2800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uwy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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012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endParaRPr lang="en-US" altLang="zh-CN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1066800" y="1949450"/>
            <a:ext cx="7391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用于证明某个语言 </a:t>
            </a:r>
            <a:r>
              <a:rPr lang="en-US" altLang="zh-CN" sz="2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不是上下文无关语言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  （接上页）</a:t>
            </a: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11430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Arial" pitchFamily="34" charset="0"/>
                <a:ea typeface="华文行楷" pitchFamily="2" charset="-122"/>
              </a:rPr>
              <a:t>针对上下文无关语言的</a:t>
            </a:r>
            <a:r>
              <a:rPr lang="en-US" altLang="zh-CN" sz="3200" b="0" i="1" dirty="0">
                <a:latin typeface="Arial" pitchFamily="34" charset="0"/>
                <a:ea typeface="华文行楷" pitchFamily="2" charset="-122"/>
              </a:rPr>
              <a:t>Pumping</a:t>
            </a:r>
            <a:r>
              <a:rPr lang="zh-CN" altLang="en-US" sz="3200" dirty="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685800" y="12192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1">
                <a:latin typeface="+mn-lt"/>
                <a:ea typeface="华文楷体" panose="02010600040101010101" pitchFamily="2" charset="-122"/>
              </a:rPr>
              <a:t>  Pumping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引理的一个应用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0" grpId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30090</TotalTime>
  <Words>3581</Words>
  <Application>Microsoft Office PowerPoint</Application>
  <PresentationFormat>全屏显示(4:3)</PresentationFormat>
  <Paragraphs>352</Paragraphs>
  <Slides>31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CMR10</vt:lpstr>
      <vt:lpstr>华文行楷</vt:lpstr>
      <vt:lpstr>Arial</vt:lpstr>
      <vt:lpstr>Symbol</vt:lpstr>
      <vt:lpstr>Times New Roman</vt:lpstr>
      <vt:lpstr>Wingdings</vt:lpstr>
      <vt:lpstr>Capsules</vt:lpstr>
      <vt:lpstr>Visio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Shengyuan Wang</cp:lastModifiedBy>
  <cp:revision>583</cp:revision>
  <dcterms:created xsi:type="dcterms:W3CDTF">2002-02-03T03:17:28Z</dcterms:created>
  <dcterms:modified xsi:type="dcterms:W3CDTF">2023-12-11T12:39:00Z</dcterms:modified>
</cp:coreProperties>
</file>