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256" r:id="rId2"/>
    <p:sldId id="454" r:id="rId3"/>
    <p:sldId id="303" r:id="rId4"/>
    <p:sldId id="427" r:id="rId5"/>
    <p:sldId id="428" r:id="rId6"/>
    <p:sldId id="381" r:id="rId7"/>
    <p:sldId id="429" r:id="rId8"/>
    <p:sldId id="398" r:id="rId9"/>
    <p:sldId id="430" r:id="rId10"/>
    <p:sldId id="431" r:id="rId11"/>
    <p:sldId id="432" r:id="rId12"/>
    <p:sldId id="309" r:id="rId13"/>
    <p:sldId id="386" r:id="rId14"/>
    <p:sldId id="387" r:id="rId15"/>
    <p:sldId id="389" r:id="rId16"/>
    <p:sldId id="426" r:id="rId17"/>
    <p:sldId id="390" r:id="rId18"/>
    <p:sldId id="392" r:id="rId19"/>
    <p:sldId id="433" r:id="rId20"/>
    <p:sldId id="435" r:id="rId21"/>
    <p:sldId id="436" r:id="rId22"/>
    <p:sldId id="434" r:id="rId23"/>
    <p:sldId id="412" r:id="rId24"/>
    <p:sldId id="437" r:id="rId25"/>
    <p:sldId id="438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330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000" b="1" i="1" kern="1200">
        <a:solidFill>
          <a:srgbClr val="800080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CC99FF"/>
    <a:srgbClr val="993366"/>
    <a:srgbClr val="333399"/>
    <a:srgbClr val="000066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83" autoAdjust="0"/>
  </p:normalViewPr>
  <p:slideViewPr>
    <p:cSldViewPr>
      <p:cViewPr varScale="1">
        <p:scale>
          <a:sx n="68" d="100"/>
          <a:sy n="68" d="100"/>
        </p:scale>
        <p:origin x="12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60F6BFF5-B821-48CC-ABE5-A8AA590879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65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20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0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0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20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fld id="{FA4B36E6-D836-45BB-8EDA-3C21DAA320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9632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3E06DB-6D76-460D-BC99-A69C0BA885D0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本讲主要内容：</a:t>
            </a:r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）基本图灵机及其语言的定义；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）与图灵机相关的两类重要语言的定义；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）方便应用和研究的其它形式的图灵机模型（包括第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6</a:t>
            </a:r>
            <a:r>
              <a:rPr lang="zh-CN" altLang="en-US"/>
              <a:t>项内容）；</a:t>
            </a:r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）理解图灵机与</a:t>
            </a:r>
            <a:r>
              <a:rPr lang="en-US" altLang="zh-CN"/>
              <a:t>Von Neumann</a:t>
            </a:r>
            <a:r>
              <a:rPr lang="zh-CN" altLang="en-US"/>
              <a:t>计算机具有相当的计算能力。</a:t>
            </a:r>
          </a:p>
          <a:p>
            <a:endParaRPr lang="zh-CN" altLang="en-US"/>
          </a:p>
          <a:p>
            <a:r>
              <a:rPr lang="zh-CN" altLang="en-US"/>
              <a:t>除了与后续章节相关的内容外，本讲基本涵盖了教材第八章的内容。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注意：讲稿幻灯片切换方法为</a:t>
            </a:r>
          </a:p>
          <a:p>
            <a:r>
              <a:rPr lang="en-US" altLang="zh-CN"/>
              <a:t>a) </a:t>
            </a:r>
            <a:r>
              <a:rPr lang="zh-CN" altLang="en-US"/>
              <a:t>从第一页（本页），点击各项内容的标题；</a:t>
            </a:r>
          </a:p>
          <a:p>
            <a:r>
              <a:rPr lang="en-US" altLang="zh-CN"/>
              <a:t>b) </a:t>
            </a:r>
            <a:r>
              <a:rPr lang="zh-CN" altLang="en-US"/>
              <a:t>对其它页，优先点击鼠标左健；</a:t>
            </a:r>
          </a:p>
          <a:p>
            <a:r>
              <a:rPr lang="en-US" altLang="zh-CN"/>
              <a:t>c) </a:t>
            </a:r>
            <a:r>
              <a:rPr lang="zh-CN" altLang="en-US"/>
              <a:t>鼠标左键不起作用时，在点击右下角的下翻按钮。</a:t>
            </a:r>
          </a:p>
          <a:p>
            <a:endParaRPr lang="zh-CN" altLang="en-US"/>
          </a:p>
          <a:p>
            <a:r>
              <a:rPr lang="zh-CN" altLang="en-US"/>
              <a:t>其它各讲的切换方法也是一样。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656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ED8A2-F61D-4C5B-83F4-8F4323BAFAB7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为了理解递归语言的概念，图灵机停机的含义要明白。图灵机的停机问题，是顺便提及的，属选学内容，在第</a:t>
            </a:r>
            <a:r>
              <a:rPr lang="en-US" altLang="zh-CN"/>
              <a:t>13</a:t>
            </a:r>
            <a:r>
              <a:rPr lang="zh-CN" altLang="en-US"/>
              <a:t>讲会进一步讨论其不可判定性。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在第二个结论中，从</a:t>
            </a:r>
            <a:r>
              <a:rPr lang="en-US" altLang="zh-CN"/>
              <a:t>M</a:t>
            </a:r>
            <a:r>
              <a:rPr lang="zh-CN" altLang="en-US"/>
              <a:t>构造</a:t>
            </a:r>
            <a:r>
              <a:rPr lang="en-US" altLang="zh-CN"/>
              <a:t>M'</a:t>
            </a:r>
            <a:r>
              <a:rPr lang="zh-CN" altLang="en-US"/>
              <a:t>时，最多只需增加一个新的终态，并且到达该终态时没有下一步的动作。对原来的每一个终态，增加一步到新终态的转移。</a:t>
            </a:r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354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6D0076-11CE-4A57-A326-34C0D349855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递归语言一定是递归可枚举语言，反之不成立。第</a:t>
            </a:r>
            <a:r>
              <a:rPr lang="en-US" altLang="zh-CN"/>
              <a:t>13</a:t>
            </a:r>
            <a:r>
              <a:rPr lang="zh-CN" altLang="en-US"/>
              <a:t>讲将会看到相应的例子（通用语言）。</a:t>
            </a:r>
          </a:p>
          <a:p>
            <a:endParaRPr lang="zh-CN" altLang="en-US"/>
          </a:p>
          <a:p>
            <a:r>
              <a:rPr lang="zh-CN" altLang="en-US"/>
              <a:t>语言与问题的对应关系第</a:t>
            </a:r>
            <a:r>
              <a:rPr lang="en-US" altLang="zh-CN"/>
              <a:t>13</a:t>
            </a:r>
            <a:r>
              <a:rPr lang="zh-CN" altLang="en-US"/>
              <a:t>讲会进一步介绍。</a:t>
            </a:r>
          </a:p>
          <a:p>
            <a:endParaRPr lang="zh-CN" altLang="en-US"/>
          </a:p>
          <a:p>
            <a:r>
              <a:rPr lang="zh-CN" altLang="en-US"/>
              <a:t>本讲介绍递归语言和递归可枚举语言的概念，是出于体现“形式语言与自动机”课程中形式语言和自动机不可分割的因素，对于“图灵机”这种类型的自动机，其对应的语言是什么呢？在语言理论中，递归语言和递归可枚举语言是起重要作用的两个概念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079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61A1A3-5D70-4F4B-9AFB-4E8020527647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还是一种基本图灵机。只不过每个状态是一个二元组。</a:t>
            </a:r>
          </a:p>
        </p:txBody>
      </p:sp>
    </p:spTree>
    <p:extLst>
      <p:ext uri="{BB962C8B-B14F-4D97-AF65-F5344CB8AC3E}">
        <p14:creationId xmlns:p14="http://schemas.microsoft.com/office/powerpoint/2010/main" val="1717817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418543-3514-40F9-960E-73CEBBBFD9C8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还是一种基本图灵机。只不过每个带符号可以表示为一个三元组。</a:t>
            </a:r>
          </a:p>
          <a:p>
            <a:endParaRPr lang="zh-CN" altLang="en-US"/>
          </a:p>
          <a:p>
            <a:r>
              <a:rPr lang="zh-CN" altLang="en-US"/>
              <a:t>注意：这里是“多道”，而不是“多带”。因为，只有一个带头。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671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1F891-EF78-4874-8B8C-991AD5F8CBA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设计图灵机时，可以发挥子程序（例程）的优越性。</a:t>
            </a:r>
          </a:p>
        </p:txBody>
      </p:sp>
    </p:spTree>
    <p:extLst>
      <p:ext uri="{BB962C8B-B14F-4D97-AF65-F5344CB8AC3E}">
        <p14:creationId xmlns:p14="http://schemas.microsoft.com/office/powerpoint/2010/main" val="2053009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68F77-FB8F-4F34-914C-DD6FCAF8D3C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介绍基本图灵机的两种扩展。</a:t>
            </a:r>
          </a:p>
          <a:p>
            <a:endParaRPr lang="zh-CN" altLang="en-US"/>
          </a:p>
          <a:p>
            <a:r>
              <a:rPr lang="zh-CN" altLang="en-US"/>
              <a:t>扩展后的图灵机的计算能力没有发生变化。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5303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855534-7994-4675-A5EF-52101A969B3F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注意：“多带”比起“多道”发生了本质变化，有多个读写头。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977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609DF0-065B-490C-8AFD-7EF381405B4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用一个带由限存储区的多道的“单带”图灵机可以模拟“多带”图灵机。</a:t>
            </a:r>
          </a:p>
          <a:p>
            <a:endParaRPr lang="zh-CN" altLang="en-US"/>
          </a:p>
          <a:p>
            <a:r>
              <a:rPr lang="zh-CN" altLang="en-US"/>
              <a:t>如本页所述的方法，存储区状态可取</a:t>
            </a:r>
            <a:r>
              <a:rPr lang="en-US" altLang="zh-CN"/>
              <a:t>k+1</a:t>
            </a:r>
            <a:r>
              <a:rPr lang="zh-CN" altLang="en-US"/>
              <a:t>个，分别表示为</a:t>
            </a:r>
            <a:r>
              <a:rPr lang="en-US" altLang="zh-CN"/>
              <a:t>0,1,...,k</a:t>
            </a:r>
            <a:r>
              <a:rPr lang="zh-CN" altLang="en-US"/>
              <a:t>。每条带一个有配套带，其带头位置用相应配套带的“</a:t>
            </a:r>
            <a:r>
              <a:rPr lang="en-US" altLang="zh-CN"/>
              <a:t>X”</a:t>
            </a:r>
            <a:r>
              <a:rPr lang="zh-CN" altLang="en-US"/>
              <a:t>标记。存储状态，用来代表带头的左边共有多少个“</a:t>
            </a:r>
            <a:r>
              <a:rPr lang="en-US" altLang="zh-CN"/>
              <a:t>X”</a:t>
            </a:r>
            <a:r>
              <a:rPr lang="zh-CN" altLang="en-US"/>
              <a:t>标记。</a:t>
            </a:r>
          </a:p>
          <a:p>
            <a:endParaRPr lang="zh-CN" altLang="en-US"/>
          </a:p>
          <a:p>
            <a:r>
              <a:rPr lang="zh-CN" altLang="en-US"/>
              <a:t>每模拟多带图灵机的一步，带头必须扫描全部过所有带的带头标记，并完成相应的动作。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333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40508-5673-4FD6-B621-3907EB8898F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现在，同学们一定会设计出一个双带图灵机，其语言为 </a:t>
            </a:r>
            <a:r>
              <a:rPr lang="en-US" altLang="zh-CN"/>
              <a:t>L={0^n1^n2^n|n&gt;=1}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73498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5C6801-AEAC-442A-81D4-3DDC67421D17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与前面接触的确定图灵机相比，非确定图灵机的转移函数发生了变化，使得下一步的动作有了多种选择。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42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E74E9-8208-4A7D-94F2-77A7FFEF3C9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这是第一讲出现过的一张片子。</a:t>
            </a:r>
          </a:p>
          <a:p>
            <a:endParaRPr lang="zh-CN" altLang="en-US"/>
          </a:p>
          <a:p>
            <a:r>
              <a:rPr lang="zh-CN" altLang="en-US"/>
              <a:t>图示了一个双带图灵机。本讲会介绍，多带图灵机和基本图灵机的计算能力是等价的。</a:t>
            </a:r>
          </a:p>
          <a:p>
            <a:endParaRPr lang="zh-CN" altLang="en-US"/>
          </a:p>
          <a:p>
            <a:r>
              <a:rPr lang="zh-CN" altLang="en-US"/>
              <a:t>本讲结束后，大家应该可以轻松设计出一个这样的双带图灵机，其语言是 </a:t>
            </a:r>
            <a:r>
              <a:rPr lang="en-US" altLang="zh-CN"/>
              <a:t>L={0^n1^n2^n|n&gt;=1}</a:t>
            </a:r>
            <a:r>
              <a:rPr lang="zh-CN" altLang="en-US"/>
              <a:t>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784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42FF23-5BD5-46FA-BF53-389483A0B2C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非确定图灵机并没有比确定图灵机更强的计算能力。</a:t>
            </a:r>
          </a:p>
          <a:p>
            <a:endParaRPr lang="zh-CN" altLang="en-US"/>
          </a:p>
          <a:p>
            <a:r>
              <a:rPr lang="zh-CN" altLang="en-US"/>
              <a:t>定理</a:t>
            </a:r>
            <a:r>
              <a:rPr lang="en-US" altLang="zh-CN"/>
              <a:t>8.11</a:t>
            </a:r>
            <a:r>
              <a:rPr lang="zh-CN" altLang="en-US"/>
              <a:t>采用双带图灵机模拟非确定图灵机。</a:t>
            </a:r>
          </a:p>
          <a:p>
            <a:endParaRPr lang="zh-CN" altLang="en-US"/>
          </a:p>
          <a:p>
            <a:r>
              <a:rPr lang="zh-CN" altLang="en-US"/>
              <a:t>初始时，第一条带上只包含确定图灵机的初始</a:t>
            </a:r>
            <a:r>
              <a:rPr lang="en-US" altLang="zh-CN"/>
              <a:t>ID</a:t>
            </a:r>
            <a:r>
              <a:rPr lang="zh-CN" altLang="en-US"/>
              <a:t>（注意，其中包含了输入字符串）。之后，将下一步可以到达的所有</a:t>
            </a:r>
            <a:r>
              <a:rPr lang="en-US" altLang="zh-CN"/>
              <a:t>ID</a:t>
            </a:r>
            <a:r>
              <a:rPr lang="zh-CN" altLang="en-US"/>
              <a:t>依次</a:t>
            </a:r>
            <a:r>
              <a:rPr lang="en-US" altLang="zh-CN"/>
              <a:t>copy</a:t>
            </a:r>
            <a:r>
              <a:rPr lang="zh-CN" altLang="en-US"/>
              <a:t>到第一条带的右端，形成一个</a:t>
            </a:r>
            <a:r>
              <a:rPr lang="en-US" altLang="zh-CN"/>
              <a:t>ID</a:t>
            </a:r>
            <a:r>
              <a:rPr lang="zh-CN" altLang="en-US"/>
              <a:t>队列，然后带头指向下一个</a:t>
            </a:r>
            <a:r>
              <a:rPr lang="en-US" altLang="zh-CN"/>
              <a:t>ID</a:t>
            </a:r>
            <a:r>
              <a:rPr lang="zh-CN" altLang="en-US"/>
              <a:t>，重复上述工作。</a:t>
            </a:r>
          </a:p>
          <a:p>
            <a:endParaRPr lang="zh-CN" altLang="en-US"/>
          </a:p>
          <a:p>
            <a:r>
              <a:rPr lang="zh-CN" altLang="en-US"/>
              <a:t>*用作各</a:t>
            </a:r>
            <a:r>
              <a:rPr lang="en-US" altLang="zh-CN"/>
              <a:t>ID</a:t>
            </a:r>
            <a:r>
              <a:rPr lang="zh-CN" altLang="en-US"/>
              <a:t>的分割符。每一时刻，有一个且只有一个*的位置上标记为</a:t>
            </a:r>
            <a:r>
              <a:rPr lang="en-US" altLang="zh-CN"/>
              <a:t>x</a:t>
            </a:r>
            <a:r>
              <a:rPr lang="zh-CN" altLang="en-US"/>
              <a:t>，指出当前正在扫描的</a:t>
            </a:r>
            <a:r>
              <a:rPr lang="en-US" altLang="zh-CN"/>
              <a:t>ID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第二条带的作用是暂存每一步时，下一个可能的</a:t>
            </a:r>
            <a:r>
              <a:rPr lang="en-US" altLang="zh-CN"/>
              <a:t>ID</a:t>
            </a:r>
            <a:r>
              <a:rPr lang="zh-CN" altLang="en-US"/>
              <a:t>序列。当处理完当前扫描的</a:t>
            </a:r>
            <a:r>
              <a:rPr lang="en-US" altLang="zh-CN"/>
              <a:t>ID</a:t>
            </a:r>
            <a:r>
              <a:rPr lang="zh-CN" altLang="en-US"/>
              <a:t>，准备处理队列中下一</a:t>
            </a:r>
            <a:r>
              <a:rPr lang="en-US" altLang="zh-CN"/>
              <a:t>ID</a:t>
            </a:r>
            <a:r>
              <a:rPr lang="zh-CN" altLang="en-US"/>
              <a:t>之前，此带恢复为全“</a:t>
            </a:r>
            <a:r>
              <a:rPr lang="en-US" altLang="zh-CN"/>
              <a:t>B”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模拟算法实际上采用了广度优先搜索</a:t>
            </a:r>
            <a:r>
              <a:rPr lang="en-US" altLang="zh-CN"/>
              <a:t>ID</a:t>
            </a:r>
            <a:r>
              <a:rPr lang="zh-CN" altLang="en-US"/>
              <a:t>构成的一棵状态空间树，根结点是初始</a:t>
            </a:r>
            <a:r>
              <a:rPr lang="en-US" altLang="zh-CN"/>
              <a:t>ID</a:t>
            </a:r>
            <a:r>
              <a:rPr lang="zh-CN" altLang="en-US"/>
              <a:t>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032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6481C8-C012-43A5-A15D-D3CEB964238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介绍另外三类与图灵机计算能力等价的状态机。</a:t>
            </a:r>
          </a:p>
          <a:p>
            <a:endParaRPr lang="zh-CN" altLang="en-US"/>
          </a:p>
          <a:p>
            <a:r>
              <a:rPr lang="zh-CN" altLang="en-US"/>
              <a:t>初看时，它们的计算能力似乎是有限的，因为很容易用前面遇到的几类图灵机模拟它们，但反过来并不特别明显。</a:t>
            </a:r>
          </a:p>
          <a:p>
            <a:endParaRPr lang="zh-CN" altLang="en-US"/>
          </a:p>
          <a:p>
            <a:r>
              <a:rPr lang="zh-CN" altLang="en-US"/>
              <a:t>可以证明它们也能模拟一般的图灵机。因此，其计算能力一点也不逊色。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959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1EB59A-2896-43FB-93AB-370B8B0557F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限制图灵机的带只能向一个方向延伸。</a:t>
            </a:r>
          </a:p>
          <a:p>
            <a:endParaRPr lang="zh-CN" altLang="en-US"/>
          </a:p>
          <a:p>
            <a:r>
              <a:rPr lang="zh-CN" altLang="en-US"/>
              <a:t>如果把另外半条带加上去，使这半部分的单元格自始至终都为“</a:t>
            </a:r>
            <a:r>
              <a:rPr lang="en-US" altLang="zh-CN"/>
              <a:t>B”,</a:t>
            </a:r>
            <a:r>
              <a:rPr lang="zh-CN" altLang="en-US"/>
              <a:t>并且带头任何时刻都不会“光顾”。可以看出它实际上是一个特殊的图灵机。</a:t>
            </a:r>
          </a:p>
          <a:p>
            <a:endParaRPr lang="zh-CN" altLang="en-US"/>
          </a:p>
          <a:p>
            <a:r>
              <a:rPr lang="zh-CN" altLang="en-US"/>
              <a:t>那么反过来，能否用一个半带的图灵机去模拟“全带”图灵机呢？下一页所介绍的就是一种方法。</a:t>
            </a: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542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6FDE90-E78B-4664-A016-D126E6F72B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用这样一个双道半带图灵机，模拟一个全带图灵机。后者的单元格中的符号对应为：</a:t>
            </a:r>
          </a:p>
          <a:p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... X(-2) X(-1) X0 X1 X2 ... </a:t>
            </a:r>
            <a:r>
              <a:rPr lang="zh-CN" altLang="en-US"/>
              <a:t>，</a:t>
            </a:r>
          </a:p>
          <a:p>
            <a:r>
              <a:rPr lang="zh-CN" altLang="en-US"/>
              <a:t>带头的初始位置指向</a:t>
            </a:r>
            <a:r>
              <a:rPr lang="en-US" altLang="zh-CN"/>
              <a:t>X0 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符号*用作标记，模拟时参考它切换状态，确定是上半条带其作用，还是下半条带起作用。</a:t>
            </a:r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5606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989D4A-986E-45AE-8DFA-28790AB3C8E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将会看到，</a:t>
            </a:r>
            <a:r>
              <a:rPr lang="en-US" altLang="zh-CN"/>
              <a:t>k</a:t>
            </a:r>
            <a:r>
              <a:rPr lang="zh-CN" altLang="en-US"/>
              <a:t>个下推栈的</a:t>
            </a:r>
            <a:r>
              <a:rPr lang="en-US" altLang="zh-CN"/>
              <a:t>PDA</a:t>
            </a:r>
            <a:r>
              <a:rPr lang="zh-CN" altLang="en-US"/>
              <a:t>的可以用一个</a:t>
            </a:r>
            <a:r>
              <a:rPr lang="en-US" altLang="zh-CN"/>
              <a:t>k+1</a:t>
            </a:r>
            <a:r>
              <a:rPr lang="zh-CN" altLang="en-US"/>
              <a:t>条带的多带图灵机模拟。</a:t>
            </a:r>
          </a:p>
          <a:p>
            <a:r>
              <a:rPr lang="zh-CN" altLang="en-US"/>
              <a:t>另一方面，还会看到：具有两个下推栈的</a:t>
            </a:r>
            <a:r>
              <a:rPr lang="en-US" altLang="zh-CN"/>
              <a:t>PDA</a:t>
            </a:r>
            <a:r>
              <a:rPr lang="zh-CN" altLang="en-US"/>
              <a:t>可以模拟一般的图灵机。</a:t>
            </a:r>
          </a:p>
          <a:p>
            <a:r>
              <a:rPr lang="zh-CN" altLang="en-US"/>
              <a:t>因此，多栈机（多于一个下推栈）的计算能力等价于图灵机。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365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E5319-FBA0-4391-BBC3-070F8C054830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用多带图灵机模拟多栈机。</a:t>
            </a:r>
          </a:p>
        </p:txBody>
      </p:sp>
    </p:spTree>
    <p:extLst>
      <p:ext uri="{BB962C8B-B14F-4D97-AF65-F5344CB8AC3E}">
        <p14:creationId xmlns:p14="http://schemas.microsoft.com/office/powerpoint/2010/main" val="2433723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98EB0-E907-439B-885B-D0A3A8A903F1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用双栈</a:t>
            </a:r>
            <a:r>
              <a:rPr lang="en-US" altLang="zh-CN"/>
              <a:t>PDA</a:t>
            </a:r>
            <a:r>
              <a:rPr lang="zh-CN" altLang="en-US"/>
              <a:t>模拟基本图灵机。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930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ED0460-285F-4EB9-9E73-8A115AC7FCA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现在，同学们一定可以自己设计一个双栈</a:t>
            </a:r>
            <a:r>
              <a:rPr lang="en-US" altLang="zh-CN"/>
              <a:t>PDA</a:t>
            </a:r>
            <a:r>
              <a:rPr lang="zh-CN" altLang="en-US"/>
              <a:t>，其语言为 </a:t>
            </a:r>
            <a:r>
              <a:rPr lang="en-US" altLang="zh-CN"/>
              <a:t>L={0^n1^n2^n|n&gt;=1}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40175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6CB79-355D-4273-923D-E1E6C328E88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容易看出，具有</a:t>
            </a:r>
            <a:r>
              <a:rPr lang="en-US" altLang="zh-CN"/>
              <a:t>k</a:t>
            </a:r>
            <a:r>
              <a:rPr lang="zh-CN" altLang="en-US"/>
              <a:t>个计数器的计数器机可以被一个特殊的具有</a:t>
            </a:r>
            <a:r>
              <a:rPr lang="en-US" altLang="zh-CN"/>
              <a:t>k</a:t>
            </a:r>
            <a:r>
              <a:rPr lang="zh-CN" altLang="en-US"/>
              <a:t>个下推栈的多栈机模拟（见后面的内容）。因此，计数器机的计算能力不会超越图灵机。</a:t>
            </a:r>
          </a:p>
          <a:p>
            <a:endParaRPr lang="zh-CN" altLang="en-US"/>
          </a:p>
          <a:p>
            <a:r>
              <a:rPr lang="zh-CN" altLang="en-US"/>
              <a:t>另一方面，将要证明：拥有两个计数器的计数器机可以模拟双栈</a:t>
            </a:r>
            <a:r>
              <a:rPr lang="en-US" altLang="zh-CN"/>
              <a:t>PDA</a:t>
            </a:r>
            <a:r>
              <a:rPr lang="zh-CN" altLang="en-US"/>
              <a:t>，因而其计算能力已经相当于图灵机。</a:t>
            </a:r>
          </a:p>
          <a:p>
            <a:endParaRPr lang="zh-CN" altLang="en-US"/>
          </a:p>
          <a:p>
            <a:r>
              <a:rPr lang="zh-CN" altLang="en-US"/>
              <a:t>总之，计数器机所能处理的语言和图灵机一样，即为递归可枚举语言。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497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B23CB5-8B36-4702-A2F1-8CB7FB1ED11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具有</a:t>
            </a:r>
            <a:r>
              <a:rPr lang="en-US" altLang="zh-CN"/>
              <a:t>k</a:t>
            </a:r>
            <a:r>
              <a:rPr lang="zh-CN" altLang="en-US"/>
              <a:t>个计数器的计数器机可以被一个特殊的具有</a:t>
            </a:r>
            <a:r>
              <a:rPr lang="en-US" altLang="zh-CN"/>
              <a:t>k</a:t>
            </a:r>
            <a:r>
              <a:rPr lang="zh-CN" altLang="en-US"/>
              <a:t>个下推栈的多栈机模拟。</a:t>
            </a:r>
          </a:p>
        </p:txBody>
      </p:sp>
    </p:spTree>
    <p:extLst>
      <p:ext uri="{BB962C8B-B14F-4D97-AF65-F5344CB8AC3E}">
        <p14:creationId xmlns:p14="http://schemas.microsoft.com/office/powerpoint/2010/main" val="250588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55CFBD-7EBE-4A5B-B9A1-E730B98EC04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基本图灵机的图示。要点：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）与前面见到过的状态机模型一样，图灵机同样有一个有限状态控制机制；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）有比</a:t>
            </a:r>
            <a:r>
              <a:rPr lang="en-US" altLang="zh-CN"/>
              <a:t>PDA</a:t>
            </a:r>
            <a:r>
              <a:rPr lang="zh-CN" altLang="en-US"/>
              <a:t>的下推栈更强记忆（存储）能力的机制：可双向无限延伸的“带”，相当于一个无限大的随机存储器（</a:t>
            </a:r>
            <a:r>
              <a:rPr lang="en-US" altLang="zh-CN"/>
              <a:t>RAM</a:t>
            </a:r>
            <a:r>
              <a:rPr lang="zh-CN" altLang="en-US"/>
              <a:t>）；</a:t>
            </a:r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）带上的“单元格”，相当于存储单元；</a:t>
            </a:r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）单元格内可以出现的符号称为“带符”；</a:t>
            </a:r>
          </a:p>
          <a:p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）“空白带符”是特殊的带符，通常用</a:t>
            </a:r>
            <a:r>
              <a:rPr lang="en-US" altLang="zh-CN"/>
              <a:t>B</a:t>
            </a:r>
            <a:r>
              <a:rPr lang="zh-CN" altLang="en-US"/>
              <a:t>表示。总存在一个单元格，其左边所有的单元格内是全部空白符号；同样，总存在一个单元格，其右边所有的单元格内全部是空白符号；</a:t>
            </a:r>
          </a:p>
          <a:p>
            <a:r>
              <a:rPr lang="zh-CN" altLang="en-US"/>
              <a:t>（</a:t>
            </a:r>
            <a:r>
              <a:rPr lang="en-US" altLang="zh-CN"/>
              <a:t>6</a:t>
            </a:r>
            <a:r>
              <a:rPr lang="zh-CN" altLang="en-US"/>
              <a:t>）“带头”指向当前正在扫描的单元格。</a:t>
            </a:r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9459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A29AEF-4DCE-46C7-B653-307ED33832D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第一个结论的证明比较复杂，教材没有给出。</a:t>
            </a:r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38059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FE65A-9235-4758-9CAC-69F8A8A91C1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先证明：可以用带三个计数器的计数器机模拟双栈</a:t>
            </a:r>
            <a:r>
              <a:rPr lang="en-US" altLang="zh-CN"/>
              <a:t>PDA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三个操作的实现，祥见教材第</a:t>
            </a:r>
            <a:r>
              <a:rPr lang="en-US" altLang="zh-CN"/>
              <a:t>353</a:t>
            </a:r>
            <a:r>
              <a:rPr lang="zh-CN" altLang="en-US"/>
              <a:t>页。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39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EC3F7-FE46-4E5D-A667-8CB2F7E54AE6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再证明：可以用带两个计数器的计数器机，模拟带三个计数器的计数器机。</a:t>
            </a:r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6008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2837D-0473-4F42-9043-BD0797F9EC2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现在，同学们可以试一试，自己设计一个双计数器的计数器机，其语言为 </a:t>
            </a:r>
            <a:r>
              <a:rPr lang="en-US" altLang="zh-CN"/>
              <a:t>L={0^n1^n2^n|n&gt;=1}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364873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A30FB-968E-4448-A5DA-04477D6B5794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那么，如何理解图灵机与</a:t>
            </a:r>
            <a:r>
              <a:rPr lang="en-US" altLang="zh-CN"/>
              <a:t>Von Neumann</a:t>
            </a:r>
            <a:r>
              <a:rPr lang="zh-CN" altLang="en-US"/>
              <a:t>计算机具有相当的计算能力呢？ 即，它们是如何双向模拟的？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9014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9A9A5E-CE79-4A6D-91DE-B94109F3161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以普通计算机模拟图灵机，说明现行计算机的能力不弱于图灵机。</a:t>
            </a:r>
          </a:p>
          <a:p>
            <a:endParaRPr lang="zh-CN" altLang="en-US"/>
          </a:p>
          <a:p>
            <a:r>
              <a:rPr lang="zh-CN" altLang="en-US"/>
              <a:t>对于存储容量问题，理论上存在上限，技术总可以超越任何一个给定的上限。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6591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47338-665E-4612-A323-D5218A20FFA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以多带图灵机可以模拟普通的</a:t>
            </a:r>
            <a:r>
              <a:rPr lang="en-US" altLang="zh-CN"/>
              <a:t>Von Neumann</a:t>
            </a:r>
            <a:r>
              <a:rPr lang="zh-CN" altLang="en-US"/>
              <a:t>式计算机，说明图灵机的计算能力不弱于现行计算机系统。</a:t>
            </a:r>
          </a:p>
          <a:p>
            <a:endParaRPr lang="zh-CN" altLang="en-US"/>
          </a:p>
          <a:p>
            <a:r>
              <a:rPr lang="zh-CN" altLang="en-US"/>
              <a:t>现行计算机体系结构，无论如何变化，都未突破</a:t>
            </a:r>
            <a:r>
              <a:rPr lang="en-US" altLang="zh-CN"/>
              <a:t>Von Neumann</a:t>
            </a:r>
            <a:r>
              <a:rPr lang="zh-CN" altLang="en-US"/>
              <a:t>式结构，不同的变形总可以通过多加一些带，改变一下存储信息，达到模拟的目的。</a:t>
            </a:r>
          </a:p>
          <a:p>
            <a:endParaRPr lang="zh-CN" altLang="en-US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865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7BFE4-673D-4208-B8EA-5F6C12BB69C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接受语言 </a:t>
            </a:r>
            <a:r>
              <a:rPr lang="en-US" altLang="zh-CN"/>
              <a:t>L={0^n1^n2^n|n&gt;=1}</a:t>
            </a:r>
            <a:r>
              <a:rPr lang="zh-CN" altLang="en-US"/>
              <a:t>的一个基本图灵机。</a:t>
            </a:r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）点击鼠标左健，注意演示过程每一步中，图灵机状态、带上符号以及带头位置的变化情况。</a:t>
            </a:r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）初始时，带上符号除</a:t>
            </a:r>
            <a:r>
              <a:rPr lang="en-US" altLang="zh-CN"/>
              <a:t>B</a:t>
            </a:r>
            <a:r>
              <a:rPr lang="zh-CN" altLang="en-US"/>
              <a:t>外，连续的单元格上包含了串“</a:t>
            </a:r>
            <a:r>
              <a:rPr lang="en-US" altLang="zh-CN"/>
              <a:t>001122”</a:t>
            </a:r>
            <a:r>
              <a:rPr lang="zh-CN" altLang="en-US"/>
              <a:t>，初态为</a:t>
            </a:r>
            <a:r>
              <a:rPr lang="en-US" altLang="zh-CN"/>
              <a:t>q0</a:t>
            </a:r>
            <a:r>
              <a:rPr lang="zh-CN" altLang="en-US"/>
              <a:t>，带头指向“</a:t>
            </a:r>
            <a:r>
              <a:rPr lang="en-US" altLang="zh-CN"/>
              <a:t>001122”</a:t>
            </a:r>
            <a:r>
              <a:rPr lang="zh-CN" altLang="en-US"/>
              <a:t>最左边的符号；</a:t>
            </a:r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）图灵机的下一步动作包括：</a:t>
            </a:r>
            <a:r>
              <a:rPr lang="en-US" altLang="zh-CN"/>
              <a:t>a)</a:t>
            </a:r>
            <a:r>
              <a:rPr lang="zh-CN" altLang="en-US"/>
              <a:t>转移到下一个状态，由转移弧指出；</a:t>
            </a:r>
            <a:r>
              <a:rPr lang="en-US" altLang="zh-CN"/>
              <a:t>b)</a:t>
            </a:r>
            <a:r>
              <a:rPr lang="zh-CN" altLang="en-US"/>
              <a:t>带头所指的单元格内容被新的带符取代，由弧上所标记的转移规则给出；</a:t>
            </a:r>
            <a:r>
              <a:rPr lang="en-US" altLang="zh-CN"/>
              <a:t>c)</a:t>
            </a:r>
            <a:r>
              <a:rPr lang="zh-CN" altLang="en-US"/>
              <a:t>带头左移或右移一个，可由转移规则所标的箭头指出。</a:t>
            </a:r>
          </a:p>
          <a:p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）图灵机可到达终态</a:t>
            </a:r>
            <a:r>
              <a:rPr lang="en-US" altLang="zh-CN"/>
              <a:t>q6</a:t>
            </a:r>
            <a:r>
              <a:rPr lang="zh-CN" altLang="en-US"/>
              <a:t>，说明该图灵机可以接受字符串“</a:t>
            </a:r>
            <a:r>
              <a:rPr lang="en-US" altLang="zh-CN"/>
              <a:t>001122”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87421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826E21-03C0-4EE4-B319-F894662288E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用七元组形式定义图灵机。</a:t>
            </a:r>
          </a:p>
          <a:p>
            <a:endParaRPr lang="zh-CN" altLang="en-US"/>
          </a:p>
          <a:p>
            <a:r>
              <a:rPr lang="zh-CN" altLang="en-US"/>
              <a:t>注意：</a:t>
            </a:r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）输入符号集（字母表）是带符号集的子集（试比较，</a:t>
            </a:r>
            <a:r>
              <a:rPr lang="en-US" altLang="zh-CN"/>
              <a:t>PDA</a:t>
            </a:r>
            <a:r>
              <a:rPr lang="zh-CN" altLang="en-US"/>
              <a:t>的字母表和堆栈符号集之间，没有这样的要求）。</a:t>
            </a:r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）从转移函数可以看出，现在定义的图灵机是“确定的”。</a:t>
            </a:r>
          </a:p>
        </p:txBody>
      </p:sp>
    </p:spTree>
    <p:extLst>
      <p:ext uri="{BB962C8B-B14F-4D97-AF65-F5344CB8AC3E}">
        <p14:creationId xmlns:p14="http://schemas.microsoft.com/office/powerpoint/2010/main" val="1593547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0ED3-0FA6-4BC6-BF0D-65A21AFDD3A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当前格局用</a:t>
            </a:r>
            <a:r>
              <a:rPr lang="en-US" altLang="zh-CN"/>
              <a:t>ID</a:t>
            </a:r>
            <a:r>
              <a:rPr lang="zh-CN" altLang="en-US"/>
              <a:t>表示。</a:t>
            </a:r>
          </a:p>
          <a:p>
            <a:endParaRPr lang="zh-CN" altLang="en-US"/>
          </a:p>
          <a:p>
            <a:r>
              <a:rPr lang="zh-CN" altLang="en-US"/>
              <a:t>为定义图灵机的语言做准备。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90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94B37-0464-40FE-A1F4-7031A1B2DBE8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定义 </a:t>
            </a:r>
            <a:r>
              <a:rPr lang="en-US" altLang="zh-CN"/>
              <a:t>ID </a:t>
            </a:r>
            <a:r>
              <a:rPr lang="zh-CN" altLang="en-US"/>
              <a:t>之间的一步推导关系。</a:t>
            </a:r>
          </a:p>
          <a:p>
            <a:r>
              <a:rPr lang="zh-CN" altLang="en-US"/>
              <a:t>同样，其自反传递闭包代表</a:t>
            </a:r>
            <a:r>
              <a:rPr lang="en-US" altLang="zh-CN"/>
              <a:t>0</a:t>
            </a:r>
            <a:r>
              <a:rPr lang="zh-CN" altLang="en-US"/>
              <a:t>或多步的推导关系。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598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BF3B8A-0B7C-428D-8483-BED3A7292AC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ID</a:t>
            </a:r>
            <a:r>
              <a:rPr lang="zh-CN" altLang="en-US" dirty="0"/>
              <a:t>之间的推导关系举例。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点击鼠标左键，演示</a:t>
            </a:r>
            <a:r>
              <a:rPr lang="en-US" altLang="zh-CN" dirty="0"/>
              <a:t>ID</a:t>
            </a:r>
            <a:r>
              <a:rPr lang="zh-CN" altLang="en-US" dirty="0"/>
              <a:t>之间的推导过程：有一步推导，</a:t>
            </a:r>
          </a:p>
          <a:p>
            <a:r>
              <a:rPr lang="zh-CN" altLang="en-US" dirty="0"/>
              <a:t>也有多步推导。</a:t>
            </a:r>
          </a:p>
        </p:txBody>
      </p:sp>
    </p:spTree>
    <p:extLst>
      <p:ext uri="{BB962C8B-B14F-4D97-AF65-F5344CB8AC3E}">
        <p14:creationId xmlns:p14="http://schemas.microsoft.com/office/powerpoint/2010/main" val="1423158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4736C-D7F0-46A4-9B4C-9668F132D067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一个串</a:t>
            </a:r>
            <a:r>
              <a:rPr lang="en-US" altLang="zh-CN"/>
              <a:t>w</a:t>
            </a:r>
            <a:r>
              <a:rPr lang="zh-CN" altLang="en-US"/>
              <a:t>可以被图灵机接受，当且仅当从相应的初始</a:t>
            </a:r>
            <a:r>
              <a:rPr lang="en-US" altLang="zh-CN"/>
              <a:t>ID </a:t>
            </a:r>
          </a:p>
          <a:p>
            <a:r>
              <a:rPr lang="en-US" altLang="zh-CN"/>
              <a:t>q0w </a:t>
            </a:r>
            <a:r>
              <a:rPr lang="zh-CN" altLang="en-US"/>
              <a:t>可以推导出一个包含终态的 </a:t>
            </a:r>
            <a:r>
              <a:rPr lang="en-US" altLang="zh-CN"/>
              <a:t>ID 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与图灵机对应的语言是“递归可枚举语言”。</a:t>
            </a:r>
          </a:p>
          <a:p>
            <a:endParaRPr lang="zh-CN" altLang="en-US"/>
          </a:p>
          <a:p>
            <a:r>
              <a:rPr lang="zh-CN" altLang="en-US"/>
              <a:t>在第十三讲，将会了解到：存在不是递归可枚举的语言。说明图灵机的计算能力也是有限的。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271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singhua.edu.cn/chn/index.htm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7" name="AutoShape 1027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73600" y="2927350"/>
            <a:ext cx="3657600" cy="18224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grpSp>
        <p:nvGrpSpPr>
          <p:cNvPr id="6149" name="Group 1029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150" name="AutoShape 1030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1" name="AutoShape 1031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52" name="Rectangle 103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3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 b="0" i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6154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25" y="6359525"/>
            <a:ext cx="587375" cy="4889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2600" i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fld id="{6C4A03AC-C537-4A86-AFC1-CAEB2CFF176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155" name="Rectangle 1035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09600" y="1371600"/>
            <a:ext cx="7772400" cy="631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6" name="Line 1036"/>
          <p:cNvSpPr>
            <a:spLocks noChangeShapeType="1"/>
          </p:cNvSpPr>
          <p:nvPr userDrawn="1"/>
        </p:nvSpPr>
        <p:spPr bwMode="auto">
          <a:xfrm>
            <a:off x="685800" y="1219200"/>
            <a:ext cx="7651750" cy="0"/>
          </a:xfrm>
          <a:prstGeom prst="line">
            <a:avLst/>
          </a:prstGeom>
          <a:noFill/>
          <a:ln w="47625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157" name="Picture 1037" descr="清华大学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6600" y="0"/>
            <a:ext cx="2057400" cy="525463"/>
          </a:xfrm>
          <a:prstGeom prst="rect">
            <a:avLst/>
          </a:prstGeom>
          <a:noFill/>
        </p:spPr>
      </p:pic>
      <p:sp>
        <p:nvSpPr>
          <p:cNvPr id="6158" name="Text Box 1038"/>
          <p:cNvSpPr txBox="1">
            <a:spLocks noChangeArrowheads="1"/>
          </p:cNvSpPr>
          <p:nvPr userDrawn="1"/>
        </p:nvSpPr>
        <p:spPr bwMode="auto">
          <a:xfrm>
            <a:off x="914400" y="395288"/>
            <a:ext cx="6029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800" i="0">
                <a:latin typeface="Arial" pitchFamily="34" charset="0"/>
                <a:ea typeface="宋体" pitchFamily="2" charset="-122"/>
                <a:cs typeface="Times New Roman" pitchFamily="18" charset="0"/>
              </a:rPr>
              <a:t>Formal Languages and Automata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7" name="Group 1041"/>
          <p:cNvGrpSpPr>
            <a:grpSpLocks/>
          </p:cNvGrpSpPr>
          <p:nvPr userDrawn="1"/>
        </p:nvGrpSpPr>
        <p:grpSpPr bwMode="auto">
          <a:xfrm>
            <a:off x="0" y="0"/>
            <a:ext cx="1476375" cy="6884988"/>
            <a:chOff x="0" y="0"/>
            <a:chExt cx="2016" cy="4320"/>
          </a:xfrm>
        </p:grpSpPr>
        <p:sp>
          <p:nvSpPr>
            <p:cNvPr id="5138" name="Rectangle 1042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Rectangle 1043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40" name="Line 1044"/>
          <p:cNvSpPr>
            <a:spLocks noChangeShapeType="1"/>
          </p:cNvSpPr>
          <p:nvPr userDrawn="1"/>
        </p:nvSpPr>
        <p:spPr bwMode="auto">
          <a:xfrm>
            <a:off x="1514475" y="1008063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41" name="Picture 1045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50188" y="576263"/>
            <a:ext cx="1295400" cy="330200"/>
          </a:xfrm>
          <a:prstGeom prst="rect">
            <a:avLst/>
          </a:prstGeom>
          <a:noFill/>
        </p:spPr>
      </p:pic>
      <p:sp>
        <p:nvSpPr>
          <p:cNvPr id="5142" name="Text Box 1046"/>
          <p:cNvSpPr txBox="1">
            <a:spLocks noChangeArrowheads="1"/>
          </p:cNvSpPr>
          <p:nvPr userDrawn="1"/>
        </p:nvSpPr>
        <p:spPr bwMode="auto">
          <a:xfrm>
            <a:off x="7921625" y="71438"/>
            <a:ext cx="1152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zh-CN" sz="2400">
                <a:solidFill>
                  <a:srgbClr val="993366"/>
                </a:solidFill>
                <a:latin typeface="Arial" pitchFamily="34" charset="0"/>
                <a:cs typeface="Times New Roman" pitchFamily="18" charset="0"/>
              </a:rPr>
              <a:t>FL&amp;A</a:t>
            </a:r>
          </a:p>
        </p:txBody>
      </p:sp>
      <p:sp>
        <p:nvSpPr>
          <p:cNvPr id="5143" name="AutoShape 1047"/>
          <p:cNvSpPr>
            <a:spLocks noChangeArrowheads="1"/>
          </p:cNvSpPr>
          <p:nvPr userDrawn="1"/>
        </p:nvSpPr>
        <p:spPr bwMode="auto">
          <a:xfrm>
            <a:off x="1154113" y="215900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2400" b="0" i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slide" Target="slide40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2.xml"/><Relationship Id="rId9" Type="http://schemas.openxmlformats.org/officeDocument/2006/relationships/slide" Target="slide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4.bin"/><Relationship Id="rId4" Type="http://schemas.openxmlformats.org/officeDocument/2006/relationships/slide" Target="slid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slide" Target="slide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3" name="Rectangle 25"/>
          <p:cNvSpPr>
            <a:spLocks noChangeArrowheads="1"/>
          </p:cNvSpPr>
          <p:nvPr/>
        </p:nvSpPr>
        <p:spPr bwMode="auto">
          <a:xfrm>
            <a:off x="1517650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第十二讲</a:t>
            </a:r>
          </a:p>
        </p:txBody>
      </p:sp>
      <p:sp>
        <p:nvSpPr>
          <p:cNvPr id="2074" name="Text Box 2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720725" y="1635125"/>
            <a:ext cx="745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图灵机与递归可</a:t>
            </a:r>
            <a:r>
              <a:rPr lang="zh-CN" altLang="en-US" sz="3600" i="0">
                <a:latin typeface="华文楷体" panose="02010600040101010101" pitchFamily="2" charset="-122"/>
                <a:ea typeface="华文楷体" panose="02010600040101010101" pitchFamily="2" charset="-122"/>
              </a:rPr>
              <a:t>枚举语言</a:t>
            </a:r>
            <a:endParaRPr lang="zh-CN" altLang="en-US" sz="36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 advClick="0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763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763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763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7640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7641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764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7643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7644" name="Rectangle 12"/>
          <p:cNvSpPr>
            <a:spLocks noChangeArrowheads="1"/>
          </p:cNvSpPr>
          <p:nvPr/>
        </p:nvSpPr>
        <p:spPr bwMode="auto">
          <a:xfrm>
            <a:off x="685800" y="1310531"/>
            <a:ext cx="800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给定图灵机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B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，定义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ID’s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之间的推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导关系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如下：</a:t>
            </a:r>
          </a:p>
        </p:txBody>
      </p:sp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685800" y="2209800"/>
            <a:ext cx="815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(p, Y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L 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i+1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i-2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i+1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但有如下两个例外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时，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pBYX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=n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及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n-2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n-1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685800" y="6021288"/>
            <a:ext cx="815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上述关系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的自反传递闭包记为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（或</a:t>
            </a: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├*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7647" name="Rectangle 15"/>
          <p:cNvSpPr>
            <a:spLocks noChangeArrowheads="1"/>
          </p:cNvSpPr>
          <p:nvPr/>
        </p:nvSpPr>
        <p:spPr bwMode="auto">
          <a:xfrm>
            <a:off x="685800" y="4038600"/>
            <a:ext cx="81534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(q,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(p, Y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R )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i+1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YpX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i+1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但有如下两个例外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=n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YpB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及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Y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=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├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n-1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7648" name="Rectangle 16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7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5" grpId="0" autoUpdateAnimBg="0"/>
      <p:bldP spid="197646" grpId="0" autoUpdateAnimBg="0"/>
      <p:bldP spid="19764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71" name="Rectangle 15"/>
          <p:cNvSpPr>
            <a:spLocks noChangeArrowheads="1"/>
          </p:cNvSpPr>
          <p:nvPr/>
        </p:nvSpPr>
        <p:spPr bwMode="auto">
          <a:xfrm>
            <a:off x="609600" y="11430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举例（续前例）</a:t>
            </a:r>
            <a:endParaRPr lang="zh-CN" altLang="en-US" sz="3200"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986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044418"/>
              </p:ext>
            </p:extLst>
          </p:nvPr>
        </p:nvGraphicFramePr>
        <p:xfrm>
          <a:off x="1676400" y="1905000"/>
          <a:ext cx="5715000" cy="287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838840" imgH="2939400" progId="Visio.Drawing.11">
                  <p:embed/>
                </p:oleObj>
              </mc:Choice>
              <mc:Fallback>
                <p:oleObj name="VISIO" r:id="rId4" imgW="5838840" imgH="2939400" progId="Visio.Drawing.11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5715000" cy="287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5410200" y="3657600"/>
            <a:ext cx="365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对于输入字符串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001122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，该图灵机可以有如下推导步：</a:t>
            </a:r>
          </a:p>
        </p:txBody>
      </p:sp>
      <p:sp>
        <p:nvSpPr>
          <p:cNvPr id="198674" name="Rectangle 18"/>
          <p:cNvSpPr>
            <a:spLocks noChangeArrowheads="1"/>
          </p:cNvSpPr>
          <p:nvPr/>
        </p:nvSpPr>
        <p:spPr bwMode="auto">
          <a:xfrm>
            <a:off x="609600" y="5011738"/>
            <a:ext cx="1279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001122</a:t>
            </a:r>
            <a:endParaRPr lang="en-US" altLang="zh-CN" i="0" dirty="0">
              <a:solidFill>
                <a:srgbClr val="333399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1747838" y="4970463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 dirty="0">
                <a:solidFill>
                  <a:srgbClr val="333399"/>
                </a:solidFill>
                <a:latin typeface="Arial" pitchFamily="34" charset="0"/>
              </a:rPr>
              <a:t>├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98676" name="Rectangle 20"/>
          <p:cNvSpPr>
            <a:spLocks noChangeArrowheads="1"/>
          </p:cNvSpPr>
          <p:nvPr/>
        </p:nvSpPr>
        <p:spPr bwMode="auto">
          <a:xfrm>
            <a:off x="2333625" y="4997450"/>
            <a:ext cx="1323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Xq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01122</a:t>
            </a:r>
            <a:endParaRPr lang="en-US" altLang="zh-CN" i="0" dirty="0">
              <a:solidFill>
                <a:srgbClr val="333399"/>
              </a:solidFill>
              <a:latin typeface="Arial" pitchFamily="34" charset="0"/>
            </a:endParaRP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500438" y="4984750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98682" name="Rectangle 26"/>
          <p:cNvSpPr>
            <a:spLocks noChangeArrowheads="1"/>
          </p:cNvSpPr>
          <p:nvPr/>
        </p:nvSpPr>
        <p:spPr bwMode="auto">
          <a:xfrm>
            <a:off x="4086225" y="5011738"/>
            <a:ext cx="1323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X0q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1122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5253038" y="4968875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5791200" y="498475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X0Yq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122</a:t>
            </a:r>
          </a:p>
        </p:txBody>
      </p:sp>
      <p:sp>
        <p:nvSpPr>
          <p:cNvPr id="198685" name="Rectangle 29"/>
          <p:cNvSpPr>
            <a:spLocks noChangeArrowheads="1"/>
          </p:cNvSpPr>
          <p:nvPr/>
        </p:nvSpPr>
        <p:spPr bwMode="auto">
          <a:xfrm>
            <a:off x="7005638" y="4953000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</a:rPr>
              <a:t>M</a:t>
            </a:r>
          </a:p>
        </p:txBody>
      </p:sp>
      <p:sp>
        <p:nvSpPr>
          <p:cNvPr id="198686" name="Rectangle 30"/>
          <p:cNvSpPr>
            <a:spLocks noChangeArrowheads="1"/>
          </p:cNvSpPr>
          <p:nvPr/>
        </p:nvSpPr>
        <p:spPr bwMode="auto">
          <a:xfrm>
            <a:off x="7543800" y="496887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X0Y1q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</a:rPr>
              <a:t>22</a:t>
            </a:r>
          </a:p>
        </p:txBody>
      </p:sp>
      <p:sp>
        <p:nvSpPr>
          <p:cNvPr id="198687" name="Rectangle 31"/>
          <p:cNvSpPr>
            <a:spLocks noChangeArrowheads="1"/>
          </p:cNvSpPr>
          <p:nvPr/>
        </p:nvSpPr>
        <p:spPr bwMode="auto">
          <a:xfrm>
            <a:off x="1143000" y="5376863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1681163" y="53927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X0Yq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1Z2</a:t>
            </a:r>
          </a:p>
        </p:txBody>
      </p:sp>
      <p:sp>
        <p:nvSpPr>
          <p:cNvPr id="198689" name="Rectangle 33"/>
          <p:cNvSpPr>
            <a:spLocks noChangeArrowheads="1"/>
          </p:cNvSpPr>
          <p:nvPr/>
        </p:nvSpPr>
        <p:spPr bwMode="auto">
          <a:xfrm>
            <a:off x="2890838" y="5376863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├*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3505200" y="53927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X0Y1Z2</a:t>
            </a:r>
          </a:p>
        </p:txBody>
      </p:sp>
      <p:sp>
        <p:nvSpPr>
          <p:cNvPr id="198691" name="Rectangle 35"/>
          <p:cNvSpPr>
            <a:spLocks noChangeArrowheads="1"/>
          </p:cNvSpPr>
          <p:nvPr/>
        </p:nvSpPr>
        <p:spPr bwMode="auto">
          <a:xfrm>
            <a:off x="4755013" y="5346963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257800" y="53927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0Y1Z2</a:t>
            </a:r>
          </a:p>
        </p:txBody>
      </p:sp>
      <p:sp>
        <p:nvSpPr>
          <p:cNvPr id="198693" name="Rectangle 37"/>
          <p:cNvSpPr>
            <a:spLocks noChangeArrowheads="1"/>
          </p:cNvSpPr>
          <p:nvPr/>
        </p:nvSpPr>
        <p:spPr bwMode="auto">
          <a:xfrm>
            <a:off x="6472238" y="5392738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├*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7086600" y="53927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XXYYZq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2</a:t>
            </a:r>
          </a:p>
        </p:txBody>
      </p:sp>
      <p:sp>
        <p:nvSpPr>
          <p:cNvPr id="198695" name="Rectangle 39"/>
          <p:cNvSpPr>
            <a:spLocks noChangeArrowheads="1"/>
          </p:cNvSpPr>
          <p:nvPr/>
        </p:nvSpPr>
        <p:spPr bwMode="auto">
          <a:xfrm>
            <a:off x="1138238" y="5713413"/>
            <a:ext cx="6905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1676400" y="57737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XXYYq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ZZ</a:t>
            </a:r>
          </a:p>
        </p:txBody>
      </p:sp>
      <p:sp>
        <p:nvSpPr>
          <p:cNvPr id="198697" name="Rectangle 41"/>
          <p:cNvSpPr>
            <a:spLocks noChangeArrowheads="1"/>
          </p:cNvSpPr>
          <p:nvPr/>
        </p:nvSpPr>
        <p:spPr bwMode="auto">
          <a:xfrm>
            <a:off x="2895600" y="5773738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├*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698" name="Rectangle 42"/>
          <p:cNvSpPr>
            <a:spLocks noChangeArrowheads="1"/>
          </p:cNvSpPr>
          <p:nvPr/>
        </p:nvSpPr>
        <p:spPr bwMode="auto">
          <a:xfrm>
            <a:off x="3505200" y="5789613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3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XYYZZ</a:t>
            </a:r>
          </a:p>
        </p:txBody>
      </p:sp>
      <p:sp>
        <p:nvSpPr>
          <p:cNvPr id="198699" name="Rectangle 43"/>
          <p:cNvSpPr>
            <a:spLocks noChangeArrowheads="1"/>
          </p:cNvSpPr>
          <p:nvPr/>
        </p:nvSpPr>
        <p:spPr bwMode="auto">
          <a:xfrm>
            <a:off x="4724400" y="5713413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700" name="Rectangle 44"/>
          <p:cNvSpPr>
            <a:spLocks noChangeArrowheads="1"/>
          </p:cNvSpPr>
          <p:nvPr/>
        </p:nvSpPr>
        <p:spPr bwMode="auto">
          <a:xfrm>
            <a:off x="5257800" y="57737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XXq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0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YYZZ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6477000" y="5773738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├*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702" name="Rectangle 46"/>
          <p:cNvSpPr>
            <a:spLocks noChangeArrowheads="1"/>
          </p:cNvSpPr>
          <p:nvPr/>
        </p:nvSpPr>
        <p:spPr bwMode="auto">
          <a:xfrm>
            <a:off x="7086600" y="5773738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XXYYq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4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ZZ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1143000" y="6096000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704" name="Rectangle 48"/>
          <p:cNvSpPr>
            <a:spLocks noChangeArrowheads="1"/>
          </p:cNvSpPr>
          <p:nvPr/>
        </p:nvSpPr>
        <p:spPr bwMode="auto">
          <a:xfrm>
            <a:off x="1676400" y="6156325"/>
            <a:ext cx="1447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XXYYZq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5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Z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2971800" y="6096000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706" name="Rectangle 50"/>
          <p:cNvSpPr>
            <a:spLocks noChangeArrowheads="1"/>
          </p:cNvSpPr>
          <p:nvPr/>
        </p:nvSpPr>
        <p:spPr bwMode="auto">
          <a:xfrm>
            <a:off x="3505200" y="6156325"/>
            <a:ext cx="175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XXYYZZq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5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B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4953000" y="6096000"/>
            <a:ext cx="690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i="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├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宋体" pitchFamily="2" charset="-122"/>
              </a:rPr>
              <a:t>M</a:t>
            </a:r>
          </a:p>
        </p:txBody>
      </p:sp>
      <p:sp>
        <p:nvSpPr>
          <p:cNvPr id="198708" name="Rectangle 52"/>
          <p:cNvSpPr>
            <a:spLocks noChangeArrowheads="1"/>
          </p:cNvSpPr>
          <p:nvPr/>
        </p:nvSpPr>
        <p:spPr bwMode="auto">
          <a:xfrm>
            <a:off x="5486400" y="6156325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XXYYZZBq</a:t>
            </a:r>
            <a:r>
              <a:rPr lang="en-US" altLang="zh-CN" baseline="-25000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6</a:t>
            </a:r>
            <a:r>
              <a:rPr lang="en-US" altLang="zh-CN" dirty="0">
                <a:solidFill>
                  <a:srgbClr val="333399"/>
                </a:solidFill>
                <a:latin typeface="Arial" pitchFamily="34" charset="0"/>
                <a:ea typeface="华文行楷" pitchFamily="2" charset="-122"/>
              </a:rPr>
              <a:t>B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9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9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9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9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9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9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9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19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19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2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9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2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1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1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1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1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7" dur="500"/>
                                        <p:tgtEl>
                                          <p:spTgt spid="1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2" dur="500"/>
                                        <p:tgtEl>
                                          <p:spTgt spid="1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7" dur="500"/>
                                        <p:tgtEl>
                                          <p:spTgt spid="1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2" dur="5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7" dur="500"/>
                                        <p:tgtEl>
                                          <p:spTgt spid="1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2" dur="500"/>
                                        <p:tgtEl>
                                          <p:spTgt spid="1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7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2" dur="500"/>
                                        <p:tgtEl>
                                          <p:spTgt spid="1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3" grpId="0" autoUpdateAnimBg="0"/>
      <p:bldP spid="198674" grpId="0" autoUpdateAnimBg="0"/>
      <p:bldP spid="198675" grpId="0" autoUpdateAnimBg="0"/>
      <p:bldP spid="198676" grpId="0" autoUpdateAnimBg="0"/>
      <p:bldP spid="198681" grpId="0" autoUpdateAnimBg="0"/>
      <p:bldP spid="198682" grpId="0" autoUpdateAnimBg="0"/>
      <p:bldP spid="198683" grpId="0" autoUpdateAnimBg="0"/>
      <p:bldP spid="198684" grpId="0" autoUpdateAnimBg="0"/>
      <p:bldP spid="198685" grpId="0" autoUpdateAnimBg="0"/>
      <p:bldP spid="198686" grpId="0" autoUpdateAnimBg="0"/>
      <p:bldP spid="198687" grpId="0" autoUpdateAnimBg="0"/>
      <p:bldP spid="198688" grpId="0" autoUpdateAnimBg="0"/>
      <p:bldP spid="198689" grpId="0" autoUpdateAnimBg="0"/>
      <p:bldP spid="198690" grpId="0" autoUpdateAnimBg="0"/>
      <p:bldP spid="198691" grpId="0" autoUpdateAnimBg="0"/>
      <p:bldP spid="198692" grpId="0" autoUpdateAnimBg="0"/>
      <p:bldP spid="198693" grpId="0" autoUpdateAnimBg="0"/>
      <p:bldP spid="198694" grpId="0" autoUpdateAnimBg="0"/>
      <p:bldP spid="198695" grpId="0" autoUpdateAnimBg="0"/>
      <p:bldP spid="198696" grpId="0" autoUpdateAnimBg="0"/>
      <p:bldP spid="198697" grpId="0" autoUpdateAnimBg="0"/>
      <p:bldP spid="198698" grpId="0" autoUpdateAnimBg="0"/>
      <p:bldP spid="198699" grpId="0" autoUpdateAnimBg="0"/>
      <p:bldP spid="198700" grpId="0" autoUpdateAnimBg="0"/>
      <p:bldP spid="198701" grpId="0" autoUpdateAnimBg="0"/>
      <p:bldP spid="198702" grpId="0" autoUpdateAnimBg="0"/>
      <p:bldP spid="198703" grpId="0" autoUpdateAnimBg="0"/>
      <p:bldP spid="198704" grpId="0" autoUpdateAnimBg="0"/>
      <p:bldP spid="198705" grpId="0" autoUpdateAnimBg="0"/>
      <p:bldP spid="198706" grpId="0" autoUpdateAnimBg="0"/>
      <p:bldP spid="198707" grpId="0" autoUpdateAnimBg="0"/>
      <p:bldP spid="19870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3" name="AutoShape 3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5" name="Rectangle 25"/>
          <p:cNvSpPr>
            <a:spLocks noChangeArrowheads="1"/>
          </p:cNvSpPr>
          <p:nvPr/>
        </p:nvSpPr>
        <p:spPr bwMode="auto">
          <a:xfrm>
            <a:off x="609600" y="1477963"/>
            <a:ext cx="8305800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可以被图灵机接受的语言称为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递归可枚举语言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recursive  enumerable languages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61529" name="Rectangle 89"/>
          <p:cNvSpPr>
            <a:spLocks noChangeArrowheads="1"/>
          </p:cNvSpPr>
          <p:nvPr/>
        </p:nvSpPr>
        <p:spPr bwMode="auto">
          <a:xfrm>
            <a:off x="609600" y="2606675"/>
            <a:ext cx="8305800" cy="146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给定图灵机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8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B</a:t>
            </a:r>
            <a:r>
              <a:rPr lang="en-US" altLang="zh-CN" sz="2800" b="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800" b="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定义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的语言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i="0" dirty="0"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L(M) = 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{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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w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*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p,</a:t>
            </a:r>
            <a:r>
              <a:rPr lang="en-US" altLang="zh-CN" dirty="0">
                <a:ea typeface="华文楷体" panose="02010600040101010101" pitchFamily="2" charset="-122"/>
                <a:sym typeface="Symbol" pitchFamily="18" charset="2"/>
              </a:rPr>
              <a:t>,.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p</a:t>
            </a:r>
            <a:r>
              <a:rPr lang="en-US" altLang="zh-CN" i="0" dirty="0" err="1"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dirty="0" err="1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*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 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</a:t>
            </a:r>
            <a:r>
              <a:rPr lang="en-US" altLang="zh-CN" i="0" baseline="300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+</a:t>
            </a:r>
            <a:r>
              <a:rPr lang="en-US" altLang="zh-CN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w </a:t>
            </a:r>
            <a:r>
              <a:rPr lang="en-US" altLang="zh-CN" i="0" dirty="0">
                <a:latin typeface="+mn-lt"/>
                <a:ea typeface="华文楷体" panose="02010600040101010101" pitchFamily="2" charset="-122"/>
              </a:rPr>
              <a:t>├*</a:t>
            </a:r>
            <a:r>
              <a:rPr lang="en-US" altLang="zh-CN" baseline="-25000" dirty="0">
                <a:latin typeface="+mn-lt"/>
                <a:ea typeface="华文楷体" panose="02010600040101010101" pitchFamily="2" charset="-122"/>
              </a:rPr>
              <a:t>M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p)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61530" name="Rectangle 90"/>
          <p:cNvSpPr>
            <a:spLocks noChangeArrowheads="1"/>
          </p:cNvSpPr>
          <p:nvPr/>
        </p:nvSpPr>
        <p:spPr bwMode="auto">
          <a:xfrm>
            <a:off x="151765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递归可枚举语言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504825" y="1295400"/>
            <a:ext cx="8639175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图灵机的停机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停机（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halts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）指图灵机不存在下一个移动（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move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49523" name="Rectangle 19"/>
          <p:cNvSpPr>
            <a:spLocks noChangeArrowheads="1"/>
          </p:cNvSpPr>
          <p:nvPr/>
        </p:nvSpPr>
        <p:spPr bwMode="auto">
          <a:xfrm>
            <a:off x="457200" y="2605088"/>
            <a:ext cx="8507413" cy="143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结论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任给图灵机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，容易构造一个图灵机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使得</a:t>
            </a:r>
            <a:r>
              <a:rPr lang="zh-CN" altLang="en-US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L(M) = L(M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，并满足：如果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(M)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，则对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于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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接受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并一定停机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609600" y="4129088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由此结论 ，如果没有特别指出，今后总是假定图灵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机到达终态（接受态）后一定停机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609600" y="5195888"/>
            <a:ext cx="8458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但是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，如果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(M)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，则对于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不一定能停机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1517650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递归语言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9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3" grpId="0" autoUpdateAnimBg="0"/>
      <p:bldP spid="149525" grpId="0" autoUpdateAnimBg="0"/>
      <p:bldP spid="1495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76" name="Rectangle 48"/>
          <p:cNvSpPr>
            <a:spLocks noChangeArrowheads="1"/>
          </p:cNvSpPr>
          <p:nvPr/>
        </p:nvSpPr>
        <p:spPr bwMode="auto">
          <a:xfrm>
            <a:off x="609600" y="1371600"/>
            <a:ext cx="8305800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递归语言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recursive languages</a:t>
            </a:r>
            <a:r>
              <a:rPr lang="zh-CN" altLang="en-US" sz="32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称语言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递归的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，当且仅当存在图灵机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使得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 = L(M)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，且满足：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(M)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，则对于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接受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（自然会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停机，到达终态）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  <a:endParaRPr lang="en-US" altLang="zh-CN" sz="280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10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2.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如果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en-US" altLang="zh-CN" sz="28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</a:t>
            </a:r>
            <a:r>
              <a:rPr lang="en-US" altLang="zh-CN" sz="28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L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(M)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，则对于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w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最终也会停机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（虽然不能到达终态）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0579" name="Rectangle 51"/>
          <p:cNvSpPr>
            <a:spLocks noChangeArrowheads="1"/>
          </p:cNvSpPr>
          <p:nvPr/>
        </p:nvSpPr>
        <p:spPr bwMode="auto">
          <a:xfrm>
            <a:off x="685800" y="506253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递归语言对应的问题是可判定的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0582" name="Rectangle 54"/>
          <p:cNvSpPr>
            <a:spLocks noChangeArrowheads="1"/>
          </p:cNvSpPr>
          <p:nvPr/>
        </p:nvSpPr>
        <p:spPr bwMode="auto">
          <a:xfrm>
            <a:off x="1517650" y="195263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递归语言</a:t>
            </a:r>
          </a:p>
        </p:txBody>
      </p:sp>
      <p:sp>
        <p:nvSpPr>
          <p:cNvPr id="150585" name="Rectangle 57"/>
          <p:cNvSpPr>
            <a:spLocks noChangeArrowheads="1"/>
          </p:cNvSpPr>
          <p:nvPr/>
        </p:nvSpPr>
        <p:spPr bwMode="auto">
          <a:xfrm>
            <a:off x="684213" y="6237312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Church-Turing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论题）</a:t>
            </a:r>
          </a:p>
        </p:txBody>
      </p:sp>
      <p:sp>
        <p:nvSpPr>
          <p:cNvPr id="2" name="Rectangle 51">
            <a:extLst>
              <a:ext uri="{FF2B5EF4-FFF2-40B4-BE49-F238E27FC236}">
                <a16:creationId xmlns:a16="http://schemas.microsoft.com/office/drawing/2014/main" id="{50B2605A-A210-1179-7998-18DAA2CE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646192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递归语可枚举语言对应的问题是部分可判定的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505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8" name="AutoShape 10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39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0" name="AutoShape 1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5" name="AutoShape 1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6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7" name="AutoShape 1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548" name="AutoShape 2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79" grpId="0" autoUpdateAnimBg="0"/>
      <p:bldP spid="150585" grpId="0" autoUpdateAnimBg="0"/>
      <p:bldP spid="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79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539750" y="1385888"/>
            <a:ext cx="8534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利用带存储区的状态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storage in the state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52715" name="Rectangle 139"/>
          <p:cNvSpPr>
            <a:spLocks noChangeArrowheads="1"/>
          </p:cNvSpPr>
          <p:nvPr/>
        </p:nvSpPr>
        <p:spPr bwMode="auto">
          <a:xfrm>
            <a:off x="1066800" y="4724400"/>
            <a:ext cx="78089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此类图灵机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B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中，状态中可以包含</a:t>
            </a:r>
          </a:p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一个具有有限个取值的存储单元，即状态集合为</a:t>
            </a:r>
          </a:p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 = S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 = { [q,a] | q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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 }</a:t>
            </a:r>
            <a:r>
              <a:rPr lang="zh-CN" altLang="en-US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其中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通常表示控制状态，而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a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通常表示数据元素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52716" name="Object 1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25547"/>
              </p:ext>
            </p:extLst>
          </p:nvPr>
        </p:nvGraphicFramePr>
        <p:xfrm>
          <a:off x="2022475" y="2476500"/>
          <a:ext cx="509905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99400" imgH="1904040" progId="Visio.Drawing.11">
                  <p:embed/>
                </p:oleObj>
              </mc:Choice>
              <mc:Fallback>
                <p:oleObj name="VISIO" r:id="rId4" imgW="5099400" imgH="1904040" progId="Visio.Drawing.11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2476500"/>
                        <a:ext cx="5099050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717" name="Rectangle 141"/>
          <p:cNvSpPr>
            <a:spLocks noChangeArrowheads="1"/>
          </p:cNvSpPr>
          <p:nvPr/>
        </p:nvSpPr>
        <p:spPr bwMode="auto">
          <a:xfrm>
            <a:off x="1524000" y="233363"/>
            <a:ext cx="56705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ea typeface="华文行楷" pitchFamily="2" charset="-122"/>
              </a:rPr>
              <a:t>基本图灵机的几种编程技巧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7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1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2540" name="Rectangle 28"/>
          <p:cNvSpPr>
            <a:spLocks noChangeArrowheads="1"/>
          </p:cNvSpPr>
          <p:nvPr/>
        </p:nvSpPr>
        <p:spPr bwMode="auto">
          <a:xfrm>
            <a:off x="685800" y="14478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多道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multiple tracks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）图灵机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92541" name="Rectangle 29"/>
          <p:cNvSpPr>
            <a:spLocks noChangeArrowheads="1"/>
          </p:cNvSpPr>
          <p:nvPr/>
        </p:nvSpPr>
        <p:spPr bwMode="auto">
          <a:xfrm>
            <a:off x="1066800" y="5213350"/>
            <a:ext cx="78089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此类图灵机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B</a:t>
            </a:r>
            <a:r>
              <a:rPr lang="en-US" altLang="zh-CN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中，带符号可以是元组的形式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如上图所示的图灵机，带符号的形式为一个三元组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graphicFrame>
        <p:nvGraphicFramePr>
          <p:cNvPr id="19254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55483"/>
              </p:ext>
            </p:extLst>
          </p:nvPr>
        </p:nvGraphicFramePr>
        <p:xfrm>
          <a:off x="2054225" y="2438400"/>
          <a:ext cx="4956175" cy="243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956120" imgH="2437200" progId="Visio.Drawing.11">
                  <p:embed/>
                </p:oleObj>
              </mc:Choice>
              <mc:Fallback>
                <p:oleObj name="VISIO" r:id="rId3" imgW="4956120" imgH="2437200" progId="Visio.Drawing.11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2438400"/>
                        <a:ext cx="4956175" cy="243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44" name="Rectangle 32"/>
          <p:cNvSpPr>
            <a:spLocks noChangeArrowheads="1"/>
          </p:cNvSpPr>
          <p:nvPr/>
        </p:nvSpPr>
        <p:spPr bwMode="auto">
          <a:xfrm>
            <a:off x="1524000" y="233363"/>
            <a:ext cx="56705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ea typeface="华文行楷" pitchFamily="2" charset="-122"/>
              </a:rPr>
              <a:t>基本图灵机的几种编程技巧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4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1" name="AutoShape 13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732" name="AutoShape 13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733" name="AutoShape 13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734" name="AutoShape 13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3757" name="Rectangle 157"/>
          <p:cNvSpPr>
            <a:spLocks noChangeArrowheads="1"/>
          </p:cNvSpPr>
          <p:nvPr/>
        </p:nvSpPr>
        <p:spPr bwMode="auto">
          <a:xfrm>
            <a:off x="685800" y="1233488"/>
            <a:ext cx="8153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子例程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32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subroutines</a:t>
            </a:r>
            <a:r>
              <a:rPr lang="zh-CN" altLang="en-US" sz="32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）的设计</a:t>
            </a:r>
            <a:endParaRPr lang="zh-CN" altLang="en-US" sz="3200" i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</p:txBody>
      </p:sp>
      <p:sp>
        <p:nvSpPr>
          <p:cNvPr id="153758" name="Rectangle 158"/>
          <p:cNvSpPr>
            <a:spLocks noChangeArrowheads="1"/>
          </p:cNvSpPr>
          <p:nvPr/>
        </p:nvSpPr>
        <p:spPr bwMode="auto">
          <a:xfrm>
            <a:off x="914400" y="4924425"/>
            <a:ext cx="796131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左上图的图灵机表示子例程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copy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，右上图的图灵机表示可以调用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copy</a:t>
            </a:r>
            <a:r>
              <a:rPr lang="en-US" altLang="zh-CN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的主程序 ，完成两个正整数的乘法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初始</a:t>
            </a:r>
          </a:p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时，带上的符号串形如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10</a:t>
            </a:r>
            <a:r>
              <a:rPr lang="en-US" altLang="zh-CN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，而结束时，带上的符号串</a:t>
            </a:r>
          </a:p>
          <a:p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变为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mn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53760" name="Object 160"/>
          <p:cNvGraphicFramePr>
            <a:graphicFrameLocks noChangeAspect="1"/>
          </p:cNvGraphicFramePr>
          <p:nvPr/>
        </p:nvGraphicFramePr>
        <p:xfrm>
          <a:off x="838200" y="2082800"/>
          <a:ext cx="3733800" cy="272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92701" imgH="3425342" progId="Visio.Drawing.11">
                  <p:embed/>
                </p:oleObj>
              </mc:Choice>
              <mc:Fallback>
                <p:oleObj name="Visio" r:id="rId4" imgW="4692701" imgH="3425342" progId="Visio.Drawing.11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82800"/>
                        <a:ext cx="3733800" cy="272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2" name="Rectangle 162"/>
          <p:cNvSpPr>
            <a:spLocks noChangeArrowheads="1"/>
          </p:cNvSpPr>
          <p:nvPr/>
        </p:nvSpPr>
        <p:spPr bwMode="auto">
          <a:xfrm>
            <a:off x="1524000" y="233363"/>
            <a:ext cx="5670550" cy="585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3600" i="0">
                <a:ea typeface="华文行楷" pitchFamily="2" charset="-122"/>
              </a:rPr>
              <a:t>基本图灵机的几种编程技巧</a:t>
            </a:r>
          </a:p>
        </p:txBody>
      </p:sp>
      <p:graphicFrame>
        <p:nvGraphicFramePr>
          <p:cNvPr id="153763" name="Object 163"/>
          <p:cNvGraphicFramePr>
            <a:graphicFrameLocks noChangeAspect="1"/>
          </p:cNvGraphicFramePr>
          <p:nvPr/>
        </p:nvGraphicFramePr>
        <p:xfrm>
          <a:off x="4859338" y="1836738"/>
          <a:ext cx="3960812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207862" imgH="4640580" progId="Visio.Drawing.11">
                  <p:embed/>
                </p:oleObj>
              </mc:Choice>
              <mc:Fallback>
                <p:oleObj name="Visio" r:id="rId6" imgW="6207862" imgH="4640580" progId="Visio.Drawing.11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836738"/>
                        <a:ext cx="3960812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1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5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682" name="Rectangle 34"/>
          <p:cNvSpPr>
            <a:spLocks noChangeArrowheads="1"/>
          </p:cNvSpPr>
          <p:nvPr/>
        </p:nvSpPr>
        <p:spPr bwMode="auto">
          <a:xfrm>
            <a:off x="838200" y="1644650"/>
            <a:ext cx="8305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多带图灵机（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Multitape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Turing Machines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86" name="Rectangle 38"/>
          <p:cNvSpPr>
            <a:spLocks noChangeArrowheads="1"/>
          </p:cNvSpPr>
          <p:nvPr/>
        </p:nvSpPr>
        <p:spPr bwMode="auto">
          <a:xfrm>
            <a:off x="838200" y="2362200"/>
            <a:ext cx="800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非确定图灵机（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Nondeterministic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Turing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    Machines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55687" name="Rectangle 39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 dirty="0">
                <a:ea typeface="华文行楷" pitchFamily="2" charset="-122"/>
              </a:rPr>
              <a:t>对基本图灵机的扩展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968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968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968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304800" y="1066800"/>
            <a:ext cx="38973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多带图灵机</a:t>
            </a:r>
          </a:p>
        </p:txBody>
      </p:sp>
      <p:sp>
        <p:nvSpPr>
          <p:cNvPr id="199687" name="Rectangle 7"/>
          <p:cNvSpPr>
            <a:spLocks noChangeArrowheads="1"/>
          </p:cNvSpPr>
          <p:nvPr/>
        </p:nvSpPr>
        <p:spPr bwMode="auto">
          <a:xfrm>
            <a:off x="685800" y="1676400"/>
            <a:ext cx="4038600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特点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初始时，输入符号串置于第一条带上；所有带（包括第一条）的其它单元格的符号均为空白符；有限控制处于初态；第一条带的读写头（带头）置于输入符号串的最左端；其余各带的读写头置于任何单元格上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1996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32877"/>
              </p:ext>
            </p:extLst>
          </p:nvPr>
        </p:nvGraphicFramePr>
        <p:xfrm>
          <a:off x="5080000" y="2000250"/>
          <a:ext cx="360680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63898" imgH="3239719" progId="Visio.Drawing.11">
                  <p:embed/>
                </p:oleObj>
              </mc:Choice>
              <mc:Fallback>
                <p:oleObj name="Visio" r:id="rId3" imgW="4063898" imgH="3239719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000250"/>
                        <a:ext cx="3606800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685800" y="5181600"/>
            <a:ext cx="8458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2.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在每一个移动步（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move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）里，控制进入新的状态，每条带上正被扫描的符号被替换为新的带符，每个带头独立地左移一格、右移一格或者不动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对基本图灵机的扩展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7" grpId="0" autoUpdateAnimBg="0"/>
      <p:bldP spid="1996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6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96950" y="1524000"/>
            <a:ext cx="5035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图灵机的概念与定义</a:t>
            </a:r>
          </a:p>
        </p:txBody>
      </p:sp>
      <p:sp>
        <p:nvSpPr>
          <p:cNvPr id="25907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79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0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9081" name="Text Box 9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990600" y="2095500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递归可枚举语言</a:t>
            </a:r>
          </a:p>
        </p:txBody>
      </p:sp>
      <p:sp>
        <p:nvSpPr>
          <p:cNvPr id="259082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996950" y="2671763"/>
            <a:ext cx="441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递归语言</a:t>
            </a:r>
          </a:p>
        </p:txBody>
      </p:sp>
      <p:sp>
        <p:nvSpPr>
          <p:cNvPr id="259083" name="Text Box 11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996950" y="3251200"/>
            <a:ext cx="6186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基本图灵机的几种编程技巧 </a:t>
            </a:r>
          </a:p>
        </p:txBody>
      </p:sp>
      <p:sp>
        <p:nvSpPr>
          <p:cNvPr id="259084" name="Text Box 12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996950" y="3827463"/>
            <a:ext cx="4746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对基本图灵机的扩展</a:t>
            </a:r>
          </a:p>
        </p:txBody>
      </p:sp>
      <p:sp>
        <p:nvSpPr>
          <p:cNvPr id="259085" name="Text Box 13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996950" y="4403725"/>
            <a:ext cx="4419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受限的图灵机</a:t>
            </a:r>
          </a:p>
        </p:txBody>
      </p:sp>
      <p:sp>
        <p:nvSpPr>
          <p:cNvPr id="259086" name="Text Box 14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996950" y="4979988"/>
            <a:ext cx="4419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3200" i="0">
                <a:latin typeface="华文楷体" panose="02010600040101010101" pitchFamily="2" charset="-122"/>
                <a:ea typeface="华文楷体" panose="02010600040101010101" pitchFamily="2" charset="-122"/>
              </a:rPr>
              <a:t>图灵机与计算机</a:t>
            </a:r>
          </a:p>
        </p:txBody>
      </p:sp>
      <p:sp>
        <p:nvSpPr>
          <p:cNvPr id="259087" name="Rectangle 15"/>
          <p:cNvSpPr>
            <a:spLocks noChangeArrowheads="1"/>
          </p:cNvSpPr>
          <p:nvPr/>
        </p:nvSpPr>
        <p:spPr bwMode="auto">
          <a:xfrm>
            <a:off x="1476375" y="188913"/>
            <a:ext cx="577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华文行楷" pitchFamily="2" charset="-122"/>
                <a:ea typeface="华文行楷" pitchFamily="2" charset="-122"/>
              </a:rPr>
              <a:t>图灵机与递归可枚举语言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1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2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3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685800" y="1784350"/>
            <a:ext cx="8458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语言接受能力与单带图灵机等价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可以采用一个既具有带存储区的状态，又带有多个道的图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灵机来模拟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个带的图灵机可以用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个道的图灵机来模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拟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下图所示的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个道的图灵机用来模拟一个两带的图灵机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01738" name="Object 10"/>
          <p:cNvGraphicFramePr>
            <a:graphicFrameLocks noChangeAspect="1"/>
          </p:cNvGraphicFramePr>
          <p:nvPr/>
        </p:nvGraphicFramePr>
        <p:xfrm>
          <a:off x="2022475" y="3657600"/>
          <a:ext cx="4302125" cy="291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01947" imgH="2913583" progId="Visio.Drawing.11">
                  <p:embed/>
                </p:oleObj>
              </mc:Choice>
              <mc:Fallback>
                <p:oleObj name="Visio" r:id="rId3" imgW="4301947" imgH="2913583" progId="Visio.Drawing.11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657600"/>
                        <a:ext cx="4302125" cy="291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对基本图灵机的扩展</a:t>
            </a:r>
          </a:p>
        </p:txBody>
      </p:sp>
      <p:sp>
        <p:nvSpPr>
          <p:cNvPr id="201740" name="Rectangle 12"/>
          <p:cNvSpPr>
            <a:spLocks noChangeArrowheads="1"/>
          </p:cNvSpPr>
          <p:nvPr/>
        </p:nvSpPr>
        <p:spPr bwMode="auto">
          <a:xfrm>
            <a:off x="304800" y="1066800"/>
            <a:ext cx="38973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多带图灵机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5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6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7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914400" y="1935163"/>
            <a:ext cx="8153400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一个双带的图灵机如何接受语言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？</a:t>
            </a:r>
          </a:p>
        </p:txBody>
      </p:sp>
      <p:graphicFrame>
        <p:nvGraphicFramePr>
          <p:cNvPr id="202761" name="Object 9"/>
          <p:cNvGraphicFramePr>
            <a:graphicFrameLocks noChangeAspect="1"/>
          </p:cNvGraphicFramePr>
          <p:nvPr/>
        </p:nvGraphicFramePr>
        <p:xfrm>
          <a:off x="1981200" y="3200400"/>
          <a:ext cx="502920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92347" imgH="2092147" progId="Visio.Drawing.11">
                  <p:embed/>
                </p:oleObj>
              </mc:Choice>
              <mc:Fallback>
                <p:oleObj name="Visio" r:id="rId3" imgW="3692347" imgH="2092147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5029200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62" name="Rectangle 10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对基本图灵机的扩展</a:t>
            </a:r>
          </a:p>
        </p:txBody>
      </p:sp>
      <p:sp>
        <p:nvSpPr>
          <p:cNvPr id="202763" name="Rectangle 11"/>
          <p:cNvSpPr>
            <a:spLocks noChangeArrowheads="1"/>
          </p:cNvSpPr>
          <p:nvPr/>
        </p:nvSpPr>
        <p:spPr bwMode="auto">
          <a:xfrm>
            <a:off x="533400" y="1217613"/>
            <a:ext cx="38973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多带图灵机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0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609600" y="12954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非确定图灵机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1981200"/>
            <a:ext cx="8153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Symbol" pitchFamily="18" charset="2"/>
              <a:buChar char="-"/>
            </a:pP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下一个动作有多种选择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转移函数可以为 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: Q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   2</a:t>
            </a:r>
            <a:r>
              <a:rPr lang="en-US" altLang="zh-CN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  </a:t>
            </a:r>
            <a:r>
              <a:rPr lang="en-US" altLang="zh-CN" i="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   D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，其中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、</a:t>
            </a:r>
            <a:r>
              <a:rPr lang="zh-CN" altLang="en-US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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和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分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别为有限状态集、带符号集和带头的移动方向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即 </a:t>
            </a:r>
            <a:r>
              <a:rPr lang="zh-CN" altLang="en-US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q,X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为三元组的集合：</a:t>
            </a: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{ (q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,Y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,D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, (q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,Y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,D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, … , (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Y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D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}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对基本图灵机的扩展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2" name="AutoShape 1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3" name="AutoShape 1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4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45" name="AutoShape 17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156" name="Rectangle 28"/>
          <p:cNvSpPr>
            <a:spLocks noChangeArrowheads="1"/>
          </p:cNvSpPr>
          <p:nvPr/>
        </p:nvSpPr>
        <p:spPr bwMode="auto">
          <a:xfrm>
            <a:off x="685800" y="1784350"/>
            <a:ext cx="84582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语言接受能力与（确定的）图灵机等价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可以采用下图所示的多带图灵机来模拟一个非确定图灵机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主要思想是采用广度优先的方式来模拟非确定图灵机的整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个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ID’s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空间树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graphicFrame>
        <p:nvGraphicFramePr>
          <p:cNvPr id="176157" name="Object 29"/>
          <p:cNvGraphicFramePr>
            <a:graphicFrameLocks noChangeAspect="1"/>
          </p:cNvGraphicFramePr>
          <p:nvPr/>
        </p:nvGraphicFramePr>
        <p:xfrm>
          <a:off x="1219200" y="3581400"/>
          <a:ext cx="5867400" cy="292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956048" imgH="2472842" progId="Visio.Drawing.11">
                  <p:embed/>
                </p:oleObj>
              </mc:Choice>
              <mc:Fallback>
                <p:oleObj name="Visio" r:id="rId5" imgW="4956048" imgH="2472842" progId="Visio.Drawing.11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5867400" cy="292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8" name="Rectangle 30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对基本图灵机的扩展</a:t>
            </a:r>
          </a:p>
        </p:txBody>
      </p:sp>
      <p:sp>
        <p:nvSpPr>
          <p:cNvPr id="176159" name="Rectangle 31"/>
          <p:cNvSpPr>
            <a:spLocks noChangeArrowheads="1"/>
          </p:cNvSpPr>
          <p:nvPr/>
        </p:nvSpPr>
        <p:spPr bwMode="auto">
          <a:xfrm>
            <a:off x="457200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非确定图灵机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79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0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1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685800" y="14620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具有半无穷带（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Semi-infinite</a:t>
            </a: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Tapes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）的图灵机</a:t>
            </a: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685800" y="23002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 多栈机（</a:t>
            </a:r>
            <a:r>
              <a:rPr lang="en-US" altLang="zh-CN" sz="2800" dirty="0" err="1">
                <a:latin typeface="+mn-lt"/>
                <a:ea typeface="华文楷体" panose="02010600040101010101" pitchFamily="2" charset="-122"/>
              </a:rPr>
              <a:t>Multistack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 Machines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）</a:t>
            </a:r>
            <a:endParaRPr lang="zh-CN" altLang="en-US" sz="28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85800" y="313848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计数器机（</a:t>
            </a:r>
            <a:r>
              <a:rPr lang="en-US" altLang="zh-CN" sz="2800" dirty="0">
                <a:latin typeface="+mn-lt"/>
                <a:ea typeface="华文楷体" panose="02010600040101010101" pitchFamily="2" charset="-122"/>
              </a:rPr>
              <a:t>Counter Machines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）</a:t>
            </a: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684213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具有半无穷带的图灵机</a:t>
            </a:r>
          </a:p>
        </p:txBody>
      </p:sp>
      <p:sp>
        <p:nvSpPr>
          <p:cNvPr id="20480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Rectangle 7"/>
          <p:cNvSpPr>
            <a:spLocks noChangeArrowheads="1"/>
          </p:cNvSpPr>
          <p:nvPr/>
        </p:nvSpPr>
        <p:spPr bwMode="auto">
          <a:xfrm>
            <a:off x="1143000" y="18288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带头的初始位置左部没有单元格，带头移动受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限于从带头初始位置开始向右无限延伸的范围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905000" y="2743200"/>
            <a:ext cx="5486400" cy="3825875"/>
            <a:chOff x="1905000" y="2743200"/>
            <a:chExt cx="5486400" cy="3825875"/>
          </a:xfrm>
        </p:grpSpPr>
        <p:graphicFrame>
          <p:nvGraphicFramePr>
            <p:cNvPr id="204808" name="Object 8"/>
            <p:cNvGraphicFramePr>
              <a:graphicFrameLocks noChangeAspect="1"/>
            </p:cNvGraphicFramePr>
            <p:nvPr/>
          </p:nvGraphicFramePr>
          <p:xfrm>
            <a:off x="1905000" y="2743200"/>
            <a:ext cx="5486400" cy="2425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3956304" imgH="1749247" progId="Visio.Drawing.11">
                    <p:embed/>
                  </p:oleObj>
                </mc:Choice>
                <mc:Fallback>
                  <p:oleObj name="Visio" r:id="rId3" imgW="3956304" imgH="1749247" progId="Visio.Drawing.11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000" y="2743200"/>
                          <a:ext cx="5486400" cy="2425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09" name="Text Box 9"/>
            <p:cNvSpPr txBox="1">
              <a:spLocks noChangeArrowheads="1"/>
            </p:cNvSpPr>
            <p:nvPr/>
          </p:nvSpPr>
          <p:spPr bwMode="auto">
            <a:xfrm>
              <a:off x="2438400" y="5867400"/>
              <a:ext cx="297180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zh-CN" altLang="en-US" i="0">
                  <a:latin typeface="Arial" pitchFamily="34" charset="0"/>
                  <a:ea typeface="华文行楷" pitchFamily="2" charset="-122"/>
                </a:rPr>
                <a:t>带头的初始位置</a:t>
              </a:r>
            </a:p>
            <a:p>
              <a:pPr algn="ctr"/>
              <a:r>
                <a:rPr lang="zh-CN" altLang="en-US" i="0">
                  <a:latin typeface="Arial" pitchFamily="34" charset="0"/>
                  <a:ea typeface="华文行楷" pitchFamily="2" charset="-122"/>
                </a:rPr>
                <a:t>（</a:t>
              </a:r>
              <a:r>
                <a:rPr lang="en-US" altLang="zh-CN">
                  <a:latin typeface="Arial" pitchFamily="34" charset="0"/>
                  <a:ea typeface="华文行楷" pitchFamily="2" charset="-122"/>
                </a:rPr>
                <a:t>initial head position</a:t>
              </a:r>
              <a:r>
                <a:rPr lang="zh-CN" altLang="en-US" i="0">
                  <a:latin typeface="Arial" pitchFamily="34" charset="0"/>
                  <a:ea typeface="华文行楷" pitchFamily="2" charset="-122"/>
                </a:rPr>
                <a:t>）</a:t>
              </a:r>
            </a:p>
          </p:txBody>
        </p:sp>
        <p:sp>
          <p:nvSpPr>
            <p:cNvPr id="204810" name="Line 10"/>
            <p:cNvSpPr>
              <a:spLocks noChangeShapeType="1"/>
            </p:cNvSpPr>
            <p:nvPr/>
          </p:nvSpPr>
          <p:spPr bwMode="auto">
            <a:xfrm flipH="1" flipV="1">
              <a:off x="2209800" y="5181600"/>
              <a:ext cx="762000" cy="76200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4811" name="Rectangle 11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31" name="Rectangle 7"/>
          <p:cNvSpPr>
            <a:spLocks noChangeArrowheads="1"/>
          </p:cNvSpPr>
          <p:nvPr/>
        </p:nvSpPr>
        <p:spPr bwMode="auto">
          <a:xfrm>
            <a:off x="914400" y="1828800"/>
            <a:ext cx="7848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可以用一个双道的半无穷带图灵机模拟具有双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向无穷带的基本图灵机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2667000" y="3124200"/>
          <a:ext cx="3487738" cy="314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44522" imgH="2111045" progId="Visio.Drawing.11">
                  <p:embed/>
                </p:oleObj>
              </mc:Choice>
              <mc:Fallback>
                <p:oleObj name="Visio" r:id="rId3" imgW="2344522" imgH="2111045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24200"/>
                        <a:ext cx="3487738" cy="314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3" name="Rectangle 9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auto">
          <a:xfrm>
            <a:off x="684213" y="11430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具有半无穷带的图灵机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674688" y="117475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多栈机</a:t>
            </a:r>
          </a:p>
        </p:txBody>
      </p:sp>
      <p:sp>
        <p:nvSpPr>
          <p:cNvPr id="2068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914400" y="193675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具有多个下推栈的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，包含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个下推栈的一步转移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可表达为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(p,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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/>
              </a:rPr>
              <a:t> </a:t>
            </a: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(q, a, 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, …,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k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)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下图示意带有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个下推栈的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06860" name="Object 12"/>
          <p:cNvGraphicFramePr>
            <a:graphicFrameLocks noChangeAspect="1"/>
          </p:cNvGraphicFramePr>
          <p:nvPr/>
        </p:nvGraphicFramePr>
        <p:xfrm>
          <a:off x="1524000" y="3465513"/>
          <a:ext cx="5715000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3652" imgH="2092147" progId="Visio.Drawing.11">
                  <p:embed/>
                </p:oleObj>
              </mc:Choice>
              <mc:Fallback>
                <p:oleObj name="Visio" r:id="rId3" imgW="4073652" imgH="2092147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65513"/>
                        <a:ext cx="5715000" cy="293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1" name="Rectangle 13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914400" y="182880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利用一个多带图灵机很容易模拟多栈机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例如，下图所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示的多栈机可以采用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条带的多带图灵机模拟： 一条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带用于扫描输入，另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条带模拟下推栈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07884" name="Object 12"/>
          <p:cNvGraphicFramePr>
            <a:graphicFrameLocks noChangeAspect="1"/>
          </p:cNvGraphicFramePr>
          <p:nvPr/>
        </p:nvGraphicFramePr>
        <p:xfrm>
          <a:off x="1828800" y="3313113"/>
          <a:ext cx="5562600" cy="28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3652" imgH="2092147" progId="Visio.Drawing.11">
                  <p:embed/>
                </p:oleObj>
              </mc:Choice>
              <mc:Fallback>
                <p:oleObj name="Visio" r:id="rId3" imgW="4073652" imgH="2092147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13113"/>
                        <a:ext cx="5562600" cy="28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674688" y="117475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多栈机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890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89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89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890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890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890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890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08907" name="Rectangle 11"/>
          <p:cNvSpPr>
            <a:spLocks noChangeArrowheads="1"/>
          </p:cNvSpPr>
          <p:nvPr/>
        </p:nvSpPr>
        <p:spPr bwMode="auto">
          <a:xfrm>
            <a:off x="838200" y="1997075"/>
            <a:ext cx="4191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利用一个双栈 </a:t>
            </a:r>
            <a:r>
              <a:rPr lang="en-US" altLang="zh-CN" sz="2800" b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</a:t>
            </a:r>
          </a:p>
          <a:p>
            <a:pPr>
              <a:buFont typeface="Wingdings" pitchFamily="2" charset="2"/>
              <a:buNone/>
            </a:pP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以模拟基本图灵机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08908" name="Object 12"/>
          <p:cNvGraphicFramePr>
            <a:graphicFrameLocks noChangeAspect="1"/>
          </p:cNvGraphicFramePr>
          <p:nvPr/>
        </p:nvGraphicFramePr>
        <p:xfrm>
          <a:off x="3581400" y="2098675"/>
          <a:ext cx="525145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99304" imgH="3806647" progId="Visio.Drawing.11">
                  <p:embed/>
                </p:oleObj>
              </mc:Choice>
              <mc:Fallback>
                <p:oleObj name="Visio" r:id="rId3" imgW="5099304" imgH="3806647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098675"/>
                        <a:ext cx="5251450" cy="39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9" name="Rectangle 13"/>
          <p:cNvSpPr>
            <a:spLocks noChangeArrowheads="1"/>
          </p:cNvSpPr>
          <p:nvPr/>
        </p:nvSpPr>
        <p:spPr bwMode="auto">
          <a:xfrm>
            <a:off x="914400" y="3311525"/>
            <a:ext cx="2514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如右图所示，第一个下推栈模拟当前带头位置左边的单元格，而第二个下推栈模拟当前带头位置右边（包含当前）的单元格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08910" name="Rectangle 14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08911" name="Rectangle 15"/>
          <p:cNvSpPr>
            <a:spLocks noChangeArrowheads="1"/>
          </p:cNvSpPr>
          <p:nvPr/>
        </p:nvSpPr>
        <p:spPr bwMode="auto">
          <a:xfrm>
            <a:off x="674688" y="117475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多栈机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74" name="Rectangle 78"/>
          <p:cNvSpPr>
            <a:spLocks noChangeArrowheads="1"/>
          </p:cNvSpPr>
          <p:nvPr/>
        </p:nvSpPr>
        <p:spPr bwMode="auto">
          <a:xfrm>
            <a:off x="838200" y="1124744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回顾</a:t>
            </a:r>
            <a:endParaRPr lang="zh-CN" altLang="en-US" sz="3200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5375" name="Text Box 79"/>
          <p:cNvSpPr txBox="1">
            <a:spLocks noChangeArrowheads="1"/>
          </p:cNvSpPr>
          <p:nvPr/>
        </p:nvSpPr>
        <p:spPr bwMode="auto">
          <a:xfrm>
            <a:off x="914400" y="1885157"/>
            <a:ext cx="8001000" cy="16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设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 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= 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0,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1, 2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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，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8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8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  <a:p>
            <a:pP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chemeClr val="hlink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无有限自动机和上下文无关文法能够接受语言</a:t>
            </a:r>
            <a:r>
              <a:rPr lang="en-US" altLang="zh-CN" sz="28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L.</a:t>
            </a:r>
          </a:p>
          <a:p>
            <a:pPr>
              <a:buFont typeface="Wingdings" pitchFamily="2" charset="2"/>
              <a:buNone/>
            </a:pPr>
            <a:endParaRPr lang="en-US" altLang="zh-CN" sz="1000" dirty="0">
              <a:solidFill>
                <a:srgbClr val="333399"/>
              </a:solidFill>
              <a:latin typeface="+mn-lt"/>
              <a:ea typeface="华文楷体" panose="02010600040101010101" pitchFamily="2" charset="-122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   </a:t>
            </a:r>
            <a:r>
              <a:rPr lang="zh-CN" altLang="en-US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存在一个图灵机可接受该语言</a:t>
            </a:r>
            <a:r>
              <a:rPr lang="en-US" altLang="zh-CN" sz="28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55377" name="Rectangle 81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  <p:pic>
        <p:nvPicPr>
          <p:cNvPr id="2" name="Picture 8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717032"/>
            <a:ext cx="561975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 advClick="0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8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/>
          <p:cNvSpPr>
            <a:spLocks noChangeArrowheads="1"/>
          </p:cNvSpPr>
          <p:nvPr/>
        </p:nvSpPr>
        <p:spPr bwMode="auto">
          <a:xfrm>
            <a:off x="1143000" y="1784350"/>
            <a:ext cx="800100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Font typeface="Wingdings" pitchFamily="2" charset="2"/>
              <a:buNone/>
            </a:pPr>
            <a:endParaRPr lang="zh-CN" altLang="en-US" sz="1000" i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如何使用一个双栈的 </a:t>
            </a:r>
            <a:r>
              <a:rPr lang="en-US" altLang="zh-CN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PDA 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接受语言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？</a:t>
            </a:r>
          </a:p>
        </p:txBody>
      </p:sp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2057400" y="3600450"/>
          <a:ext cx="51816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3652" imgH="2320747" progId="Visio.Drawing.11">
                  <p:embed/>
                </p:oleObj>
              </mc:Choice>
              <mc:Fallback>
                <p:oleObj name="Visio" r:id="rId3" imgW="4073652" imgH="2320747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00450"/>
                        <a:ext cx="51816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3" name="Rectangle 13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09934" name="Rectangle 14"/>
          <p:cNvSpPr>
            <a:spLocks noChangeArrowheads="1"/>
          </p:cNvSpPr>
          <p:nvPr/>
        </p:nvSpPr>
        <p:spPr bwMode="auto">
          <a:xfrm>
            <a:off x="762000" y="117475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多栈机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auto">
          <a:xfrm>
            <a:off x="674688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计数器机</a:t>
            </a:r>
          </a:p>
        </p:txBody>
      </p:sp>
      <p:sp>
        <p:nvSpPr>
          <p:cNvPr id="21094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1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2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914400" y="1755775"/>
            <a:ext cx="78486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将多栈机的多个下推栈替换为多个计数器，每个计数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器存放一个非负整数，控制只知道每个计数器的值是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或是非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计数器机根据当前的状态，下一个输入符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号以及每个计数器的当前值是否为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来决定下一步动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作：改变状态，计数器加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，但不允许对当前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值为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的计数器减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1828800" y="4225925"/>
          <a:ext cx="5257800" cy="240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6700" imgH="1863547" progId="Visio.Drawing.11">
                  <p:embed/>
                </p:oleObj>
              </mc:Choice>
              <mc:Fallback>
                <p:oleObj name="Visio" r:id="rId3" imgW="4076700" imgH="1863547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25925"/>
                        <a:ext cx="5257800" cy="240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914400" y="1695450"/>
            <a:ext cx="7924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可以认为，计数器机是一个特殊的多栈机：只有两个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栈符号，一个为栈底标志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，另一个为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；每个栈都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初始化为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只能被替换为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只能被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替换为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栈顶为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分别相当于计数器的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值是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或是非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入栈相当于计数器加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出栈相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当于计数器减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Z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不会出栈相当于计数器为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时不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能减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11980" name="Object 12"/>
          <p:cNvGraphicFramePr>
            <a:graphicFrameLocks noChangeAspect="1"/>
          </p:cNvGraphicFramePr>
          <p:nvPr/>
        </p:nvGraphicFramePr>
        <p:xfrm>
          <a:off x="2590800" y="4246563"/>
          <a:ext cx="4454525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3652" imgH="2317699" progId="Visio.Drawing.11">
                  <p:embed/>
                </p:oleObj>
              </mc:Choice>
              <mc:Fallback>
                <p:oleObj name="Visio" r:id="rId3" imgW="4073652" imgH="2317699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246563"/>
                        <a:ext cx="4454525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11982" name="Rectangle 14"/>
          <p:cNvSpPr>
            <a:spLocks noChangeArrowheads="1"/>
          </p:cNvSpPr>
          <p:nvPr/>
        </p:nvSpPr>
        <p:spPr bwMode="auto">
          <a:xfrm>
            <a:off x="674688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计数器机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299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299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299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2999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3000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3001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3002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914400" y="1708150"/>
            <a:ext cx="7848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由于上述特殊的多栈机相当于计数器机，因此计数器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机所接受的语言都是递归可枚举的；反过来，所有递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归可枚举语言是否都存在相应的计数器机？关于计数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器机所能接受的语言有如下结论：</a:t>
            </a:r>
          </a:p>
        </p:txBody>
      </p:sp>
      <p:sp>
        <p:nvSpPr>
          <p:cNvPr id="213004" name="Rectangle 12"/>
          <p:cNvSpPr>
            <a:spLocks noChangeArrowheads="1"/>
          </p:cNvSpPr>
          <p:nvPr/>
        </p:nvSpPr>
        <p:spPr bwMode="auto">
          <a:xfrm>
            <a:off x="903288" y="3363913"/>
            <a:ext cx="7816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具有一个计数器的计数器机的语言接受能力不强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于确定的下推自动机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213005" name="Rectangle 13"/>
          <p:cNvSpPr>
            <a:spLocks noChangeArrowheads="1"/>
          </p:cNvSpPr>
          <p:nvPr/>
        </p:nvSpPr>
        <p:spPr bwMode="auto">
          <a:xfrm>
            <a:off x="914400" y="4354513"/>
            <a:ext cx="7816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具有两个（或以上）计数器的计数器机的语言接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受能力相当于图灵机，即可以接受递归可枚举语言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213006" name="Rectangle 14"/>
          <p:cNvSpPr>
            <a:spLocks noChangeArrowheads="1"/>
          </p:cNvSpPr>
          <p:nvPr/>
        </p:nvSpPr>
        <p:spPr bwMode="auto">
          <a:xfrm>
            <a:off x="914400" y="5270500"/>
            <a:ext cx="810029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证明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分两步：（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）任何递归可枚举语言可以被具有三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个计数器的计数器机接受；（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）任何具有三个计数器的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计数器机可以用一个具有两个计数器的计数器机来模拟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13007" name="Rectangle 15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13008" name="Rectangle 16"/>
          <p:cNvSpPr>
            <a:spLocks noChangeArrowheads="1"/>
          </p:cNvSpPr>
          <p:nvPr/>
        </p:nvSpPr>
        <p:spPr bwMode="auto">
          <a:xfrm>
            <a:off x="674688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计数器机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4" grpId="0" autoUpdateAnimBg="0"/>
      <p:bldP spid="213005" grpId="0" autoUpdateAnimBg="0"/>
      <p:bldP spid="21300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914400" y="1752600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任何递归可枚举语言可以被具有三个计数器的计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数器机接受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914400" y="2493963"/>
            <a:ext cx="78021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证明思路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用具有三个计数器的计数器机模拟任何两个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下推栈的多栈机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14029" name="Rectangle 13"/>
          <p:cNvSpPr>
            <a:spLocks noChangeArrowheads="1"/>
          </p:cNvSpPr>
          <p:nvPr/>
        </p:nvSpPr>
        <p:spPr bwMode="auto">
          <a:xfrm>
            <a:off x="914400" y="3308350"/>
            <a:ext cx="777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假定共有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r-1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个堆栈符号，并将它们分别用整数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到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r-1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这样，一个栈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…</a:t>
            </a:r>
            <a:r>
              <a:rPr lang="en-US" altLang="zh-CN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可编码为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n-1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n-1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n-2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…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+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.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914400" y="4422775"/>
            <a:ext cx="8077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可以用两个计数器表示两个下推栈，第三个计数器用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于辅助完成关于栈的操作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前者初始化为开始栈符对应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的整数，后者初始化为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操作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pop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相当于上述整数除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取整（即弹出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），操作 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push(X)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相当于乘以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r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再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加上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，将栈顶元素 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X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替换为</a:t>
            </a:r>
            <a:r>
              <a:rPr lang="en-US" altLang="zh-CN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Y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相当于先减去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再加上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Y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乘和除需借助于第三个计数器来完成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14031" name="Rectangle 15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14032" name="Rectangle 16"/>
          <p:cNvSpPr>
            <a:spLocks noChangeArrowheads="1"/>
          </p:cNvSpPr>
          <p:nvPr/>
        </p:nvSpPr>
        <p:spPr bwMode="auto">
          <a:xfrm>
            <a:off x="674688" y="11430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计数器机</a:t>
            </a:r>
          </a:p>
        </p:txBody>
      </p:sp>
      <p:sp>
        <p:nvSpPr>
          <p:cNvPr id="21401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402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402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402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4023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4024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4025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4026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8" grpId="0" autoUpdateAnimBg="0"/>
      <p:bldP spid="214029" grpId="0" autoUpdateAnimBg="0"/>
      <p:bldP spid="21403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1" name="Rectangle 11"/>
          <p:cNvSpPr>
            <a:spLocks noChangeArrowheads="1"/>
          </p:cNvSpPr>
          <p:nvPr/>
        </p:nvSpPr>
        <p:spPr bwMode="auto">
          <a:xfrm>
            <a:off x="914400" y="178752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结论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任何具有三个计数器的计数器机可以用一个具有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两个计数器的计数器机来模拟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215052" name="Rectangle 12"/>
          <p:cNvSpPr>
            <a:spLocks noChangeArrowheads="1"/>
          </p:cNvSpPr>
          <p:nvPr/>
        </p:nvSpPr>
        <p:spPr bwMode="auto">
          <a:xfrm>
            <a:off x="914400" y="2665413"/>
            <a:ext cx="853791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证明思路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将任何三个计数器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j, k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用整数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m=2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存放于一个计数器，另外一个计数器用于辅助完成相应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于原先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j, k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计数器上的操作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sp>
        <p:nvSpPr>
          <p:cNvPr id="215053" name="Rectangle 13"/>
          <p:cNvSpPr>
            <a:spLocks noChangeArrowheads="1"/>
          </p:cNvSpPr>
          <p:nvPr/>
        </p:nvSpPr>
        <p:spPr bwMode="auto">
          <a:xfrm>
            <a:off x="914400" y="3962400"/>
            <a:ext cx="8001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主要模拟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j, k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计数器上的三种操作：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(1)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j, k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加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加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相当于上述计数器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乘以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加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乘以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加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乘以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(2)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j, k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减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减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相当于上述计数器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除以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j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减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除以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k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减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除以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(3)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判别 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j, k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是否为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相当于分别判别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能否被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和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整除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能整除则不为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，反之则为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215054" name="Rectangle 14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15055" name="Rectangle 15"/>
          <p:cNvSpPr>
            <a:spLocks noChangeArrowheads="1"/>
          </p:cNvSpPr>
          <p:nvPr/>
        </p:nvSpPr>
        <p:spPr bwMode="auto">
          <a:xfrm>
            <a:off x="609600" y="12192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计数器机</a:t>
            </a:r>
          </a:p>
        </p:txBody>
      </p:sp>
      <p:sp>
        <p:nvSpPr>
          <p:cNvPr id="215042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43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44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45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46" name="AutoShape 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47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48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15049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1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2" grpId="0" autoUpdateAnimBg="0"/>
      <p:bldP spid="21505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AutoShape 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7" name="AutoShape 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8" name="AutoShape 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AutoShape 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0" name="AutoShape 6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1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AutoShape 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3" name="AutoShape 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1066800" y="1784350"/>
            <a:ext cx="685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800" i="0" dirty="0">
                <a:latin typeface="+mn-lt"/>
                <a:ea typeface="华文楷体" panose="02010600040101010101" pitchFamily="2" charset="-122"/>
              </a:rPr>
              <a:t>举例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如何使用一个双计数器的计数器机接受语言 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baseline="30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？</a:t>
            </a:r>
          </a:p>
        </p:txBody>
      </p:sp>
      <p:graphicFrame>
        <p:nvGraphicFramePr>
          <p:cNvPr id="216076" name="Object 12"/>
          <p:cNvGraphicFramePr>
            <a:graphicFrameLocks noChangeAspect="1"/>
          </p:cNvGraphicFramePr>
          <p:nvPr/>
        </p:nvGraphicFramePr>
        <p:xfrm>
          <a:off x="1600200" y="3775075"/>
          <a:ext cx="5867400" cy="268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073652" imgH="1863547" progId="Visio.Drawing.11">
                  <p:embed/>
                </p:oleObj>
              </mc:Choice>
              <mc:Fallback>
                <p:oleObj name="Visio" r:id="rId5" imgW="4073652" imgH="1863547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775075"/>
                        <a:ext cx="5867400" cy="268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7" name="Rectangle 13"/>
          <p:cNvSpPr>
            <a:spLocks noChangeArrowheads="1"/>
          </p:cNvSpPr>
          <p:nvPr/>
        </p:nvSpPr>
        <p:spPr bwMode="auto">
          <a:xfrm>
            <a:off x="1492250" y="195263"/>
            <a:ext cx="3232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受限的图灵机</a:t>
            </a:r>
          </a:p>
        </p:txBody>
      </p:sp>
      <p:sp>
        <p:nvSpPr>
          <p:cNvPr id="216078" name="Rectangle 14"/>
          <p:cNvSpPr>
            <a:spLocks noChangeArrowheads="1"/>
          </p:cNvSpPr>
          <p:nvPr/>
        </p:nvSpPr>
        <p:spPr bwMode="auto">
          <a:xfrm>
            <a:off x="674688" y="1219200"/>
            <a:ext cx="8001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计数器机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990600" y="1554163"/>
            <a:ext cx="5327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 以普通计算机模拟图灵机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990600" y="2392363"/>
            <a:ext cx="61198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 dirty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以多带图灵机模拟普通计算机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144780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图灵机与计算机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674688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以普通计算机模拟图灵机</a:t>
            </a:r>
          </a:p>
        </p:txBody>
      </p:sp>
      <p:sp>
        <p:nvSpPr>
          <p:cNvPr id="218115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6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7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8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1066800" y="1695450"/>
            <a:ext cx="78486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采用适当的数据结构（如转移表）不难编制普通的计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算机程序实现图灵机的有限状态控制机制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存在问题的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是如何模拟无限延伸的带，因为普通计算机的存储空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间（包括各个级别的存储器）是有限的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但是，可以假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想一种可以无限扩充存储量的存储系统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实际上，可装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卸的 外存系统并不严格规定存储量的上限，而且并非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所有信息都需要在线存储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</a:p>
        </p:txBody>
      </p:sp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1676400" y="4495800"/>
          <a:ext cx="601980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886249" imgH="1762658" progId="Visio.Drawing.11">
                  <p:embed/>
                </p:oleObj>
              </mc:Choice>
              <mc:Fallback>
                <p:oleObj name="Visio" r:id="rId3" imgW="4886249" imgH="1762658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6019800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144780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图灵机与计算机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674688" y="1066800"/>
            <a:ext cx="800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Font typeface="Wingdings" pitchFamily="2" charset="2"/>
              <a:buChar char="²"/>
            </a:pPr>
            <a:r>
              <a:rPr lang="en-US" altLang="zh-CN" sz="32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以多带图灵机模拟普通计算机</a:t>
            </a:r>
          </a:p>
        </p:txBody>
      </p:sp>
      <p:sp>
        <p:nvSpPr>
          <p:cNvPr id="219139" name="AutoShape 3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914400" y="1616075"/>
            <a:ext cx="784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Char char="-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可以用多带图灵机模拟典型的存储程序式计算机，参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见以下示意图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必要时，可增加更多的带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graphicFrame>
        <p:nvGraphicFramePr>
          <p:cNvPr id="219144" name="Object 8"/>
          <p:cNvGraphicFramePr>
            <a:graphicFrameLocks noChangeAspect="1"/>
          </p:cNvGraphicFramePr>
          <p:nvPr/>
        </p:nvGraphicFramePr>
        <p:xfrm>
          <a:off x="1592263" y="2530475"/>
          <a:ext cx="5113337" cy="417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113020" imgH="4175760" progId="Visio.Drawing.11">
                  <p:embed/>
                </p:oleObj>
              </mc:Choice>
              <mc:Fallback>
                <p:oleObj name="Visio" r:id="rId4" imgW="5113020" imgH="417576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2530475"/>
                        <a:ext cx="5113337" cy="417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5" name="Rectangle 9"/>
          <p:cNvSpPr>
            <a:spLocks noChangeArrowheads="1"/>
          </p:cNvSpPr>
          <p:nvPr/>
        </p:nvSpPr>
        <p:spPr bwMode="auto">
          <a:xfrm>
            <a:off x="1447800" y="195263"/>
            <a:ext cx="3740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图灵机与计算机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3540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3541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3542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93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92823"/>
              </p:ext>
            </p:extLst>
          </p:nvPr>
        </p:nvGraphicFramePr>
        <p:xfrm>
          <a:off x="838200" y="2286000"/>
          <a:ext cx="7696200" cy="264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099334" imgH="1746425" progId="Visio.Drawing.11">
                  <p:embed/>
                </p:oleObj>
              </mc:Choice>
              <mc:Fallback>
                <p:oleObj name="Visio" r:id="rId3" imgW="5099334" imgH="1746425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7696200" cy="264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914400" y="13716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基本图灵机</a:t>
            </a:r>
            <a:endParaRPr lang="zh-CN" altLang="en-US" sz="3200">
              <a:latin typeface="+mn-lt"/>
              <a:ea typeface="华文楷体" panose="02010600040101010101" pitchFamily="2" charset="-122"/>
            </a:endParaRPr>
          </a:p>
        </p:txBody>
      </p:sp>
      <p:grpSp>
        <p:nvGrpSpPr>
          <p:cNvPr id="193560" name="Group 24"/>
          <p:cNvGrpSpPr>
            <a:grpSpLocks/>
          </p:cNvGrpSpPr>
          <p:nvPr/>
        </p:nvGrpSpPr>
        <p:grpSpPr bwMode="auto">
          <a:xfrm>
            <a:off x="5181600" y="2955925"/>
            <a:ext cx="3398838" cy="1158875"/>
            <a:chOff x="3264" y="1948"/>
            <a:chExt cx="2141" cy="730"/>
          </a:xfrm>
        </p:grpSpPr>
        <p:sp>
          <p:nvSpPr>
            <p:cNvPr id="193545" name="Text Box 9"/>
            <p:cNvSpPr txBox="1">
              <a:spLocks noChangeArrowheads="1"/>
            </p:cNvSpPr>
            <p:nvPr/>
          </p:nvSpPr>
          <p:spPr bwMode="auto">
            <a:xfrm>
              <a:off x="3888" y="1948"/>
              <a:ext cx="151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带头（</a:t>
              </a:r>
              <a:r>
                <a:rPr lang="en-US" altLang="zh-CN">
                  <a:latin typeface="+mn-lt"/>
                  <a:ea typeface="华文楷体" panose="02010600040101010101" pitchFamily="2" charset="-122"/>
                </a:rPr>
                <a:t>tape head</a:t>
              </a:r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93546" name="Line 10"/>
            <p:cNvSpPr>
              <a:spLocks noChangeShapeType="1"/>
            </p:cNvSpPr>
            <p:nvPr/>
          </p:nvSpPr>
          <p:spPr bwMode="auto">
            <a:xfrm flipH="1">
              <a:off x="3264" y="2198"/>
              <a:ext cx="1200" cy="48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3556" name="Group 20"/>
          <p:cNvGrpSpPr>
            <a:grpSpLocks/>
          </p:cNvGrpSpPr>
          <p:nvPr/>
        </p:nvGrpSpPr>
        <p:grpSpPr bwMode="auto">
          <a:xfrm>
            <a:off x="1219200" y="3124200"/>
            <a:ext cx="2819400" cy="1219200"/>
            <a:chOff x="768" y="2054"/>
            <a:chExt cx="1776" cy="768"/>
          </a:xfrm>
        </p:grpSpPr>
        <p:sp>
          <p:nvSpPr>
            <p:cNvPr id="193547" name="Text Box 11"/>
            <p:cNvSpPr txBox="1">
              <a:spLocks noChangeArrowheads="1"/>
            </p:cNvSpPr>
            <p:nvPr/>
          </p:nvSpPr>
          <p:spPr bwMode="auto">
            <a:xfrm>
              <a:off x="768" y="2054"/>
              <a:ext cx="9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i="0" dirty="0">
                  <a:latin typeface="+mn-lt"/>
                  <a:ea typeface="华文楷体" panose="02010600040101010101" pitchFamily="2" charset="-122"/>
                </a:rPr>
                <a:t>带（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</a:rPr>
                <a:t>tape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93548" name="Line 12"/>
            <p:cNvSpPr>
              <a:spLocks noChangeShapeType="1"/>
            </p:cNvSpPr>
            <p:nvPr/>
          </p:nvSpPr>
          <p:spPr bwMode="auto">
            <a:xfrm>
              <a:off x="1296" y="2294"/>
              <a:ext cx="1248" cy="52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3557" name="Group 21"/>
          <p:cNvGrpSpPr>
            <a:grpSpLocks/>
          </p:cNvGrpSpPr>
          <p:nvPr/>
        </p:nvGrpSpPr>
        <p:grpSpPr bwMode="auto">
          <a:xfrm>
            <a:off x="4114800" y="4953000"/>
            <a:ext cx="1752600" cy="1387475"/>
            <a:chOff x="2592" y="3206"/>
            <a:chExt cx="1104" cy="874"/>
          </a:xfrm>
        </p:grpSpPr>
        <p:sp>
          <p:nvSpPr>
            <p:cNvPr id="193549" name="Text Box 13"/>
            <p:cNvSpPr txBox="1">
              <a:spLocks noChangeArrowheads="1"/>
            </p:cNvSpPr>
            <p:nvPr/>
          </p:nvSpPr>
          <p:spPr bwMode="auto">
            <a:xfrm>
              <a:off x="2592" y="3830"/>
              <a:ext cx="110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单元格（</a:t>
              </a:r>
              <a:r>
                <a:rPr lang="en-US" altLang="zh-CN">
                  <a:latin typeface="+mn-lt"/>
                  <a:ea typeface="华文楷体" panose="02010600040101010101" pitchFamily="2" charset="-122"/>
                </a:rPr>
                <a:t>cell</a:t>
              </a:r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93550" name="Line 14"/>
            <p:cNvSpPr>
              <a:spLocks noChangeShapeType="1"/>
            </p:cNvSpPr>
            <p:nvPr/>
          </p:nvSpPr>
          <p:spPr bwMode="auto">
            <a:xfrm flipV="1">
              <a:off x="2976" y="3206"/>
              <a:ext cx="288" cy="5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3559" name="Group 23"/>
          <p:cNvGrpSpPr>
            <a:grpSpLocks/>
          </p:cNvGrpSpPr>
          <p:nvPr/>
        </p:nvGrpSpPr>
        <p:grpSpPr bwMode="auto">
          <a:xfrm>
            <a:off x="1295400" y="4724400"/>
            <a:ext cx="2514600" cy="1539875"/>
            <a:chOff x="816" y="3062"/>
            <a:chExt cx="1584" cy="970"/>
          </a:xfrm>
        </p:grpSpPr>
        <p:sp>
          <p:nvSpPr>
            <p:cNvPr id="193551" name="Text Box 15"/>
            <p:cNvSpPr txBox="1">
              <a:spLocks noChangeArrowheads="1"/>
            </p:cNvSpPr>
            <p:nvPr/>
          </p:nvSpPr>
          <p:spPr bwMode="auto">
            <a:xfrm>
              <a:off x="816" y="3782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i="0" dirty="0">
                  <a:latin typeface="+mn-lt"/>
                  <a:ea typeface="华文楷体" panose="02010600040101010101" pitchFamily="2" charset="-122"/>
                </a:rPr>
                <a:t>空白（</a:t>
              </a:r>
              <a:r>
                <a:rPr lang="en-US" altLang="zh-CN" dirty="0">
                  <a:latin typeface="+mn-lt"/>
                  <a:ea typeface="华文楷体" panose="02010600040101010101" pitchFamily="2" charset="-122"/>
                </a:rPr>
                <a:t>blank</a:t>
              </a:r>
              <a:r>
                <a:rPr lang="zh-CN" altLang="en-US" i="0" dirty="0">
                  <a:latin typeface="+mn-lt"/>
                  <a:ea typeface="华文楷体" panose="02010600040101010101" pitchFamily="2" charset="-122"/>
                </a:rPr>
                <a:t>）带符</a:t>
              </a:r>
            </a:p>
          </p:txBody>
        </p:sp>
        <p:sp>
          <p:nvSpPr>
            <p:cNvPr id="193552" name="Line 16"/>
            <p:cNvSpPr>
              <a:spLocks noChangeShapeType="1"/>
            </p:cNvSpPr>
            <p:nvPr/>
          </p:nvSpPr>
          <p:spPr bwMode="auto">
            <a:xfrm flipV="1">
              <a:off x="1440" y="3062"/>
              <a:ext cx="0" cy="72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 dirty="0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3558" name="Group 22"/>
          <p:cNvGrpSpPr>
            <a:grpSpLocks/>
          </p:cNvGrpSpPr>
          <p:nvPr/>
        </p:nvGrpSpPr>
        <p:grpSpPr bwMode="auto">
          <a:xfrm>
            <a:off x="5410200" y="4800600"/>
            <a:ext cx="3429000" cy="1387475"/>
            <a:chOff x="3408" y="3110"/>
            <a:chExt cx="2160" cy="874"/>
          </a:xfrm>
        </p:grpSpPr>
        <p:sp>
          <p:nvSpPr>
            <p:cNvPr id="193553" name="Text Box 17"/>
            <p:cNvSpPr txBox="1">
              <a:spLocks noChangeArrowheads="1"/>
            </p:cNvSpPr>
            <p:nvPr/>
          </p:nvSpPr>
          <p:spPr bwMode="auto">
            <a:xfrm>
              <a:off x="3984" y="3734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带符（</a:t>
              </a:r>
              <a:r>
                <a:rPr lang="en-US" altLang="zh-CN">
                  <a:latin typeface="+mn-lt"/>
                  <a:ea typeface="华文楷体" panose="02010600040101010101" pitchFamily="2" charset="-122"/>
                </a:rPr>
                <a:t>tape symbol</a:t>
              </a:r>
              <a:r>
                <a:rPr lang="zh-CN" altLang="en-US" i="0">
                  <a:latin typeface="+mn-lt"/>
                  <a:ea typeface="华文楷体" panose="02010600040101010101" pitchFamily="2" charset="-122"/>
                </a:rPr>
                <a:t>）</a:t>
              </a:r>
            </a:p>
          </p:txBody>
        </p:sp>
        <p:sp>
          <p:nvSpPr>
            <p:cNvPr id="193554" name="Line 18"/>
            <p:cNvSpPr>
              <a:spLocks noChangeShapeType="1"/>
            </p:cNvSpPr>
            <p:nvPr/>
          </p:nvSpPr>
          <p:spPr bwMode="auto">
            <a:xfrm flipV="1">
              <a:off x="4752" y="3110"/>
              <a:ext cx="96" cy="67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93555" name="Line 19"/>
            <p:cNvSpPr>
              <a:spLocks noChangeShapeType="1"/>
            </p:cNvSpPr>
            <p:nvPr/>
          </p:nvSpPr>
          <p:spPr bwMode="auto">
            <a:xfrm flipH="1" flipV="1">
              <a:off x="3408" y="3110"/>
              <a:ext cx="1104" cy="67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stealth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93561" name="Rectangle 25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1295400" y="1371600"/>
            <a:ext cx="533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800080"/>
              </a:buClr>
              <a:buFont typeface="Wingdings" pitchFamily="2" charset="2"/>
              <a:buNone/>
            </a:pPr>
            <a:r>
              <a:rPr lang="en-US" altLang="zh-CN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必做题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!Ex.8.2.2(c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Ex.8.2.3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lvl="3" algn="just">
              <a:buClr>
                <a:srgbClr val="800080"/>
              </a:buClr>
              <a:buFontTx/>
              <a:buChar char="•"/>
            </a:pP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Ex.8.2.5(b)</a:t>
            </a:r>
            <a:endParaRPr lang="en-US" altLang="zh-CN" sz="24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>
                <a:srgbClr val="800080"/>
              </a:buClr>
              <a:buFont typeface="Wingdings" pitchFamily="2" charset="2"/>
              <a:buNone/>
            </a:pPr>
            <a:endParaRPr lang="en-US" altLang="zh-CN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 algn="just">
              <a:buClr>
                <a:srgbClr val="800080"/>
              </a:buClr>
              <a:buFont typeface="Wingdings" pitchFamily="2" charset="2"/>
              <a:buChar char="²"/>
            </a:pP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思考题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1476375" y="228600"/>
            <a:ext cx="22320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ea typeface="华文行楷" pitchFamily="2" charset="-122"/>
              </a:rPr>
              <a:t>课后练习</a:t>
            </a:r>
          </a:p>
        </p:txBody>
      </p:sp>
    </p:spTree>
  </p:cSld>
  <p:clrMapOvr>
    <a:masterClrMapping/>
  </p:clrMapOvr>
  <p:transition spd="med" advClick="0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40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Thank You</a:t>
            </a:r>
            <a:endParaRPr lang="en-US" altLang="zh-CN" sz="3200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That’s all for today.</a:t>
            </a:r>
            <a:r>
              <a:rPr lang="en-US" altLang="zh-CN" sz="3200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82954" name="AutoShape 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5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6" name="AutoShape 12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7" name="AutoShape 13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4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6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568" name="Rectangle 8"/>
          <p:cNvSpPr>
            <a:spLocks noChangeArrowheads="1"/>
          </p:cNvSpPr>
          <p:nvPr/>
        </p:nvSpPr>
        <p:spPr bwMode="auto">
          <a:xfrm>
            <a:off x="914400" y="1219200"/>
            <a:ext cx="6705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举例</a:t>
            </a:r>
            <a:endParaRPr lang="zh-CN" altLang="en-US" sz="3200"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945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14716"/>
              </p:ext>
            </p:extLst>
          </p:nvPr>
        </p:nvGraphicFramePr>
        <p:xfrm>
          <a:off x="1295400" y="1905000"/>
          <a:ext cx="6096000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35983" imgH="2933963" progId="Visio.Drawing.11">
                  <p:embed/>
                </p:oleObj>
              </mc:Choice>
              <mc:Fallback>
                <p:oleObj name="Visio" r:id="rId3" imgW="5835983" imgH="2933963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05000"/>
                        <a:ext cx="6096000" cy="307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47" name="Group 87"/>
          <p:cNvGrpSpPr>
            <a:grpSpLocks/>
          </p:cNvGrpSpPr>
          <p:nvPr/>
        </p:nvGrpSpPr>
        <p:grpSpPr bwMode="auto">
          <a:xfrm>
            <a:off x="1219200" y="5181600"/>
            <a:ext cx="5943600" cy="473075"/>
            <a:chOff x="1056" y="3360"/>
            <a:chExt cx="3744" cy="298"/>
          </a:xfrm>
        </p:grpSpPr>
        <p:sp>
          <p:nvSpPr>
            <p:cNvPr id="194615" name="Line 55"/>
            <p:cNvSpPr>
              <a:spLocks noChangeShapeType="1"/>
            </p:cNvSpPr>
            <p:nvPr/>
          </p:nvSpPr>
          <p:spPr bwMode="auto">
            <a:xfrm>
              <a:off x="2304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16" name="Line 56"/>
            <p:cNvSpPr>
              <a:spLocks noChangeShapeType="1"/>
            </p:cNvSpPr>
            <p:nvPr/>
          </p:nvSpPr>
          <p:spPr bwMode="auto">
            <a:xfrm>
              <a:off x="1056" y="3648"/>
              <a:ext cx="374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18" name="Text Box 58"/>
            <p:cNvSpPr txBox="1">
              <a:spLocks noChangeArrowheads="1"/>
            </p:cNvSpPr>
            <p:nvPr/>
          </p:nvSpPr>
          <p:spPr bwMode="auto">
            <a:xfrm>
              <a:off x="2064" y="340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94625" name="Line 65"/>
            <p:cNvSpPr>
              <a:spLocks noChangeShapeType="1"/>
            </p:cNvSpPr>
            <p:nvPr/>
          </p:nvSpPr>
          <p:spPr bwMode="auto">
            <a:xfrm>
              <a:off x="1056" y="3408"/>
              <a:ext cx="3744" cy="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26" name="Line 66"/>
            <p:cNvSpPr>
              <a:spLocks noChangeShapeType="1"/>
            </p:cNvSpPr>
            <p:nvPr/>
          </p:nvSpPr>
          <p:spPr bwMode="auto">
            <a:xfrm>
              <a:off x="2592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27" name="Text Box 67"/>
            <p:cNvSpPr txBox="1">
              <a:spLocks noChangeArrowheads="1"/>
            </p:cNvSpPr>
            <p:nvPr/>
          </p:nvSpPr>
          <p:spPr bwMode="auto">
            <a:xfrm>
              <a:off x="2339" y="340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194628" name="Line 68"/>
            <p:cNvSpPr>
              <a:spLocks noChangeShapeType="1"/>
            </p:cNvSpPr>
            <p:nvPr/>
          </p:nvSpPr>
          <p:spPr bwMode="auto">
            <a:xfrm>
              <a:off x="2880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29" name="Text Box 69"/>
            <p:cNvSpPr txBox="1">
              <a:spLocks noChangeArrowheads="1"/>
            </p:cNvSpPr>
            <p:nvPr/>
          </p:nvSpPr>
          <p:spPr bwMode="auto">
            <a:xfrm>
              <a:off x="2640" y="340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94630" name="Line 70"/>
            <p:cNvSpPr>
              <a:spLocks noChangeShapeType="1"/>
            </p:cNvSpPr>
            <p:nvPr/>
          </p:nvSpPr>
          <p:spPr bwMode="auto">
            <a:xfrm>
              <a:off x="3168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31" name="Text Box 71"/>
            <p:cNvSpPr txBox="1">
              <a:spLocks noChangeArrowheads="1"/>
            </p:cNvSpPr>
            <p:nvPr/>
          </p:nvSpPr>
          <p:spPr bwMode="auto">
            <a:xfrm>
              <a:off x="2928" y="340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194632" name="Line 72"/>
            <p:cNvSpPr>
              <a:spLocks noChangeShapeType="1"/>
            </p:cNvSpPr>
            <p:nvPr/>
          </p:nvSpPr>
          <p:spPr bwMode="auto">
            <a:xfrm>
              <a:off x="3456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33" name="Text Box 73"/>
            <p:cNvSpPr txBox="1">
              <a:spLocks noChangeArrowheads="1"/>
            </p:cNvSpPr>
            <p:nvPr/>
          </p:nvSpPr>
          <p:spPr bwMode="auto">
            <a:xfrm>
              <a:off x="3216" y="340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94634" name="Line 74"/>
            <p:cNvSpPr>
              <a:spLocks noChangeShapeType="1"/>
            </p:cNvSpPr>
            <p:nvPr/>
          </p:nvSpPr>
          <p:spPr bwMode="auto">
            <a:xfrm>
              <a:off x="3744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35" name="Text Box 75"/>
            <p:cNvSpPr txBox="1">
              <a:spLocks noChangeArrowheads="1"/>
            </p:cNvSpPr>
            <p:nvPr/>
          </p:nvSpPr>
          <p:spPr bwMode="auto">
            <a:xfrm>
              <a:off x="3504" y="340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194636" name="Line 76"/>
            <p:cNvSpPr>
              <a:spLocks noChangeShapeType="1"/>
            </p:cNvSpPr>
            <p:nvPr/>
          </p:nvSpPr>
          <p:spPr bwMode="auto">
            <a:xfrm>
              <a:off x="4032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37" name="Text Box 77"/>
            <p:cNvSpPr txBox="1">
              <a:spLocks noChangeArrowheads="1"/>
            </p:cNvSpPr>
            <p:nvPr/>
          </p:nvSpPr>
          <p:spPr bwMode="auto">
            <a:xfrm>
              <a:off x="3792" y="340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94638" name="Line 78"/>
            <p:cNvSpPr>
              <a:spLocks noChangeShapeType="1"/>
            </p:cNvSpPr>
            <p:nvPr/>
          </p:nvSpPr>
          <p:spPr bwMode="auto">
            <a:xfrm>
              <a:off x="4320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39" name="Text Box 79"/>
            <p:cNvSpPr txBox="1">
              <a:spLocks noChangeArrowheads="1"/>
            </p:cNvSpPr>
            <p:nvPr/>
          </p:nvSpPr>
          <p:spPr bwMode="auto">
            <a:xfrm>
              <a:off x="4080" y="340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94640" name="Line 80"/>
            <p:cNvSpPr>
              <a:spLocks noChangeShapeType="1"/>
            </p:cNvSpPr>
            <p:nvPr/>
          </p:nvSpPr>
          <p:spPr bwMode="auto">
            <a:xfrm>
              <a:off x="1440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1" name="Line 81"/>
            <p:cNvSpPr>
              <a:spLocks noChangeShapeType="1"/>
            </p:cNvSpPr>
            <p:nvPr/>
          </p:nvSpPr>
          <p:spPr bwMode="auto">
            <a:xfrm>
              <a:off x="1728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2" name="Text Box 82"/>
            <p:cNvSpPr txBox="1">
              <a:spLocks noChangeArrowheads="1"/>
            </p:cNvSpPr>
            <p:nvPr/>
          </p:nvSpPr>
          <p:spPr bwMode="auto">
            <a:xfrm>
              <a:off x="1488" y="340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94643" name="Line 83"/>
            <p:cNvSpPr>
              <a:spLocks noChangeShapeType="1"/>
            </p:cNvSpPr>
            <p:nvPr/>
          </p:nvSpPr>
          <p:spPr bwMode="auto">
            <a:xfrm>
              <a:off x="2016" y="340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94644" name="Text Box 84"/>
            <p:cNvSpPr txBox="1">
              <a:spLocks noChangeArrowheads="1"/>
            </p:cNvSpPr>
            <p:nvPr/>
          </p:nvSpPr>
          <p:spPr bwMode="auto">
            <a:xfrm>
              <a:off x="1776" y="340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194645" name="Text Box 85"/>
            <p:cNvSpPr txBox="1">
              <a:spLocks noChangeArrowheads="1"/>
            </p:cNvSpPr>
            <p:nvPr/>
          </p:nvSpPr>
          <p:spPr bwMode="auto">
            <a:xfrm>
              <a:off x="4320" y="336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…</a:t>
              </a:r>
            </a:p>
          </p:txBody>
        </p:sp>
        <p:sp>
          <p:nvSpPr>
            <p:cNvPr id="194646" name="Text Box 86"/>
            <p:cNvSpPr txBox="1">
              <a:spLocks noChangeArrowheads="1"/>
            </p:cNvSpPr>
            <p:nvPr/>
          </p:nvSpPr>
          <p:spPr bwMode="auto">
            <a:xfrm>
              <a:off x="1164" y="336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…</a:t>
              </a:r>
            </a:p>
          </p:txBody>
        </p:sp>
      </p:grpSp>
      <p:grpSp>
        <p:nvGrpSpPr>
          <p:cNvPr id="194655" name="Group 95"/>
          <p:cNvGrpSpPr>
            <a:grpSpLocks/>
          </p:cNvGrpSpPr>
          <p:nvPr/>
        </p:nvGrpSpPr>
        <p:grpSpPr bwMode="auto">
          <a:xfrm>
            <a:off x="2971800" y="6080125"/>
            <a:ext cx="431800" cy="396875"/>
            <a:chOff x="2160" y="3648"/>
            <a:chExt cx="272" cy="250"/>
          </a:xfrm>
        </p:grpSpPr>
        <p:sp>
          <p:nvSpPr>
            <p:cNvPr id="194578" name="Line 18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48" name="Text Box 88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</p:grpSp>
      <p:sp>
        <p:nvSpPr>
          <p:cNvPr id="194656" name="Text Box 96"/>
          <p:cNvSpPr txBox="1">
            <a:spLocks noChangeArrowheads="1"/>
          </p:cNvSpPr>
          <p:nvPr/>
        </p:nvSpPr>
        <p:spPr bwMode="auto">
          <a:xfrm>
            <a:off x="2819400" y="56991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宋体" pitchFamily="2" charset="-122"/>
              </a:rPr>
              <a:t>X</a:t>
            </a:r>
          </a:p>
        </p:txBody>
      </p:sp>
      <p:grpSp>
        <p:nvGrpSpPr>
          <p:cNvPr id="194657" name="Group 97"/>
          <p:cNvGrpSpPr>
            <a:grpSpLocks/>
          </p:cNvGrpSpPr>
          <p:nvPr/>
        </p:nvGrpSpPr>
        <p:grpSpPr bwMode="auto">
          <a:xfrm>
            <a:off x="3454400" y="6080125"/>
            <a:ext cx="431800" cy="396875"/>
            <a:chOff x="2160" y="3648"/>
            <a:chExt cx="272" cy="250"/>
          </a:xfrm>
        </p:grpSpPr>
        <p:sp>
          <p:nvSpPr>
            <p:cNvPr id="194658" name="Line 98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59" name="Text Box 99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94661" name="Group 101"/>
          <p:cNvGrpSpPr>
            <a:grpSpLocks/>
          </p:cNvGrpSpPr>
          <p:nvPr/>
        </p:nvGrpSpPr>
        <p:grpSpPr bwMode="auto">
          <a:xfrm>
            <a:off x="3911600" y="6080125"/>
            <a:ext cx="431800" cy="396875"/>
            <a:chOff x="2160" y="3648"/>
            <a:chExt cx="272" cy="250"/>
          </a:xfrm>
        </p:grpSpPr>
        <p:sp>
          <p:nvSpPr>
            <p:cNvPr id="194662" name="Line 102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3" name="Text Box 103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4664" name="Text Box 104"/>
          <p:cNvSpPr txBox="1">
            <a:spLocks noChangeArrowheads="1"/>
          </p:cNvSpPr>
          <p:nvPr/>
        </p:nvSpPr>
        <p:spPr bwMode="auto">
          <a:xfrm>
            <a:off x="3733800" y="56991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Y</a:t>
            </a:r>
          </a:p>
        </p:txBody>
      </p:sp>
      <p:grpSp>
        <p:nvGrpSpPr>
          <p:cNvPr id="194665" name="Group 105"/>
          <p:cNvGrpSpPr>
            <a:grpSpLocks/>
          </p:cNvGrpSpPr>
          <p:nvPr/>
        </p:nvGrpSpPr>
        <p:grpSpPr bwMode="auto">
          <a:xfrm>
            <a:off x="4343400" y="6080125"/>
            <a:ext cx="431800" cy="396875"/>
            <a:chOff x="2160" y="3648"/>
            <a:chExt cx="272" cy="250"/>
          </a:xfrm>
        </p:grpSpPr>
        <p:sp>
          <p:nvSpPr>
            <p:cNvPr id="194666" name="Line 106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67" name="Text Box 107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194671" name="Group 111"/>
          <p:cNvGrpSpPr>
            <a:grpSpLocks/>
          </p:cNvGrpSpPr>
          <p:nvPr/>
        </p:nvGrpSpPr>
        <p:grpSpPr bwMode="auto">
          <a:xfrm>
            <a:off x="4826000" y="6096000"/>
            <a:ext cx="431800" cy="396875"/>
            <a:chOff x="2160" y="3648"/>
            <a:chExt cx="272" cy="250"/>
          </a:xfrm>
        </p:grpSpPr>
        <p:sp>
          <p:nvSpPr>
            <p:cNvPr id="194672" name="Line 112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3" name="Text Box 113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194674" name="Text Box 114"/>
          <p:cNvSpPr txBox="1">
            <a:spLocks noChangeArrowheads="1"/>
          </p:cNvSpPr>
          <p:nvPr/>
        </p:nvSpPr>
        <p:spPr bwMode="auto">
          <a:xfrm>
            <a:off x="4648200" y="56991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itchFamily="34" charset="0"/>
                <a:ea typeface="宋体" pitchFamily="2" charset="-122"/>
              </a:rPr>
              <a:t>Z</a:t>
            </a:r>
          </a:p>
        </p:txBody>
      </p:sp>
      <p:grpSp>
        <p:nvGrpSpPr>
          <p:cNvPr id="194675" name="Group 115"/>
          <p:cNvGrpSpPr>
            <a:grpSpLocks/>
          </p:cNvGrpSpPr>
          <p:nvPr/>
        </p:nvGrpSpPr>
        <p:grpSpPr bwMode="auto">
          <a:xfrm>
            <a:off x="4343400" y="6080125"/>
            <a:ext cx="431800" cy="396875"/>
            <a:chOff x="2160" y="3648"/>
            <a:chExt cx="272" cy="250"/>
          </a:xfrm>
        </p:grpSpPr>
        <p:sp>
          <p:nvSpPr>
            <p:cNvPr id="194676" name="Line 116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7" name="Text Box 117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94678" name="Group 118"/>
          <p:cNvGrpSpPr>
            <a:grpSpLocks/>
          </p:cNvGrpSpPr>
          <p:nvPr/>
        </p:nvGrpSpPr>
        <p:grpSpPr bwMode="auto">
          <a:xfrm>
            <a:off x="3911600" y="6080125"/>
            <a:ext cx="431800" cy="396875"/>
            <a:chOff x="2160" y="3648"/>
            <a:chExt cx="272" cy="250"/>
          </a:xfrm>
        </p:grpSpPr>
        <p:sp>
          <p:nvSpPr>
            <p:cNvPr id="194679" name="Line 119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0" name="Text Box 120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94681" name="Group 121"/>
          <p:cNvGrpSpPr>
            <a:grpSpLocks/>
          </p:cNvGrpSpPr>
          <p:nvPr/>
        </p:nvGrpSpPr>
        <p:grpSpPr bwMode="auto">
          <a:xfrm>
            <a:off x="3454400" y="6096000"/>
            <a:ext cx="431800" cy="396875"/>
            <a:chOff x="2160" y="3648"/>
            <a:chExt cx="272" cy="250"/>
          </a:xfrm>
        </p:grpSpPr>
        <p:sp>
          <p:nvSpPr>
            <p:cNvPr id="194682" name="Line 122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3" name="Text Box 123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94684" name="Group 124"/>
          <p:cNvGrpSpPr>
            <a:grpSpLocks/>
          </p:cNvGrpSpPr>
          <p:nvPr/>
        </p:nvGrpSpPr>
        <p:grpSpPr bwMode="auto">
          <a:xfrm>
            <a:off x="2988072" y="6096000"/>
            <a:ext cx="431800" cy="396875"/>
            <a:chOff x="2160" y="3648"/>
            <a:chExt cx="272" cy="250"/>
          </a:xfrm>
        </p:grpSpPr>
        <p:sp>
          <p:nvSpPr>
            <p:cNvPr id="194685" name="Line 125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6" name="Text Box 126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 dirty="0"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94687" name="Group 127"/>
          <p:cNvGrpSpPr>
            <a:grpSpLocks/>
          </p:cNvGrpSpPr>
          <p:nvPr/>
        </p:nvGrpSpPr>
        <p:grpSpPr bwMode="auto">
          <a:xfrm>
            <a:off x="3454400" y="6096000"/>
            <a:ext cx="431800" cy="396875"/>
            <a:chOff x="2160" y="3648"/>
            <a:chExt cx="272" cy="250"/>
          </a:xfrm>
        </p:grpSpPr>
        <p:sp>
          <p:nvSpPr>
            <p:cNvPr id="194688" name="Line 128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89" name="Text Box 129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194690" name="Group 130"/>
          <p:cNvGrpSpPr>
            <a:grpSpLocks/>
          </p:cNvGrpSpPr>
          <p:nvPr/>
        </p:nvGrpSpPr>
        <p:grpSpPr bwMode="auto">
          <a:xfrm>
            <a:off x="3911600" y="6096000"/>
            <a:ext cx="431800" cy="396875"/>
            <a:chOff x="2160" y="3648"/>
            <a:chExt cx="272" cy="250"/>
          </a:xfrm>
        </p:grpSpPr>
        <p:sp>
          <p:nvSpPr>
            <p:cNvPr id="194691" name="Line 131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2" name="Text Box 132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194693" name="Text Box 133"/>
          <p:cNvSpPr txBox="1">
            <a:spLocks noChangeArrowheads="1"/>
          </p:cNvSpPr>
          <p:nvPr/>
        </p:nvSpPr>
        <p:spPr bwMode="auto">
          <a:xfrm>
            <a:off x="3276600" y="569912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宋体" pitchFamily="2" charset="-122"/>
              </a:rPr>
              <a:t>X</a:t>
            </a:r>
          </a:p>
        </p:txBody>
      </p:sp>
      <p:grpSp>
        <p:nvGrpSpPr>
          <p:cNvPr id="194694" name="Group 134"/>
          <p:cNvGrpSpPr>
            <a:grpSpLocks/>
          </p:cNvGrpSpPr>
          <p:nvPr/>
        </p:nvGrpSpPr>
        <p:grpSpPr bwMode="auto">
          <a:xfrm>
            <a:off x="4343400" y="6096000"/>
            <a:ext cx="431800" cy="396875"/>
            <a:chOff x="2160" y="3648"/>
            <a:chExt cx="272" cy="250"/>
          </a:xfrm>
        </p:grpSpPr>
        <p:sp>
          <p:nvSpPr>
            <p:cNvPr id="194695" name="Line 135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6" name="Text Box 136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1</a:t>
              </a:r>
            </a:p>
          </p:txBody>
        </p:sp>
      </p:grpSp>
      <p:grpSp>
        <p:nvGrpSpPr>
          <p:cNvPr id="194697" name="Group 137"/>
          <p:cNvGrpSpPr>
            <a:grpSpLocks/>
          </p:cNvGrpSpPr>
          <p:nvPr/>
        </p:nvGrpSpPr>
        <p:grpSpPr bwMode="auto">
          <a:xfrm>
            <a:off x="4826000" y="6096000"/>
            <a:ext cx="431800" cy="396875"/>
            <a:chOff x="2160" y="3648"/>
            <a:chExt cx="272" cy="250"/>
          </a:xfrm>
        </p:grpSpPr>
        <p:sp>
          <p:nvSpPr>
            <p:cNvPr id="194698" name="Line 138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99" name="Text Box 139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194700" name="Text Box 140"/>
          <p:cNvSpPr txBox="1">
            <a:spLocks noChangeArrowheads="1"/>
          </p:cNvSpPr>
          <p:nvPr/>
        </p:nvSpPr>
        <p:spPr bwMode="auto">
          <a:xfrm>
            <a:off x="4141788" y="569912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宋体" pitchFamily="2" charset="-122"/>
              </a:rPr>
              <a:t>Y</a:t>
            </a:r>
          </a:p>
        </p:txBody>
      </p:sp>
      <p:grpSp>
        <p:nvGrpSpPr>
          <p:cNvPr id="194701" name="Group 141"/>
          <p:cNvGrpSpPr>
            <a:grpSpLocks/>
          </p:cNvGrpSpPr>
          <p:nvPr/>
        </p:nvGrpSpPr>
        <p:grpSpPr bwMode="auto">
          <a:xfrm>
            <a:off x="5283200" y="6096000"/>
            <a:ext cx="431800" cy="396875"/>
            <a:chOff x="2160" y="3648"/>
            <a:chExt cx="272" cy="250"/>
          </a:xfrm>
        </p:grpSpPr>
        <p:sp>
          <p:nvSpPr>
            <p:cNvPr id="194702" name="Line 142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3" name="Text Box 143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194704" name="Text Box 144"/>
          <p:cNvSpPr txBox="1">
            <a:spLocks noChangeArrowheads="1"/>
          </p:cNvSpPr>
          <p:nvPr/>
        </p:nvSpPr>
        <p:spPr bwMode="auto">
          <a:xfrm>
            <a:off x="5105400" y="5699125"/>
            <a:ext cx="33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latin typeface="Arial" pitchFamily="34" charset="0"/>
                <a:ea typeface="宋体" pitchFamily="2" charset="-122"/>
              </a:rPr>
              <a:t>Z</a:t>
            </a:r>
          </a:p>
        </p:txBody>
      </p:sp>
      <p:grpSp>
        <p:nvGrpSpPr>
          <p:cNvPr id="194706" name="Group 146"/>
          <p:cNvGrpSpPr>
            <a:grpSpLocks/>
          </p:cNvGrpSpPr>
          <p:nvPr/>
        </p:nvGrpSpPr>
        <p:grpSpPr bwMode="auto">
          <a:xfrm>
            <a:off x="4826000" y="6096000"/>
            <a:ext cx="431800" cy="396875"/>
            <a:chOff x="2160" y="3648"/>
            <a:chExt cx="272" cy="250"/>
          </a:xfrm>
        </p:grpSpPr>
        <p:sp>
          <p:nvSpPr>
            <p:cNvPr id="194707" name="Line 147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8" name="Text Box 148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94709" name="Group 149"/>
          <p:cNvGrpSpPr>
            <a:grpSpLocks/>
          </p:cNvGrpSpPr>
          <p:nvPr/>
        </p:nvGrpSpPr>
        <p:grpSpPr bwMode="auto">
          <a:xfrm>
            <a:off x="4343400" y="6096000"/>
            <a:ext cx="431800" cy="396875"/>
            <a:chOff x="2160" y="3648"/>
            <a:chExt cx="272" cy="260"/>
          </a:xfrm>
        </p:grpSpPr>
        <p:sp>
          <p:nvSpPr>
            <p:cNvPr id="194710" name="Line 150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1" name="Text Box 151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94712" name="Group 152"/>
          <p:cNvGrpSpPr>
            <a:grpSpLocks/>
          </p:cNvGrpSpPr>
          <p:nvPr/>
        </p:nvGrpSpPr>
        <p:grpSpPr bwMode="auto">
          <a:xfrm>
            <a:off x="3911600" y="6096000"/>
            <a:ext cx="431800" cy="396875"/>
            <a:chOff x="2160" y="3648"/>
            <a:chExt cx="272" cy="260"/>
          </a:xfrm>
        </p:grpSpPr>
        <p:sp>
          <p:nvSpPr>
            <p:cNvPr id="194713" name="Line 153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4" name="Text Box 154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94715" name="Group 155"/>
          <p:cNvGrpSpPr>
            <a:grpSpLocks/>
          </p:cNvGrpSpPr>
          <p:nvPr/>
        </p:nvGrpSpPr>
        <p:grpSpPr bwMode="auto">
          <a:xfrm>
            <a:off x="3454400" y="6096000"/>
            <a:ext cx="431800" cy="396875"/>
            <a:chOff x="2160" y="3648"/>
            <a:chExt cx="272" cy="260"/>
          </a:xfrm>
        </p:grpSpPr>
        <p:sp>
          <p:nvSpPr>
            <p:cNvPr id="194716" name="Line 156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17" name="Text Box 157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194718" name="Group 158"/>
          <p:cNvGrpSpPr>
            <a:grpSpLocks/>
          </p:cNvGrpSpPr>
          <p:nvPr/>
        </p:nvGrpSpPr>
        <p:grpSpPr bwMode="auto">
          <a:xfrm>
            <a:off x="3911600" y="6096000"/>
            <a:ext cx="431800" cy="396875"/>
            <a:chOff x="2160" y="3648"/>
            <a:chExt cx="272" cy="260"/>
          </a:xfrm>
        </p:grpSpPr>
        <p:sp>
          <p:nvSpPr>
            <p:cNvPr id="194719" name="Line 159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0" name="Text Box 160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194724" name="Group 164"/>
          <p:cNvGrpSpPr>
            <a:grpSpLocks/>
          </p:cNvGrpSpPr>
          <p:nvPr/>
        </p:nvGrpSpPr>
        <p:grpSpPr bwMode="auto">
          <a:xfrm>
            <a:off x="4343400" y="6096000"/>
            <a:ext cx="431800" cy="396875"/>
            <a:chOff x="2160" y="3648"/>
            <a:chExt cx="272" cy="260"/>
          </a:xfrm>
        </p:grpSpPr>
        <p:sp>
          <p:nvSpPr>
            <p:cNvPr id="194725" name="Line 165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6" name="Text Box 166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94727" name="Group 167"/>
          <p:cNvGrpSpPr>
            <a:grpSpLocks/>
          </p:cNvGrpSpPr>
          <p:nvPr/>
        </p:nvGrpSpPr>
        <p:grpSpPr bwMode="auto">
          <a:xfrm>
            <a:off x="4826000" y="6096000"/>
            <a:ext cx="431800" cy="396875"/>
            <a:chOff x="2160" y="3648"/>
            <a:chExt cx="272" cy="260"/>
          </a:xfrm>
        </p:grpSpPr>
        <p:sp>
          <p:nvSpPr>
            <p:cNvPr id="194728" name="Line 168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9" name="Text Box 169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4</a:t>
              </a:r>
            </a:p>
          </p:txBody>
        </p:sp>
      </p:grpSp>
      <p:grpSp>
        <p:nvGrpSpPr>
          <p:cNvPr id="194730" name="Group 170"/>
          <p:cNvGrpSpPr>
            <a:grpSpLocks/>
          </p:cNvGrpSpPr>
          <p:nvPr/>
        </p:nvGrpSpPr>
        <p:grpSpPr bwMode="auto">
          <a:xfrm>
            <a:off x="5283200" y="6096000"/>
            <a:ext cx="431800" cy="396875"/>
            <a:chOff x="2160" y="3648"/>
            <a:chExt cx="272" cy="260"/>
          </a:xfrm>
        </p:grpSpPr>
        <p:sp>
          <p:nvSpPr>
            <p:cNvPr id="194731" name="Line 171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2" name="Text Box 172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194733" name="Group 173"/>
          <p:cNvGrpSpPr>
            <a:grpSpLocks/>
          </p:cNvGrpSpPr>
          <p:nvPr/>
        </p:nvGrpSpPr>
        <p:grpSpPr bwMode="auto">
          <a:xfrm>
            <a:off x="5740400" y="6096000"/>
            <a:ext cx="431800" cy="396875"/>
            <a:chOff x="2160" y="3648"/>
            <a:chExt cx="272" cy="260"/>
          </a:xfrm>
        </p:grpSpPr>
        <p:sp>
          <p:nvSpPr>
            <p:cNvPr id="194734" name="Line 174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5" name="Text Box 175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5</a:t>
              </a:r>
            </a:p>
          </p:txBody>
        </p:sp>
      </p:grpSp>
      <p:grpSp>
        <p:nvGrpSpPr>
          <p:cNvPr id="194736" name="Group 176"/>
          <p:cNvGrpSpPr>
            <a:grpSpLocks/>
          </p:cNvGrpSpPr>
          <p:nvPr/>
        </p:nvGrpSpPr>
        <p:grpSpPr bwMode="auto">
          <a:xfrm>
            <a:off x="6197600" y="6096000"/>
            <a:ext cx="431800" cy="396875"/>
            <a:chOff x="2160" y="3648"/>
            <a:chExt cx="272" cy="260"/>
          </a:xfrm>
        </p:grpSpPr>
        <p:sp>
          <p:nvSpPr>
            <p:cNvPr id="194737" name="Line 177"/>
            <p:cNvSpPr>
              <a:spLocks noChangeShapeType="1"/>
            </p:cNvSpPr>
            <p:nvPr/>
          </p:nvSpPr>
          <p:spPr bwMode="auto">
            <a:xfrm flipV="1">
              <a:off x="2160" y="3648"/>
              <a:ext cx="0" cy="240"/>
            </a:xfrm>
            <a:prstGeom prst="line">
              <a:avLst/>
            </a:prstGeom>
            <a:noFill/>
            <a:ln w="9525">
              <a:solidFill>
                <a:srgbClr val="800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8" name="Text Box 178"/>
            <p:cNvSpPr txBox="1">
              <a:spLocks noChangeArrowheads="1"/>
            </p:cNvSpPr>
            <p:nvPr/>
          </p:nvSpPr>
          <p:spPr bwMode="auto">
            <a:xfrm>
              <a:off x="2160" y="3648"/>
              <a:ext cx="27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Arial" pitchFamily="34" charset="0"/>
                  <a:ea typeface="宋体" pitchFamily="2" charset="-122"/>
                </a:rPr>
                <a:t>q</a:t>
              </a:r>
              <a:r>
                <a:rPr lang="en-US" altLang="zh-CN" baseline="-25000">
                  <a:latin typeface="Arial" pitchFamily="34" charset="0"/>
                  <a:ea typeface="宋体" pitchFamily="2" charset="-122"/>
                </a:rPr>
                <a:t>6</a:t>
              </a:r>
            </a:p>
          </p:txBody>
        </p:sp>
      </p:grpSp>
      <p:sp>
        <p:nvSpPr>
          <p:cNvPr id="194739" name="Text Box 179"/>
          <p:cNvSpPr txBox="1">
            <a:spLocks noChangeArrowheads="1"/>
          </p:cNvSpPr>
          <p:nvPr/>
        </p:nvSpPr>
        <p:spPr bwMode="auto">
          <a:xfrm>
            <a:off x="5334000" y="4191000"/>
            <a:ext cx="3352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该图灵机接受的语言为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L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= 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0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2</a:t>
            </a:r>
            <a:r>
              <a:rPr lang="en-US" altLang="zh-CN" sz="2400" baseline="300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 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n 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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1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.</a:t>
            </a:r>
          </a:p>
        </p:txBody>
      </p:sp>
      <p:sp>
        <p:nvSpPr>
          <p:cNvPr id="194740" name="Rectangle 180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4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9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9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7" dur="500"/>
                                        <p:tgtEl>
                                          <p:spTgt spid="194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6" grpId="0" autoUpdateAnimBg="0"/>
      <p:bldP spid="194664" grpId="0" autoUpdateAnimBg="0"/>
      <p:bldP spid="194674" grpId="0" autoUpdateAnimBg="0"/>
      <p:bldP spid="194693" grpId="0" autoUpdateAnimBg="0"/>
      <p:bldP spid="194700" grpId="0" autoUpdateAnimBg="0"/>
      <p:bldP spid="194704" grpId="0" autoUpdateAnimBg="0"/>
      <p:bldP spid="19473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6" name="AutoShape 2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7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8" name="AutoShape 2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09" name="AutoShape 25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517" name="Text Box 133"/>
          <p:cNvSpPr txBox="1">
            <a:spLocks noChangeArrowheads="1"/>
          </p:cNvSpPr>
          <p:nvPr/>
        </p:nvSpPr>
        <p:spPr bwMode="auto">
          <a:xfrm>
            <a:off x="1066800" y="2362200"/>
            <a:ext cx="28956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有限状态集</a:t>
            </a:r>
            <a:endParaRPr lang="zh-CN" altLang="en-US" sz="2400" baseline="-2500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800" i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有限输入符号集</a:t>
            </a:r>
          </a:p>
          <a:p>
            <a:pPr>
              <a:buFont typeface="Wingdings" pitchFamily="2" charset="2"/>
              <a:buNone/>
            </a:pPr>
            <a:r>
              <a:rPr lang="zh-CN" altLang="en-US" sz="800" i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有限带符号集</a:t>
            </a:r>
          </a:p>
          <a:p>
            <a:pPr>
              <a:buFont typeface="Wingdings" pitchFamily="2" charset="2"/>
              <a:buNone/>
            </a:pPr>
            <a:r>
              <a:rPr lang="zh-CN" altLang="en-US" sz="800" i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转移函数</a:t>
            </a:r>
          </a:p>
          <a:p>
            <a:pPr>
              <a:buFont typeface="Wingdings" pitchFamily="2" charset="2"/>
              <a:buNone/>
            </a:pPr>
            <a:r>
              <a:rPr lang="zh-CN" altLang="en-US" sz="800" i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开始状态</a:t>
            </a:r>
          </a:p>
          <a:p>
            <a:pPr>
              <a:buFont typeface="Wingdings" pitchFamily="2" charset="2"/>
              <a:buNone/>
            </a:pPr>
            <a:r>
              <a:rPr lang="zh-CN" altLang="en-US" sz="800" i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特殊带符：空白符</a:t>
            </a:r>
            <a:endParaRPr lang="zh-CN" altLang="en-US" sz="1000" i="0" dirty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800" i="0" dirty="0"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终态集合</a:t>
            </a:r>
          </a:p>
        </p:txBody>
      </p:sp>
      <p:grpSp>
        <p:nvGrpSpPr>
          <p:cNvPr id="144518" name="Group 134"/>
          <p:cNvGrpSpPr>
            <a:grpSpLocks/>
          </p:cNvGrpSpPr>
          <p:nvPr/>
        </p:nvGrpSpPr>
        <p:grpSpPr bwMode="auto">
          <a:xfrm>
            <a:off x="3733800" y="2286000"/>
            <a:ext cx="762000" cy="304800"/>
            <a:chOff x="2448" y="1968"/>
            <a:chExt cx="864" cy="240"/>
          </a:xfrm>
        </p:grpSpPr>
        <p:sp>
          <p:nvSpPr>
            <p:cNvPr id="144519" name="Line 135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4520" name="Line 136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44521" name="Group 137"/>
          <p:cNvGrpSpPr>
            <a:grpSpLocks/>
          </p:cNvGrpSpPr>
          <p:nvPr/>
        </p:nvGrpSpPr>
        <p:grpSpPr bwMode="auto">
          <a:xfrm>
            <a:off x="3733800" y="2286000"/>
            <a:ext cx="1447800" cy="1295400"/>
            <a:chOff x="2880" y="1968"/>
            <a:chExt cx="1056" cy="576"/>
          </a:xfrm>
        </p:grpSpPr>
        <p:sp>
          <p:nvSpPr>
            <p:cNvPr id="144522" name="Line 138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4523" name="Line 139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44524" name="Group 140"/>
          <p:cNvGrpSpPr>
            <a:grpSpLocks/>
          </p:cNvGrpSpPr>
          <p:nvPr/>
        </p:nvGrpSpPr>
        <p:grpSpPr bwMode="auto">
          <a:xfrm>
            <a:off x="3733800" y="2286000"/>
            <a:ext cx="1828800" cy="1752600"/>
            <a:chOff x="2880" y="1968"/>
            <a:chExt cx="1056" cy="576"/>
          </a:xfrm>
        </p:grpSpPr>
        <p:sp>
          <p:nvSpPr>
            <p:cNvPr id="144525" name="Line 141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4526" name="Line 142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44527" name="Group 143"/>
          <p:cNvGrpSpPr>
            <a:grpSpLocks/>
          </p:cNvGrpSpPr>
          <p:nvPr/>
        </p:nvGrpSpPr>
        <p:grpSpPr bwMode="auto">
          <a:xfrm>
            <a:off x="3733800" y="2286000"/>
            <a:ext cx="2209800" cy="2286000"/>
            <a:chOff x="2880" y="1968"/>
            <a:chExt cx="1056" cy="576"/>
          </a:xfrm>
        </p:grpSpPr>
        <p:sp>
          <p:nvSpPr>
            <p:cNvPr id="144528" name="Line 144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4529" name="Line 145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44530" name="Group 146"/>
          <p:cNvGrpSpPr>
            <a:grpSpLocks/>
          </p:cNvGrpSpPr>
          <p:nvPr/>
        </p:nvGrpSpPr>
        <p:grpSpPr bwMode="auto">
          <a:xfrm>
            <a:off x="3733800" y="2286000"/>
            <a:ext cx="2667000" cy="2743200"/>
            <a:chOff x="2880" y="1968"/>
            <a:chExt cx="1056" cy="576"/>
          </a:xfrm>
        </p:grpSpPr>
        <p:sp>
          <p:nvSpPr>
            <p:cNvPr id="144531" name="Line 147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4532" name="Line 148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44533" name="Text Box 149"/>
          <p:cNvSpPr txBox="1">
            <a:spLocks noChangeArrowheads="1"/>
          </p:cNvSpPr>
          <p:nvPr/>
        </p:nvSpPr>
        <p:spPr bwMode="auto">
          <a:xfrm>
            <a:off x="7315200" y="3533775"/>
            <a:ext cx="1447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latin typeface="+mn-lt"/>
                <a:ea typeface="华文楷体" panose="02010600040101010101" pitchFamily="2" charset="-122"/>
              </a:rPr>
              <a:t>0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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  <a:p>
            <a:pP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  </a:t>
            </a:r>
            <a:endParaRPr lang="en-US" altLang="zh-CN" sz="2400" i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B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 – </a:t>
            </a:r>
            <a:endParaRPr lang="en-US" altLang="zh-CN" sz="2400" i="0"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Char char=" "/>
            </a:pPr>
            <a:r>
              <a:rPr lang="en-US" altLang="zh-CN" sz="10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latin typeface="+mn-lt"/>
                <a:ea typeface="华文楷体" panose="02010600040101010101" pitchFamily="2" charset="-122"/>
              </a:rPr>
              <a:t>F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  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</a:t>
            </a:r>
          </a:p>
        </p:txBody>
      </p:sp>
      <p:sp>
        <p:nvSpPr>
          <p:cNvPr id="144534" name="Rectangle 150"/>
          <p:cNvSpPr>
            <a:spLocks noChangeArrowheads="1"/>
          </p:cNvSpPr>
          <p:nvPr/>
        </p:nvSpPr>
        <p:spPr bwMode="auto">
          <a:xfrm>
            <a:off x="1143000" y="5819775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latin typeface="+mn-lt"/>
                <a:ea typeface="华文楷体" panose="02010600040101010101" pitchFamily="2" charset="-122"/>
              </a:rPr>
              <a:t>转移函数为偏函数 </a:t>
            </a:r>
            <a:r>
              <a:rPr lang="zh-CN" altLang="en-US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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:  Q 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  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Q 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   { </a:t>
            </a:r>
            <a:r>
              <a:rPr lang="en-US" altLang="zh-CN" sz="2400">
                <a:latin typeface="+mn-lt"/>
                <a:ea typeface="华文楷体" panose="02010600040101010101" pitchFamily="2" charset="-122"/>
                <a:sym typeface="Symbol" pitchFamily="18" charset="2"/>
              </a:rPr>
              <a:t>L,R </a:t>
            </a:r>
            <a:r>
              <a:rPr lang="en-US" altLang="zh-CN" sz="2400" i="0">
                <a:latin typeface="+mn-lt"/>
                <a:ea typeface="华文楷体" panose="02010600040101010101" pitchFamily="2" charset="-122"/>
                <a:sym typeface="Symbol" pitchFamily="18" charset="2"/>
              </a:rPr>
              <a:t>} </a:t>
            </a:r>
          </a:p>
        </p:txBody>
      </p:sp>
      <p:sp>
        <p:nvSpPr>
          <p:cNvPr id="144535" name="Rectangle 151"/>
          <p:cNvSpPr>
            <a:spLocks noChangeArrowheads="1"/>
          </p:cNvSpPr>
          <p:nvPr/>
        </p:nvSpPr>
        <p:spPr bwMode="auto">
          <a:xfrm>
            <a:off x="457200" y="1371600"/>
            <a:ext cx="85344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i="0" dirty="0">
                <a:latin typeface="+mn-lt"/>
                <a:ea typeface="华文楷体" panose="02010600040101010101" pitchFamily="2" charset="-122"/>
              </a:rPr>
              <a:t>形式定义</a:t>
            </a:r>
            <a:r>
              <a:rPr lang="zh-CN" altLang="en-US" sz="2400" i="0" dirty="0">
                <a:latin typeface="+mn-lt"/>
                <a:ea typeface="华文楷体" panose="02010600040101010101" pitchFamily="2" charset="-122"/>
              </a:rPr>
              <a:t>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一个图灵机 </a:t>
            </a:r>
            <a:r>
              <a:rPr lang="en-US" altLang="zh-CN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TM (Turing machine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是一个七元组 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n-lt"/>
                <a:ea typeface="华文楷体" panose="02010600040101010101" pitchFamily="2" charset="-122"/>
              </a:rPr>
              <a:t>                               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B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)</a:t>
            </a:r>
            <a:r>
              <a:rPr lang="en-US" altLang="zh-CN" sz="2400" i="0" dirty="0">
                <a:solidFill>
                  <a:schemeClr val="tx1"/>
                </a:solidFill>
                <a:latin typeface="+mn-lt"/>
                <a:ea typeface="华文楷体" panose="02010600040101010101" pitchFamily="2" charset="-122"/>
              </a:rPr>
              <a:t>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</a:p>
        </p:txBody>
      </p:sp>
      <p:grpSp>
        <p:nvGrpSpPr>
          <p:cNvPr id="144536" name="Group 152"/>
          <p:cNvGrpSpPr>
            <a:grpSpLocks/>
          </p:cNvGrpSpPr>
          <p:nvPr/>
        </p:nvGrpSpPr>
        <p:grpSpPr bwMode="auto">
          <a:xfrm>
            <a:off x="3733800" y="2286000"/>
            <a:ext cx="1066800" cy="762000"/>
            <a:chOff x="2448" y="1968"/>
            <a:chExt cx="864" cy="240"/>
          </a:xfrm>
        </p:grpSpPr>
        <p:sp>
          <p:nvSpPr>
            <p:cNvPr id="144537" name="Line 153"/>
            <p:cNvSpPr>
              <a:spLocks noChangeShapeType="1"/>
            </p:cNvSpPr>
            <p:nvPr/>
          </p:nvSpPr>
          <p:spPr bwMode="auto">
            <a:xfrm>
              <a:off x="2448" y="220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4538" name="Line 154"/>
            <p:cNvSpPr>
              <a:spLocks noChangeShapeType="1"/>
            </p:cNvSpPr>
            <p:nvPr/>
          </p:nvSpPr>
          <p:spPr bwMode="auto">
            <a:xfrm flipV="1">
              <a:off x="3312" y="19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grpSp>
        <p:nvGrpSpPr>
          <p:cNvPr id="144539" name="Group 155"/>
          <p:cNvGrpSpPr>
            <a:grpSpLocks/>
          </p:cNvGrpSpPr>
          <p:nvPr/>
        </p:nvGrpSpPr>
        <p:grpSpPr bwMode="auto">
          <a:xfrm>
            <a:off x="3733800" y="2286000"/>
            <a:ext cx="3124200" cy="3276600"/>
            <a:chOff x="2880" y="1968"/>
            <a:chExt cx="1056" cy="576"/>
          </a:xfrm>
        </p:grpSpPr>
        <p:sp>
          <p:nvSpPr>
            <p:cNvPr id="144540" name="Line 156"/>
            <p:cNvSpPr>
              <a:spLocks noChangeShapeType="1"/>
            </p:cNvSpPr>
            <p:nvPr/>
          </p:nvSpPr>
          <p:spPr bwMode="auto">
            <a:xfrm>
              <a:off x="2880" y="2544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  <p:sp>
          <p:nvSpPr>
            <p:cNvPr id="144541" name="Line 157"/>
            <p:cNvSpPr>
              <a:spLocks noChangeShapeType="1"/>
            </p:cNvSpPr>
            <p:nvPr/>
          </p:nvSpPr>
          <p:spPr bwMode="auto">
            <a:xfrm flipV="1">
              <a:off x="3936" y="196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>
                <a:latin typeface="+mn-lt"/>
                <a:ea typeface="华文楷体" panose="02010600040101010101" pitchFamily="2" charset="-122"/>
              </a:endParaRPr>
            </a:p>
          </p:txBody>
        </p:sp>
      </p:grpSp>
      <p:sp>
        <p:nvSpPr>
          <p:cNvPr id="144542" name="Rectangle 158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4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14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4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14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14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0" fill="hold"/>
                                        <p:tgtEl>
                                          <p:spTgt spid="144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144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7" grpId="0" autoUpdateAnimBg="0"/>
      <p:bldP spid="144533" grpId="0" autoUpdateAnimBg="0"/>
      <p:bldP spid="14453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88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89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90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5591" name="Rectangle 7"/>
          <p:cNvSpPr>
            <a:spLocks noChangeArrowheads="1"/>
          </p:cNvSpPr>
          <p:nvPr/>
        </p:nvSpPr>
        <p:spPr bwMode="auto">
          <a:xfrm>
            <a:off x="762000" y="11572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举例（续前例）</a:t>
            </a:r>
            <a:endParaRPr lang="zh-CN" altLang="en-US" sz="3200"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955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293885"/>
              </p:ext>
            </p:extLst>
          </p:nvPr>
        </p:nvGraphicFramePr>
        <p:xfrm>
          <a:off x="2057400" y="1828800"/>
          <a:ext cx="5867400" cy="295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38840" imgH="2939400" progId="Visio.Drawing.11">
                  <p:embed/>
                </p:oleObj>
              </mc:Choice>
              <mc:Fallback>
                <p:oleObj name="VISIO" r:id="rId2" imgW="5838840" imgH="2939400" progId="Visio.Drawing.1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828800"/>
                        <a:ext cx="5867400" cy="295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1600200" y="4924425"/>
            <a:ext cx="685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该图灵机的七元组形式为： 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latin typeface="+mn-lt"/>
                <a:ea typeface="华文楷体" panose="02010600040101010101" pitchFamily="2" charset="-122"/>
              </a:rPr>
              <a:t>    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4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5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},{0,1,2},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       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{0,1,2,X,Y,Z,B},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B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{q</a:t>
            </a:r>
            <a:r>
              <a:rPr lang="en-US" altLang="zh-CN" sz="2400" baseline="-250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6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}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).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转移函数可由上图的转移图形式给出</a:t>
            </a:r>
            <a:r>
              <a:rPr lang="en-US" altLang="zh-CN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95" name="Rectangle 203"/>
          <p:cNvSpPr>
            <a:spLocks noChangeArrowheads="1"/>
          </p:cNvSpPr>
          <p:nvPr/>
        </p:nvSpPr>
        <p:spPr bwMode="auto">
          <a:xfrm>
            <a:off x="762000" y="1157288"/>
            <a:ext cx="6705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3200" i="0"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3200" i="0">
                <a:latin typeface="+mn-lt"/>
                <a:ea typeface="华文楷体" panose="02010600040101010101" pitchFamily="2" charset="-122"/>
              </a:rPr>
              <a:t>转移图与转移表</a:t>
            </a:r>
            <a:endParaRPr lang="zh-CN" altLang="en-US" sz="3200">
              <a:latin typeface="+mn-lt"/>
              <a:ea typeface="华文楷体" panose="02010600040101010101" pitchFamily="2" charset="-122"/>
            </a:endParaRPr>
          </a:p>
        </p:txBody>
      </p:sp>
      <p:graphicFrame>
        <p:nvGraphicFramePr>
          <p:cNvPr id="161996" name="Object 204"/>
          <p:cNvGraphicFramePr>
            <a:graphicFrameLocks noChangeAspect="1"/>
          </p:cNvGraphicFramePr>
          <p:nvPr/>
        </p:nvGraphicFramePr>
        <p:xfrm>
          <a:off x="3657600" y="1754188"/>
          <a:ext cx="4191000" cy="210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38840" imgH="2939400" progId="Visio.Drawing.11">
                  <p:embed/>
                </p:oleObj>
              </mc:Choice>
              <mc:Fallback>
                <p:oleObj name="VISIO" r:id="rId2" imgW="5838840" imgH="2939400" progId="Visio.Drawing.11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754188"/>
                        <a:ext cx="4191000" cy="210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103" name="Rectangle 311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  <p:graphicFrame>
        <p:nvGraphicFramePr>
          <p:cNvPr id="162104" name="Object 312"/>
          <p:cNvGraphicFramePr>
            <a:graphicFrameLocks noChangeAspect="1"/>
          </p:cNvGraphicFramePr>
          <p:nvPr/>
        </p:nvGraphicFramePr>
        <p:xfrm>
          <a:off x="1404938" y="4005263"/>
          <a:ext cx="6911975" cy="255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342022" imgH="2689250" progId="Visio.Drawing.11">
                  <p:embed/>
                </p:oleObj>
              </mc:Choice>
              <mc:Fallback>
                <p:oleObj name="Visio" r:id="rId4" imgW="7342022" imgH="2689250" progId="Visio.Drawing.11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4005263"/>
                        <a:ext cx="6911975" cy="255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991" name="AutoShape 19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992" name="AutoShape 2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993" name="AutoShape 20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994" name="AutoShape 202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AutoShape 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2" name="AutoShape 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4" name="AutoShape 6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5" name="Rectangle 7"/>
          <p:cNvSpPr>
            <a:spLocks noChangeArrowheads="1"/>
          </p:cNvSpPr>
          <p:nvPr/>
        </p:nvSpPr>
        <p:spPr bwMode="auto">
          <a:xfrm>
            <a:off x="684213" y="1268413"/>
            <a:ext cx="828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²"/>
            </a:pPr>
            <a:r>
              <a:rPr lang="en-US" altLang="zh-CN" sz="2800" i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用</a:t>
            </a:r>
            <a:r>
              <a:rPr lang="en-US" altLang="zh-CN" sz="2800" b="0">
                <a:latin typeface="+mn-lt"/>
                <a:ea typeface="华文楷体" panose="02010600040101010101" pitchFamily="2" charset="-122"/>
              </a:rPr>
              <a:t>ID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instantaneous descriptions</a:t>
            </a:r>
            <a:r>
              <a:rPr lang="zh-CN" altLang="en-US" sz="24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）</a:t>
            </a:r>
            <a:r>
              <a:rPr lang="zh-CN" altLang="en-US" sz="2800" i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表达</a:t>
            </a:r>
            <a:r>
              <a:rPr lang="zh-CN" altLang="en-US" sz="2800" i="0">
                <a:latin typeface="+mn-lt"/>
                <a:ea typeface="华文楷体" panose="02010600040101010101" pitchFamily="2" charset="-122"/>
              </a:rPr>
              <a:t>当前格局</a:t>
            </a:r>
          </a:p>
        </p:txBody>
      </p:sp>
      <p:sp>
        <p:nvSpPr>
          <p:cNvPr id="196616" name="AutoShape 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7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8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19" name="AutoShape 11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196620" name="Rectangle 12"/>
          <p:cNvSpPr>
            <a:spLocks noChangeArrowheads="1"/>
          </p:cNvSpPr>
          <p:nvPr/>
        </p:nvSpPr>
        <p:spPr bwMode="auto">
          <a:xfrm>
            <a:off x="685800" y="2036763"/>
            <a:ext cx="813435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400" i="0" dirty="0">
                <a:latin typeface="+mn-lt"/>
                <a:ea typeface="华文楷体" panose="02010600040101010101" pitchFamily="2" charset="-122"/>
              </a:rPr>
              <a:t>   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图灵机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= (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Q,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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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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q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0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B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, F 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)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的当前格局用字符串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i-1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qX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i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latin typeface="+mn-lt"/>
                <a:ea typeface="华文楷体" panose="02010600040101010101" pitchFamily="2" charset="-122"/>
              </a:rPr>
              <a:t>i+1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 err="1"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表示，称为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ID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，其中</a:t>
            </a:r>
          </a:p>
          <a:p>
            <a:pPr>
              <a:buFont typeface="Wingdings" pitchFamily="2" charset="2"/>
              <a:buNone/>
            </a:pPr>
            <a:r>
              <a:rPr lang="zh-CN" altLang="en-US" sz="10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i="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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Q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为当前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M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的状态；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当前带的头正在扫描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i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endParaRPr lang="zh-CN" altLang="en-US" sz="1000" i="0" dirty="0">
              <a:solidFill>
                <a:srgbClr val="333399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3.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dirty="0"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为当前带中最左端的非空白符号与最右端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的非空白符号之间的带符号串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有两个例外，即当带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头位于最左端非空白符号的左边时，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的某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个前缀部分为空白符号串；当带头位于最右端非空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白符号的右边时，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2</a:t>
            </a:r>
            <a:r>
              <a:rPr lang="en-US" altLang="zh-CN" sz="24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…</a:t>
            </a:r>
            <a:r>
              <a:rPr lang="en-US" altLang="zh-CN" sz="24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X</a:t>
            </a:r>
            <a:r>
              <a:rPr lang="en-US" altLang="zh-CN" sz="2400" baseline="-25000" dirty="0" err="1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n</a:t>
            </a:r>
            <a:r>
              <a:rPr lang="en-US" altLang="zh-CN" sz="2400" baseline="-2500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的某个后缀部分为空白</a:t>
            </a:r>
          </a:p>
          <a:p>
            <a:pPr>
              <a:buFont typeface="Wingdings" pitchFamily="2" charset="2"/>
              <a:buNone/>
            </a:pPr>
            <a:r>
              <a:rPr lang="zh-CN" altLang="en-US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          符号串</a:t>
            </a:r>
            <a:r>
              <a:rPr lang="en-US" altLang="zh-CN" sz="2400" i="0" dirty="0">
                <a:solidFill>
                  <a:srgbClr val="333399"/>
                </a:solidFill>
                <a:latin typeface="+mn-lt"/>
                <a:ea typeface="华文楷体" panose="02010600040101010101" pitchFamily="2" charset="-122"/>
              </a:rPr>
              <a:t>.</a:t>
            </a:r>
          </a:p>
        </p:txBody>
      </p:sp>
      <p:sp>
        <p:nvSpPr>
          <p:cNvPr id="196623" name="Rectangle 15"/>
          <p:cNvSpPr>
            <a:spLocks noChangeArrowheads="1"/>
          </p:cNvSpPr>
          <p:nvPr/>
        </p:nvSpPr>
        <p:spPr bwMode="auto">
          <a:xfrm>
            <a:off x="1492250" y="195263"/>
            <a:ext cx="475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4000" i="0">
                <a:latin typeface="Arial" pitchFamily="34" charset="0"/>
                <a:ea typeface="华文行楷" pitchFamily="2" charset="-122"/>
              </a:rPr>
              <a:t>图灵机的概念与定义</a:t>
            </a:r>
          </a:p>
        </p:txBody>
      </p:sp>
    </p:spTree>
  </p:cSld>
  <p:clrMapOvr>
    <a:masterClrMapping/>
  </p:clrMapOvr>
  <p:transition spd="med" advClick="0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1" u="none" strike="noStrike" cap="none" normalizeH="0" baseline="0" smtClean="0">
            <a:ln>
              <a:noFill/>
            </a:ln>
            <a:solidFill>
              <a:srgbClr val="80008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27483</TotalTime>
  <Words>5244</Words>
  <Application>Microsoft Office PowerPoint</Application>
  <PresentationFormat>全屏显示(4:3)</PresentationFormat>
  <Paragraphs>551</Paragraphs>
  <Slides>41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CMR10</vt:lpstr>
      <vt:lpstr>华文楷体</vt:lpstr>
      <vt:lpstr>华文行楷</vt:lpstr>
      <vt:lpstr>Arial</vt:lpstr>
      <vt:lpstr>Symbol</vt:lpstr>
      <vt:lpstr>Times New Roman</vt:lpstr>
      <vt:lpstr>Wingdings</vt:lpstr>
      <vt:lpstr>Capsules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714</cp:revision>
  <dcterms:created xsi:type="dcterms:W3CDTF">2002-02-03T03:17:28Z</dcterms:created>
  <dcterms:modified xsi:type="dcterms:W3CDTF">2023-12-17T14:25:05Z</dcterms:modified>
</cp:coreProperties>
</file>