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6"/>
  </p:handoutMasterIdLst>
  <p:sldIdLst>
    <p:sldId id="256" r:id="rId2"/>
    <p:sldId id="464" r:id="rId3"/>
    <p:sldId id="386" r:id="rId4"/>
    <p:sldId id="446" r:id="rId5"/>
    <p:sldId id="451" r:id="rId6"/>
    <p:sldId id="465" r:id="rId7"/>
    <p:sldId id="447" r:id="rId8"/>
    <p:sldId id="448" r:id="rId9"/>
    <p:sldId id="449" r:id="rId10"/>
    <p:sldId id="450" r:id="rId11"/>
    <p:sldId id="453" r:id="rId12"/>
    <p:sldId id="444" r:id="rId13"/>
    <p:sldId id="454" r:id="rId14"/>
    <p:sldId id="445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330" r:id="rId2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3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BD3D26D-37D0-4EB4-9F62-3A2FC3EB7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871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buFontTx/>
              <a:buNone/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89A1DD1A-2C27-443E-AE28-4B89E397A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1268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solidFill>
                  <a:srgbClr val="993366"/>
                </a:solidFill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 advClick="0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2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29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第十三讲</a:t>
            </a:r>
          </a:p>
        </p:txBody>
      </p:sp>
      <p:sp>
        <p:nvSpPr>
          <p:cNvPr id="13319" name="Text Box 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36625" y="1635125"/>
            <a:ext cx="356336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理论初步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通用语言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685800" y="1676400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回顾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为接受二进制输入串的图灵机，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0,1}*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的串，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的二进制编码为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(M, w)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的二进制编码为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111 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85800" y="2971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通用语言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用于编码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字符串的集合，记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685800" y="3962400"/>
            <a:ext cx="457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通用图灵机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可以构造一个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L(U)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可以是如右图所示的多带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图灵机（细节略）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对于偶对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，当且仅当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（编码形式）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称这样的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为通用图灵机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20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75217"/>
              </p:ext>
            </p:extLst>
          </p:nvPr>
        </p:nvGraphicFramePr>
        <p:xfrm>
          <a:off x="5029200" y="3722688"/>
          <a:ext cx="4019550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38000" imgH="3489840" progId="Visio.Drawing.11">
                  <p:embed/>
                </p:oleObj>
              </mc:Choice>
              <mc:Fallback>
                <p:oleObj name="VISIO" r:id="rId2" imgW="5238000" imgH="348984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22688"/>
                        <a:ext cx="4019550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utoUpdateAnimBg="0"/>
      <p:bldP spid="220168" grpId="0" autoUpdateAnimBg="0"/>
      <p:bldP spid="2201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6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685800" y="1676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通用语言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为递归可枚举的，但不是递归的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225675"/>
            <a:ext cx="8458200" cy="2308225"/>
            <a:chOff x="432" y="1402"/>
            <a:chExt cx="5232" cy="1454"/>
          </a:xfrm>
        </p:grpSpPr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432" y="1402"/>
              <a:ext cx="523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证明思路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已经看到存在通用图灵机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L(U)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，所以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是递归可枚举语言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另一方面，用反证法可以说明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是递归的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否则，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也是递归的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这样，可以得出对角语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言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也是递归语言的结果，但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甚至不是递归可枚举的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假定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L(M)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，可以构造图灵机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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（参见下图），使得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L(M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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.</a:t>
              </a:r>
            </a:p>
          </p:txBody>
        </p:sp>
        <p:sp>
          <p:nvSpPr>
            <p:cNvPr id="5133" name="Rectangle 11"/>
            <p:cNvSpPr>
              <a:spLocks noChangeArrowheads="1"/>
            </p:cNvSpPr>
            <p:nvPr/>
          </p:nvSpPr>
          <p:spPr bwMode="auto">
            <a:xfrm>
              <a:off x="2148" y="1862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152" y="2304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685800" y="6172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推论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通用语言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的补不是递归可枚举的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232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54741"/>
              </p:ext>
            </p:extLst>
          </p:nvPr>
        </p:nvGraphicFramePr>
        <p:xfrm>
          <a:off x="1776413" y="4584700"/>
          <a:ext cx="53863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86328" imgH="1511030" progId="Visio.Drawing.11">
                  <p:embed/>
                </p:oleObj>
              </mc:Choice>
              <mc:Fallback>
                <p:oleObj name="Visio" r:id="rId3" imgW="5386328" imgH="151103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4584700"/>
                        <a:ext cx="53863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 autoUpdateAnimBg="0"/>
      <p:bldP spid="2232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42938" y="1285875"/>
            <a:ext cx="84296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回顾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设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*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是字母表上的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一个语言，则与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对应的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　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problem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）定义为：</a:t>
            </a:r>
          </a:p>
          <a:p>
            <a:pPr lvl="2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任给一个串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，判定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是否成立？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　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观点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“语言”与“问题”本质上可以互换使用。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理解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二者关系类似于“集合”与“谓词”之间的关系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608013" y="3581400"/>
            <a:ext cx="8459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举例－语言对应问题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通用语言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对应的问题为：</a:t>
            </a:r>
          </a:p>
          <a:p>
            <a:pPr lvl="2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任给图灵机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和输入串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，判定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是否被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接受？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608013" y="4419600"/>
            <a:ext cx="84597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举例－问题对应语言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图灵机停机问题：任给图灵机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以及输入字符串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，试问对于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是否停机（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halts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）？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该问题对应语言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111 C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对于输入串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，图灵机</a:t>
            </a:r>
            <a:r>
              <a:rPr lang="zh-CN" altLang="en-US" sz="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将停机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7" grpId="0" autoUpdateAnimBg="0"/>
      <p:bldP spid="2140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" y="1311275"/>
            <a:ext cx="83058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问题的判定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decision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 如果一个问题所对应的语言是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递归的，则称该问题是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可判定的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decidable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），否则是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可判定的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undecidable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顺便，如果一个问题所对应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的语言是递归可枚举的，则称该问题是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部分可判定的</a:t>
            </a: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partially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decidable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否则是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非部分可判定的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9600" y="346075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因为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不是递归的，所以如下问题是不可判定的：</a:t>
            </a:r>
          </a:p>
          <a:p>
            <a:pPr lvl="1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任给图灵机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和输入串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，判定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是否被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接受？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09600" y="4449763"/>
            <a:ext cx="8305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800" dirty="0"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随后将证明，图灵机停机问题也是不可判定的，同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时所对应的语言</a:t>
            </a:r>
            <a:r>
              <a:rPr lang="zh-CN" altLang="en-US" sz="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zh-CN" altLang="en-US" sz="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不是递归的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utoUpdateAnimBg="0"/>
      <p:bldP spid="2242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1143000"/>
            <a:ext cx="8001000" cy="457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问题的归约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539750" y="1600200"/>
            <a:ext cx="86042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一个问题归约到另一个问题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如果可以找到一个算法可以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将问题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的实例（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instances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）转化为问题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的实例，并且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对于后者作出的回答与前者相同，则称问题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可以归约到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reduced </a:t>
            </a:r>
            <a:r>
              <a:rPr lang="zh-CN" altLang="en-US" sz="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）问题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参见下图，如果问题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是可判定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的，则问题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也是可判定的；如果问题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是部分可判定的，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则问题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也是部分可判定的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05768"/>
              </p:ext>
            </p:extLst>
          </p:nvPr>
        </p:nvGraphicFramePr>
        <p:xfrm>
          <a:off x="1047750" y="3886200"/>
          <a:ext cx="40576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57616" imgH="1234872" progId="Visio.Drawing.11">
                  <p:embed/>
                </p:oleObj>
              </mc:Choice>
              <mc:Fallback>
                <p:oleObj name="Visio" r:id="rId3" imgW="4057616" imgH="123487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886200"/>
                        <a:ext cx="40576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98785"/>
              </p:ext>
            </p:extLst>
          </p:nvPr>
        </p:nvGraphicFramePr>
        <p:xfrm>
          <a:off x="5337175" y="3505200"/>
          <a:ext cx="33496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349293" imgH="1786647" progId="Visio.Drawing.11">
                  <p:embed/>
                </p:oleObj>
              </mc:Choice>
              <mc:Fallback>
                <p:oleObj name="Visio" r:id="rId5" imgW="3349293" imgH="1786647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505200"/>
                        <a:ext cx="33496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685800" y="5257800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逆否命题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如果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不是递归的（可判定的），则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也不是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递归的（可判定的）；如果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不是递归可枚举的（部分可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判定的） ，则问题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不是递归可枚举的（部分可判定的）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问题的归约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1044575" y="1752600"/>
            <a:ext cx="74882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图灵机停机问题：任给图灵机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，以及输入字符串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，试问对于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是否停机（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halts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）？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因为通用语言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可以归约到图灵机停机问题（参见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下图），所以图灵机停机问题是不可判定的，其对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应的语言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不是递归语言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76814"/>
              </p:ext>
            </p:extLst>
          </p:nvPr>
        </p:nvGraphicFramePr>
        <p:xfrm>
          <a:off x="1219200" y="4495800"/>
          <a:ext cx="73152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87693" imgH="1511030" progId="Visio.Drawing.11">
                  <p:embed/>
                </p:oleObj>
              </mc:Choice>
              <mc:Fallback>
                <p:oleObj name="Visio" r:id="rId4" imgW="5787693" imgH="151103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7315200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1543050" y="228600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问题的归约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819150" y="1143000"/>
            <a:ext cx="8001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问题的归约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33400" y="1295400"/>
            <a:ext cx="8458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判定图灵机的语言是否非空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该问题可对应语言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ne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={ M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L(M)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，可以归约到通用语言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（参见左下图），所以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ne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是递归可枚举的，即该问题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部分可判定的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也可以归约到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（参见右下图），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所以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ne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不是递归的，即该问题是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4999036"/>
            <a:ext cx="8458200" cy="1416049"/>
            <a:chOff x="336" y="3149"/>
            <a:chExt cx="5328" cy="892"/>
          </a:xfrm>
        </p:grpSpPr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36" y="3149"/>
              <a:ext cx="5328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>
                  <a:latin typeface="+mn-lt"/>
                  <a:ea typeface="华文楷体" panose="02010600040101010101" pitchFamily="2" charset="-122"/>
                </a:rPr>
                <a:t>判定图灵机的语言是否为空 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1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该问题可对应语言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={ M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L(M)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=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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，因为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ne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，而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ne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递归可枚举的但是不可判定的，所以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不是递归可枚举的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4381" y="34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26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73813"/>
              </p:ext>
            </p:extLst>
          </p:nvPr>
        </p:nvGraphicFramePr>
        <p:xfrm>
          <a:off x="954088" y="3671888"/>
          <a:ext cx="354171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22749" imgH="1249194" progId="Visio.Drawing.11">
                  <p:embed/>
                </p:oleObj>
              </mc:Choice>
              <mc:Fallback>
                <p:oleObj name="Visio" r:id="rId3" imgW="3922749" imgH="12491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671888"/>
                        <a:ext cx="354171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47893"/>
              </p:ext>
            </p:extLst>
          </p:nvPr>
        </p:nvGraphicFramePr>
        <p:xfrm>
          <a:off x="4953000" y="3668713"/>
          <a:ext cx="35258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059235" imgH="1249194" progId="Visio.Drawing.11">
                  <p:embed/>
                </p:oleObj>
              </mc:Choice>
              <mc:Fallback>
                <p:oleObj name="Visio" r:id="rId5" imgW="4059235" imgH="124919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68713"/>
                        <a:ext cx="35258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1524000" y="2286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 dirty="0">
                <a:ea typeface="华文行楷" pitchFamily="2" charset="-122"/>
              </a:rPr>
              <a:t>有关图灵机的判定问题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12763" y="1404938"/>
            <a:ext cx="8596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Rice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定理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有关递归可枚举语言的任何非平凡性质都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是不可判定的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为所有递归可枚举语言的集合，关于递归可枚举语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言的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性质（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property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可表达为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不等于</a:t>
            </a:r>
            <a:r>
              <a:rPr lang="zh-CN" altLang="en-US" sz="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</a:t>
            </a:r>
            <a:r>
              <a:rPr lang="zh-CN" altLang="en-US" sz="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则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为非平凡性质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前述的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的不可判定性都是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Rice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定理的特例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468313" y="4191000"/>
            <a:ext cx="86756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直接应用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Rice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定理可以得出下列问题是不可判定的：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任给图灵机可以接受的语言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是否正规语言？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任给图灵机可以接受的语言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是否上下文无关语言？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524000" y="2286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ea typeface="华文行楷" pitchFamily="2" charset="-122"/>
              </a:rPr>
              <a:t>有关图灵机的判定问题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84213" y="1373188"/>
            <a:ext cx="83073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Post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对应问题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对应问题（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Post’s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Corresponding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Problem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），简称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的一个实例包含同一字母表上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的两组字符串，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A=w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,…,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B=x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,…,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；称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的该实例有解，当且仅当存在整数序列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i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,…,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1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1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1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1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1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1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3536951"/>
            <a:ext cx="8153400" cy="2278063"/>
            <a:chOff x="432" y="2555"/>
            <a:chExt cx="5040" cy="1435"/>
          </a:xfrm>
        </p:grpSpPr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432" y="2555"/>
              <a:ext cx="3504" cy="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>
                  <a:latin typeface="+mn-lt"/>
                  <a:ea typeface="华文楷体" panose="02010600040101010101" pitchFamily="2" charset="-122"/>
                </a:rPr>
                <a:t>举例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　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设</a:t>
              </a:r>
              <a:r>
                <a:rPr lang="zh-CN" altLang="en-US" sz="8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　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={0,1}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，两组字符串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由右图定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义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　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PCP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的该实例有解，其中一个解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为整数序列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2,1,1,3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，即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　　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3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3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=101111110.</a:t>
              </a:r>
            </a:p>
          </p:txBody>
        </p:sp>
        <p:graphicFrame>
          <p:nvGraphicFramePr>
            <p:cNvPr id="92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02675"/>
                </p:ext>
              </p:extLst>
            </p:nvPr>
          </p:nvGraphicFramePr>
          <p:xfrm>
            <a:off x="4128" y="2778"/>
            <a:ext cx="1344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634861" imgH="1291887" progId="Visio.Drawing.11">
                    <p:embed/>
                  </p:oleObj>
                </mc:Choice>
                <mc:Fallback>
                  <p:oleObj name="Visio" r:id="rId3" imgW="1634861" imgH="1291887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78"/>
                          <a:ext cx="1344" cy="1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1312863" y="292100"/>
            <a:ext cx="645953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i="1">
                <a:ea typeface="华文行楷" pitchFamily="2" charset="-122"/>
              </a:rPr>
              <a:t>Post</a:t>
            </a:r>
            <a:r>
              <a:rPr lang="en-US" altLang="zh-CN">
                <a:ea typeface="华文行楷" pitchFamily="2" charset="-122"/>
              </a:rPr>
              <a:t> </a:t>
            </a:r>
            <a:r>
              <a:rPr lang="zh-CN" altLang="en-US">
                <a:ea typeface="华文行楷" pitchFamily="2" charset="-122"/>
              </a:rPr>
              <a:t>对应问题与问题的不可判定性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7200" y="1295400"/>
            <a:ext cx="86106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对应问题是不可判定的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可以将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归约到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参考课本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来证明这一结论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出发可以证明许多其它的不可判定问题</a:t>
            </a:r>
            <a:r>
              <a:rPr lang="zh-CN" altLang="en-US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457200" y="2819400"/>
            <a:ext cx="8686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问题“是否一个给定的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是歧义的？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是不可判定的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800" dirty="0"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的一个实例包含的两组字符串为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A=w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…,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B=x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,…,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；构造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</a:t>
            </a:r>
            <a:r>
              <a:rPr lang="zh-CN" altLang="en-US" sz="1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包含如下产生式：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　　　　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的该实例有解当且仅当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是歧义的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PCP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可以归约到问题“是否一个给定的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是歧义的？”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312863" y="292100"/>
            <a:ext cx="645953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i="1">
                <a:ea typeface="华文行楷" pitchFamily="2" charset="-122"/>
              </a:rPr>
              <a:t>Post</a:t>
            </a:r>
            <a:r>
              <a:rPr lang="en-US" altLang="zh-CN">
                <a:ea typeface="华文行楷" pitchFamily="2" charset="-122"/>
              </a:rPr>
              <a:t> </a:t>
            </a:r>
            <a:r>
              <a:rPr lang="zh-CN" altLang="en-US">
                <a:ea typeface="华文行楷" pitchFamily="2" charset="-122"/>
              </a:rPr>
              <a:t>对应问题与问题的不可判定性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145891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对角语言与通用语言</a:t>
            </a:r>
          </a:p>
        </p:txBody>
      </p:sp>
      <p:sp>
        <p:nvSpPr>
          <p:cNvPr id="14343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033588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问题与语言 </a:t>
            </a:r>
          </a:p>
        </p:txBody>
      </p:sp>
      <p:sp>
        <p:nvSpPr>
          <p:cNvPr id="14344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6098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问题的归约 </a:t>
            </a:r>
          </a:p>
        </p:txBody>
      </p:sp>
      <p:sp>
        <p:nvSpPr>
          <p:cNvPr id="14345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821113"/>
            <a:ext cx="7059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Post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对应问题与问题的不可判定性</a:t>
            </a:r>
          </a:p>
        </p:txBody>
      </p:sp>
      <p:sp>
        <p:nvSpPr>
          <p:cNvPr id="14346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4069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   P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问题与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14347" name="Text Box 13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9831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完全问题与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NP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难问题</a:t>
            </a:r>
          </a:p>
        </p:txBody>
      </p:sp>
      <p:sp>
        <p:nvSpPr>
          <p:cNvPr id="14348" name="Text Box 14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259138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80"/>
              </a:buClr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有关图灵机的判定问题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1555750" y="2143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计算理论初步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4988" y="1250950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图灵机的时间复杂度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time complexity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如果对于任何长为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的输入串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可以在最多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个移动步停机（无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论是否有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），则称图灵机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的时间复杂度为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533400" y="2470150"/>
            <a:ext cx="84597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非确定图灵机的时间复杂度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如果对于任何长为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的输入串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，非确定图灵机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的任何一个转移序列可以在最多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个移动步停机（无论是否有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），则称非确定图灵机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的时间复杂度为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534988" y="4070350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问题（语言）类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如果问题（语言）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满足：存在一个图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L(M)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，且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的时间复杂度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为多项式，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则称该问题是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属于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534988" y="5289550"/>
            <a:ext cx="8609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问题（语言）类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如果问题（语言）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满足：存在一个非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确定图灵机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L(M)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，且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的时间复杂度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T(n)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项式，则称该问题是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属于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1524000" y="214313"/>
            <a:ext cx="3911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P</a:t>
            </a:r>
            <a:r>
              <a:rPr lang="en-US" altLang="zh-CN" sz="4000" i="1" dirty="0">
                <a:ea typeface="华文行楷" pitchFamily="2" charset="-122"/>
              </a:rPr>
              <a:t> 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</a:t>
            </a: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 dirty="0">
                <a:ea typeface="华文行楷" pitchFamily="2" charset="-122"/>
              </a:rPr>
              <a:t> 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  <p:sp>
        <p:nvSpPr>
          <p:cNvPr id="2355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 autoUpdateAnimBg="0"/>
      <p:bldP spid="230408" grpId="0" autoUpdateAnimBg="0"/>
      <p:bldP spid="230409" grpId="0" autoUpdateAnimBg="0"/>
      <p:bldP spid="230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609600" y="132715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如果一个问题是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问题，则它一定是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09600" y="186055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?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目前仍是一个没有解决的开放问题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609600" y="239395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多项式时间归约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可以在多项式时间内归约到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（参见右下图），有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609600" y="323215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609600" y="4298950"/>
            <a:ext cx="3962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也不是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也不是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31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5055"/>
              </p:ext>
            </p:extLst>
          </p:nvPr>
        </p:nvGraphicFramePr>
        <p:xfrm>
          <a:off x="4419600" y="4800600"/>
          <a:ext cx="4419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00624" imgH="1514002" progId="Visio.Drawing.11">
                  <p:embed/>
                </p:oleObj>
              </mc:Choice>
              <mc:Fallback>
                <p:oleObj name="Visio" r:id="rId3" imgW="5400624" imgH="151400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0600"/>
                        <a:ext cx="44196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524000" y="214313"/>
            <a:ext cx="3911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P</a:t>
            </a:r>
            <a:r>
              <a:rPr lang="en-US" altLang="zh-CN" sz="4000" i="1">
                <a:ea typeface="华文行楷" pitchFamily="2" charset="-122"/>
              </a:rPr>
              <a:t> 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</a:t>
            </a: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>
                <a:ea typeface="华文行楷" pitchFamily="2" charset="-122"/>
              </a:rPr>
              <a:t> 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1" grpId="0" autoUpdateAnimBg="0"/>
      <p:bldP spid="231432" grpId="0" autoUpdateAnimBg="0"/>
      <p:bldP spid="231433" grpId="0" autoUpdateAnimBg="0"/>
      <p:bldP spid="231434" grpId="0" autoUpdateAnimBg="0"/>
      <p:bldP spid="2314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7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685800" y="1295400"/>
            <a:ext cx="83058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完全（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-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complete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）问题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如果满足以下条件，则称其为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完全问题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是任一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可以多项式时间归约到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85800" y="32766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如果问题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可以多项式时间归约到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685800" y="41910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如果可以证明某个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，则可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以证明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685800" y="5060950"/>
            <a:ext cx="8305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–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难（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NP -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hard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）问题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如果可以证明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问题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满足上述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完全问题的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条件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但不能证明条件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，则称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1524000" y="214313"/>
            <a:ext cx="62277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 dirty="0">
                <a:ea typeface="华文行楷" pitchFamily="2" charset="-122"/>
              </a:rPr>
              <a:t> -</a:t>
            </a:r>
            <a:r>
              <a:rPr lang="zh-CN" altLang="en-US" sz="4000" dirty="0">
                <a:ea typeface="华文行楷" pitchFamily="2" charset="-122"/>
              </a:rPr>
              <a:t>完全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问题与 </a:t>
            </a:r>
            <a:r>
              <a:rPr lang="en-US" altLang="zh-CN" sz="4000" i="1" dirty="0">
                <a:latin typeface="Monotype Corsiva" pitchFamily="66" charset="0"/>
                <a:ea typeface="华文行楷" pitchFamily="2" charset="-122"/>
              </a:rPr>
              <a:t>NP </a:t>
            </a:r>
            <a:r>
              <a:rPr lang="en-US" altLang="zh-CN" sz="4000" dirty="0">
                <a:ea typeface="华文行楷" pitchFamily="2" charset="-122"/>
              </a:rPr>
              <a:t>-</a:t>
            </a:r>
            <a:r>
              <a:rPr lang="zh-CN" altLang="en-US" sz="4000" dirty="0">
                <a:ea typeface="华文行楷" pitchFamily="2" charset="-122"/>
              </a:rPr>
              <a:t>难</a:t>
            </a:r>
            <a:r>
              <a:rPr lang="zh-CN" altLang="en-US" sz="4000" dirty="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utoUpdateAnimBg="0"/>
      <p:bldP spid="232456" grpId="0" autoUpdateAnimBg="0"/>
      <p:bldP spid="232457" grpId="0" autoUpdateAnimBg="0"/>
      <p:bldP spid="2324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09600" y="1295400"/>
            <a:ext cx="8458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可满足性（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satisfiability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）问题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SAT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布尔表达式的可满足性：如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(y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是可满足的，而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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不是可满足的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Sat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问题是指：任给一个布尔表达式，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它是不是可满足的？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09600" y="3122613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结论（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Cook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定理）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SAT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09600" y="3671888"/>
            <a:ext cx="8458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Sat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可以归约到许多其它的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，它在计算复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杂性理论中的作用可以和可计算性理论中的通用语言（问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题）和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Post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对应问题相比拟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本课教材介绍了几个其它的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 -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问题：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CSAT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3SAT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独立集问题，顶点覆盖问题，有向哈密顿回路问题，无向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哈密顿回路问题，旅行商问题等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524000" y="214313"/>
            <a:ext cx="62277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</a:t>
            </a:r>
            <a:r>
              <a:rPr lang="en-US" altLang="zh-CN" sz="4000" i="1">
                <a:ea typeface="华文行楷" pitchFamily="2" charset="-122"/>
              </a:rPr>
              <a:t> -</a:t>
            </a:r>
            <a:r>
              <a:rPr lang="zh-CN" altLang="en-US" sz="4000">
                <a:ea typeface="华文行楷" pitchFamily="2" charset="-122"/>
              </a:rPr>
              <a:t>完全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问题与 </a:t>
            </a:r>
            <a:r>
              <a:rPr lang="en-US" altLang="zh-CN" sz="4000" i="1">
                <a:latin typeface="Monotype Corsiva" pitchFamily="66" charset="0"/>
                <a:ea typeface="华文行楷" pitchFamily="2" charset="-122"/>
              </a:rPr>
              <a:t>NP </a:t>
            </a:r>
            <a:r>
              <a:rPr lang="en-US" altLang="zh-CN" sz="4000">
                <a:ea typeface="华文行楷" pitchFamily="2" charset="-122"/>
              </a:rPr>
              <a:t>-</a:t>
            </a:r>
            <a:r>
              <a:rPr lang="zh-CN" altLang="en-US" sz="4000">
                <a:ea typeface="华文行楷" pitchFamily="2" charset="-122"/>
              </a:rPr>
              <a:t>难</a:t>
            </a: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0" grpId="0" autoUpdateAnimBg="0"/>
      <p:bldP spid="23348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352800" y="5103813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28800" y="2209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buFontTx/>
              <a:buNone/>
            </a:pP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Wish You a Great Success,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23"/>
          <p:cNvSpPr>
            <a:spLocks noChangeArrowheads="1"/>
          </p:cNvSpPr>
          <p:nvPr/>
        </p:nvSpPr>
        <p:spPr bwMode="auto">
          <a:xfrm>
            <a:off x="838200" y="2151063"/>
            <a:ext cx="664051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对角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diagonalization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不是递归可枚举的语言</a:t>
            </a:r>
          </a:p>
        </p:txBody>
      </p:sp>
      <p:sp>
        <p:nvSpPr>
          <p:cNvPr id="15367" name="Rectangle 24"/>
          <p:cNvSpPr>
            <a:spLocks noChangeArrowheads="1"/>
          </p:cNvSpPr>
          <p:nvPr/>
        </p:nvSpPr>
        <p:spPr bwMode="auto">
          <a:xfrm>
            <a:off x="838200" y="34290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递归语言和递归可枚举语言的补运算</a:t>
            </a:r>
            <a:endParaRPr lang="zh-CN" altLang="en-US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Rectangle 25"/>
          <p:cNvSpPr>
            <a:spLocks noChangeArrowheads="1"/>
          </p:cNvSpPr>
          <p:nvPr/>
        </p:nvSpPr>
        <p:spPr bwMode="auto">
          <a:xfrm>
            <a:off x="838200" y="4191000"/>
            <a:ext cx="7467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通用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universal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语言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是递归可枚举、但不是递归的语言</a:t>
            </a:r>
          </a:p>
        </p:txBody>
      </p:sp>
      <p:sp>
        <p:nvSpPr>
          <p:cNvPr id="15369" name="Rectangle 26"/>
          <p:cNvSpPr>
            <a:spLocks noChangeArrowheads="1"/>
          </p:cNvSpPr>
          <p:nvPr/>
        </p:nvSpPr>
        <p:spPr bwMode="auto">
          <a:xfrm>
            <a:off x="838200" y="1427163"/>
            <a:ext cx="609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图灵机与输入串的二进制编码</a:t>
            </a:r>
          </a:p>
        </p:txBody>
      </p:sp>
      <p:sp>
        <p:nvSpPr>
          <p:cNvPr id="15370" name="Rectangle 28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图灵机与输入串的二进制编码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5800" y="1833563"/>
            <a:ext cx="8458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图灵机的编码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对于所关心的问题不失一般性，为方便讨论，先对图灵机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作一些假定和简化：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输入字母表为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{0,1}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假定有限状态为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，并假定初态总是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终态总是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（因已假设图灵机到达接受态总是停机，所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以假定一个终态即可）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(3)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假定带符号为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，并假定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总代表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(4)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假定带头的移动方向为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，分别代表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685800" y="1724025"/>
            <a:ext cx="8458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图灵机的编码 （续前页）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在这些假定之后，转移规则 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000" i="1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 X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baseline="-25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可以编码为</a:t>
            </a:r>
            <a:endParaRPr lang="zh-CN" altLang="en-US" sz="2000" i="1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000" i="1" baseline="30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10 </a:t>
            </a:r>
            <a:r>
              <a:rPr lang="en-US" altLang="zh-CN" sz="2000" i="1" baseline="3000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10 </a:t>
            </a:r>
            <a:r>
              <a:rPr lang="en-US" altLang="zh-CN" sz="2000" i="1" baseline="30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10 </a:t>
            </a:r>
            <a:r>
              <a:rPr lang="en-US" altLang="zh-CN" sz="2000" i="1" baseline="3000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10 </a:t>
            </a:r>
            <a:r>
              <a:rPr lang="en-US" altLang="zh-CN" sz="2000" i="1" baseline="300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，所有转移规则的编码排列在一起可以作为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该图灵机的编码，形如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11C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11…C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11C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685800" y="3540125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{0,1}, {0,1,B},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{q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，转移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规则 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（左）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及其编码（右）为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,0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0100100010100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,1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0001010100100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,0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,R)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00010010010100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,1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,L)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0001000100010010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该图灵机的编码为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16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0100100010100</a:t>
            </a:r>
            <a:r>
              <a:rPr lang="en-US" altLang="zh-CN" sz="1600" i="1" dirty="0">
                <a:latin typeface="+mn-lt"/>
                <a:ea typeface="华文楷体" panose="02010600040101010101" pitchFamily="2" charset="-122"/>
              </a:rPr>
              <a:t>11</a:t>
            </a:r>
            <a:r>
              <a:rPr lang="en-US" altLang="zh-CN" sz="16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0001010100100</a:t>
            </a:r>
            <a:r>
              <a:rPr lang="en-US" altLang="zh-CN" sz="1600" i="1" dirty="0">
                <a:latin typeface="+mn-lt"/>
                <a:ea typeface="华文楷体" panose="02010600040101010101" pitchFamily="2" charset="-122"/>
              </a:rPr>
              <a:t>11</a:t>
            </a:r>
            <a:r>
              <a:rPr lang="en-US" altLang="zh-CN" sz="16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00010010010100</a:t>
            </a:r>
            <a:r>
              <a:rPr lang="en-US" altLang="zh-CN" sz="16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i="1" dirty="0">
                <a:latin typeface="+mn-lt"/>
                <a:ea typeface="华文楷体" panose="02010600040101010101" pitchFamily="2" charset="-122"/>
              </a:rPr>
              <a:t>11</a:t>
            </a:r>
            <a:r>
              <a:rPr lang="en-US" altLang="zh-CN" sz="16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0001000100010010</a:t>
            </a:r>
            <a:r>
              <a:rPr lang="en-US" altLang="zh-CN" sz="16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4572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图灵机与输入串的二进制编码</a:t>
            </a:r>
          </a:p>
        </p:txBody>
      </p:sp>
      <p:sp>
        <p:nvSpPr>
          <p:cNvPr id="174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685800" y="1895475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字符串的编号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将任意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1w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编号为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编号为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编号为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编号为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100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这样，如果一个图灵机的二进制编码为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，而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为第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字符串，就把该图灵机称为第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个图灵机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这里，任何一个输入串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，可以对应到某个整数编号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称之为第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个字符串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685800" y="5153025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图灵机与输入串偶对的编码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在通用语言的定义中，将会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用到图灵机与输入串偶对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的编码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的二进制编码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的二进制编码为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111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4572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图灵机与输入串的二进制编码</a:t>
            </a:r>
          </a:p>
        </p:txBody>
      </p:sp>
      <p:sp>
        <p:nvSpPr>
          <p:cNvPr id="184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8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9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0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09600" y="990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对角语言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685800" y="1466850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定义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按照上述编码方法，每个图灵机对应一个整数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该图灵机的二进制编码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是第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然而，不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是每个整数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都能对应一个图灵机（即第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不对应任何图灵机的编码），此时不妨认为第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个图灵机为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不接受任何字符串的图灵机，即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这样，就可以规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定对任何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，第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个图灵机为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定义对角语言为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={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}.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685800" y="4114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不是递归可枚举语言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85800" y="4572000"/>
            <a:ext cx="4533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证明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若存在某个图灵机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满足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)=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，设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是第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图灵机，即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，那么对于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第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，试问：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是否有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这是一个悖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因此，不存在这样的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23315"/>
              </p:ext>
            </p:extLst>
          </p:nvPr>
        </p:nvGraphicFramePr>
        <p:xfrm>
          <a:off x="5181600" y="3733800"/>
          <a:ext cx="3187700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44922" imgH="3139872" progId="Visio.Drawing.11">
                  <p:embed/>
                </p:oleObj>
              </mc:Choice>
              <mc:Fallback>
                <p:oleObj name="Visio" r:id="rId2" imgW="3644922" imgH="313987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3187700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 autoUpdateAnimBg="0"/>
      <p:bldP spid="217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2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4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04800" y="990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递归语言和递归可枚举语言的补运算</a:t>
            </a:r>
          </a:p>
        </p:txBody>
      </p:sp>
      <p:grpSp>
        <p:nvGrpSpPr>
          <p:cNvPr id="2056" name="Group 34"/>
          <p:cNvGrpSpPr>
            <a:grpSpLocks/>
          </p:cNvGrpSpPr>
          <p:nvPr/>
        </p:nvGrpSpPr>
        <p:grpSpPr bwMode="auto">
          <a:xfrm>
            <a:off x="431800" y="1512889"/>
            <a:ext cx="8748713" cy="1354138"/>
            <a:chOff x="249" y="953"/>
            <a:chExt cx="5511" cy="853"/>
          </a:xfrm>
        </p:grpSpPr>
        <p:sp>
          <p:nvSpPr>
            <p:cNvPr id="2073" name="Rectangle 7"/>
            <p:cNvSpPr>
              <a:spLocks noChangeArrowheads="1"/>
            </p:cNvSpPr>
            <p:nvPr/>
          </p:nvSpPr>
          <p:spPr bwMode="auto">
            <a:xfrm>
              <a:off x="249" y="953"/>
              <a:ext cx="5511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结论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作用于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递归语言的补运算是封闭的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即，如果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是递归语言，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则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也是递归语言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74" name="Rectangle 12"/>
            <p:cNvSpPr>
              <a:spLocks noChangeArrowheads="1"/>
            </p:cNvSpPr>
            <p:nvPr/>
          </p:nvSpPr>
          <p:spPr bwMode="auto">
            <a:xfrm>
              <a:off x="703" y="152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2819402"/>
            <a:ext cx="8534400" cy="830263"/>
            <a:chOff x="336" y="1776"/>
            <a:chExt cx="5376" cy="523"/>
          </a:xfrm>
        </p:grpSpPr>
        <p:sp>
          <p:nvSpPr>
            <p:cNvPr id="2071" name="Rectangle 9"/>
            <p:cNvSpPr>
              <a:spLocks noChangeArrowheads="1"/>
            </p:cNvSpPr>
            <p:nvPr/>
          </p:nvSpPr>
          <p:spPr bwMode="auto">
            <a:xfrm>
              <a:off x="336" y="1776"/>
              <a:ext cx="53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证明思路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设图灵机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总可以停机，且满足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= L(M)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进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行如下修改，以构造图灵机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（参见右下图）：</a:t>
              </a:r>
            </a:p>
          </p:txBody>
        </p:sp>
        <p:sp>
          <p:nvSpPr>
            <p:cNvPr id="2072" name="Rectangle 14"/>
            <p:cNvSpPr>
              <a:spLocks noChangeArrowheads="1"/>
            </p:cNvSpPr>
            <p:nvPr/>
          </p:nvSpPr>
          <p:spPr bwMode="auto">
            <a:xfrm>
              <a:off x="2964" y="2006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" y="3641727"/>
            <a:ext cx="8458200" cy="846138"/>
            <a:chOff x="288" y="2294"/>
            <a:chExt cx="5328" cy="533"/>
          </a:xfrm>
        </p:grpSpPr>
        <p:sp>
          <p:nvSpPr>
            <p:cNvPr id="2068" name="Rectangle 10"/>
            <p:cNvSpPr>
              <a:spLocks noChangeArrowheads="1"/>
            </p:cNvSpPr>
            <p:nvPr/>
          </p:nvSpPr>
          <p:spPr bwMode="auto">
            <a:xfrm>
              <a:off x="288" y="2304"/>
              <a:ext cx="532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将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的终态作为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的非终态，且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在这些状态下没有下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一步转移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2196" y="22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  <p:sp>
          <p:nvSpPr>
            <p:cNvPr id="2070" name="Rectangle 17"/>
            <p:cNvSpPr>
              <a:spLocks noChangeArrowheads="1"/>
            </p:cNvSpPr>
            <p:nvPr/>
          </p:nvSpPr>
          <p:spPr bwMode="auto">
            <a:xfrm>
              <a:off x="3588" y="229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914400" y="4876800"/>
            <a:ext cx="396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对每一非终态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，以及每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一带符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，若 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无定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义，则增加转移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= (r,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Y, D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其中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可任取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76800" y="6308725"/>
            <a:ext cx="2286000" cy="473075"/>
            <a:chOff x="3360" y="4022"/>
            <a:chExt cx="1440" cy="298"/>
          </a:xfrm>
        </p:grpSpPr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3360" y="4032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显然，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= L(M)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3984" y="402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  <p:sp>
          <p:nvSpPr>
            <p:cNvPr id="2067" name="Rectangle 22"/>
            <p:cNvSpPr>
              <a:spLocks noChangeArrowheads="1"/>
            </p:cNvSpPr>
            <p:nvPr/>
          </p:nvSpPr>
          <p:spPr bwMode="auto">
            <a:xfrm>
              <a:off x="4452" y="402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914400" y="4403725"/>
            <a:ext cx="8153400" cy="473075"/>
            <a:chOff x="576" y="2774"/>
            <a:chExt cx="5136" cy="298"/>
          </a:xfrm>
        </p:grpSpPr>
        <p:sp>
          <p:nvSpPr>
            <p:cNvPr id="2063" name="Rectangle 20"/>
            <p:cNvSpPr>
              <a:spLocks noChangeArrowheads="1"/>
            </p:cNvSpPr>
            <p:nvPr/>
          </p:nvSpPr>
          <p:spPr bwMode="auto">
            <a:xfrm>
              <a:off x="576" y="2784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增加一个新的终态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，且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在状态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下没有进一步的转移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2064" name="Rectangle 26"/>
            <p:cNvSpPr>
              <a:spLocks noChangeArrowheads="1"/>
            </p:cNvSpPr>
            <p:nvPr/>
          </p:nvSpPr>
          <p:spPr bwMode="auto">
            <a:xfrm>
              <a:off x="2976" y="277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18140" name="Object 28"/>
          <p:cNvGraphicFramePr>
            <a:graphicFrameLocks noChangeAspect="1"/>
          </p:cNvGraphicFramePr>
          <p:nvPr/>
        </p:nvGraphicFramePr>
        <p:xfrm>
          <a:off x="4886325" y="5146675"/>
          <a:ext cx="4029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29120" imgH="948960" progId="Visio.Drawing.11">
                  <p:embed/>
                </p:oleObj>
              </mc:Choice>
              <mc:Fallback>
                <p:oleObj name="VISIO" r:id="rId2" imgW="4029120" imgH="94896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146675"/>
                        <a:ext cx="4029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30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1936751"/>
            <a:ext cx="8458200" cy="1354138"/>
            <a:chOff x="432" y="1056"/>
            <a:chExt cx="5232" cy="853"/>
          </a:xfrm>
        </p:grpSpPr>
        <p:sp>
          <p:nvSpPr>
            <p:cNvPr id="3089" name="Rectangle 7"/>
            <p:cNvSpPr>
              <a:spLocks noChangeArrowheads="1"/>
            </p:cNvSpPr>
            <p:nvPr/>
          </p:nvSpPr>
          <p:spPr bwMode="auto">
            <a:xfrm>
              <a:off x="432" y="1056"/>
              <a:ext cx="5232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结论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递归可枚举语言的补运算不是封闭的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endParaRPr lang="zh-CN" altLang="en-US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即将看到的通用语言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是递归可枚举语言，但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不是递归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可枚举的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</p:txBody>
        </p:sp>
        <p:sp>
          <p:nvSpPr>
            <p:cNvPr id="3090" name="Rectangle 12"/>
            <p:cNvSpPr>
              <a:spLocks noChangeArrowheads="1"/>
            </p:cNvSpPr>
            <p:nvPr/>
          </p:nvSpPr>
          <p:spPr bwMode="auto">
            <a:xfrm>
              <a:off x="4548" y="1382"/>
              <a:ext cx="2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" y="3352802"/>
            <a:ext cx="8458200" cy="846138"/>
            <a:chOff x="432" y="1910"/>
            <a:chExt cx="5232" cy="533"/>
          </a:xfrm>
        </p:grpSpPr>
        <p:sp>
          <p:nvSpPr>
            <p:cNvPr id="3086" name="Rectangle 9"/>
            <p:cNvSpPr>
              <a:spLocks noChangeArrowheads="1"/>
            </p:cNvSpPr>
            <p:nvPr/>
          </p:nvSpPr>
          <p:spPr bwMode="auto">
            <a:xfrm>
              <a:off x="432" y="1920"/>
              <a:ext cx="523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Char char="-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结论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如果语言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及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都是递归可枚举的，则语言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及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都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一定是递归的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3087" name="Rectangle 14"/>
            <p:cNvSpPr>
              <a:spLocks noChangeArrowheads="1"/>
            </p:cNvSpPr>
            <p:nvPr/>
          </p:nvSpPr>
          <p:spPr bwMode="auto">
            <a:xfrm>
              <a:off x="2292" y="1910"/>
              <a:ext cx="2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¯</a:t>
              </a:r>
            </a:p>
          </p:txBody>
        </p:sp>
        <p:sp>
          <p:nvSpPr>
            <p:cNvPr id="3088" name="Rectangle 15"/>
            <p:cNvSpPr>
              <a:spLocks noChangeArrowheads="1"/>
            </p:cNvSpPr>
            <p:nvPr/>
          </p:nvSpPr>
          <p:spPr bwMode="auto">
            <a:xfrm>
              <a:off x="5172" y="1910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4194175"/>
            <a:ext cx="3962400" cy="2308225"/>
            <a:chOff x="432" y="2448"/>
            <a:chExt cx="2496" cy="1454"/>
          </a:xfrm>
        </p:grpSpPr>
        <p:sp>
          <p:nvSpPr>
            <p:cNvPr id="3084" name="Rectangle 18"/>
            <p:cNvSpPr>
              <a:spLocks noChangeArrowheads="1"/>
            </p:cNvSpPr>
            <p:nvPr/>
          </p:nvSpPr>
          <p:spPr bwMode="auto">
            <a:xfrm>
              <a:off x="432" y="2448"/>
              <a:ext cx="2496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证明思路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如右图所示，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设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= L(M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= L(M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构造图灵机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来模拟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和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0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的并行执行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无论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输入串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是否属于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总是能够停机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1764" y="26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¯</a:t>
              </a:r>
            </a:p>
          </p:txBody>
        </p:sp>
      </p:grpSp>
      <p:graphicFrame>
        <p:nvGraphicFramePr>
          <p:cNvPr id="219157" name="Object 21"/>
          <p:cNvGraphicFramePr>
            <a:graphicFrameLocks noChangeAspect="1"/>
          </p:cNvGraphicFramePr>
          <p:nvPr/>
        </p:nvGraphicFramePr>
        <p:xfrm>
          <a:off x="4572000" y="4191000"/>
          <a:ext cx="44037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70360" imgH="1634760" progId="Visio.Drawing.11">
                  <p:embed/>
                </p:oleObj>
              </mc:Choice>
              <mc:Fallback>
                <p:oleObj name="VISIO" r:id="rId2" imgW="3870360" imgH="163476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91000"/>
                        <a:ext cx="44037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152400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对角语言与通用语言</a:t>
            </a:r>
          </a:p>
        </p:txBody>
      </p:sp>
      <p:sp>
        <p:nvSpPr>
          <p:cNvPr id="3083" name="Rectangle 24"/>
          <p:cNvSpPr>
            <a:spLocks noChangeArrowheads="1"/>
          </p:cNvSpPr>
          <p:nvPr/>
        </p:nvSpPr>
        <p:spPr bwMode="auto">
          <a:xfrm>
            <a:off x="3048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递归语言和递归可枚举语言的补运算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25801</TotalTime>
  <Words>3316</Words>
  <Application>Microsoft Office PowerPoint</Application>
  <PresentationFormat>全屏显示(4:3)</PresentationFormat>
  <Paragraphs>311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CMR10</vt:lpstr>
      <vt:lpstr>华文楷体</vt:lpstr>
      <vt:lpstr>华文行楷</vt:lpstr>
      <vt:lpstr>宋体</vt:lpstr>
      <vt:lpstr>Arial</vt:lpstr>
      <vt:lpstr>Monotype Corsiva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问题的归约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787</cp:revision>
  <dcterms:created xsi:type="dcterms:W3CDTF">2002-02-03T03:17:28Z</dcterms:created>
  <dcterms:modified xsi:type="dcterms:W3CDTF">2024-01-12T14:55:14Z</dcterms:modified>
</cp:coreProperties>
</file>