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256" r:id="rId2"/>
    <p:sldId id="399" r:id="rId3"/>
    <p:sldId id="486" r:id="rId4"/>
    <p:sldId id="481" r:id="rId5"/>
    <p:sldId id="492" r:id="rId6"/>
    <p:sldId id="483" r:id="rId7"/>
    <p:sldId id="484" r:id="rId8"/>
    <p:sldId id="491" r:id="rId9"/>
    <p:sldId id="490" r:id="rId10"/>
    <p:sldId id="443" r:id="rId11"/>
    <p:sldId id="444" r:id="rId12"/>
    <p:sldId id="445" r:id="rId13"/>
    <p:sldId id="446" r:id="rId14"/>
    <p:sldId id="480" r:id="rId15"/>
    <p:sldId id="447" r:id="rId16"/>
    <p:sldId id="449" r:id="rId17"/>
    <p:sldId id="450" r:id="rId18"/>
    <p:sldId id="448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478" r:id="rId35"/>
    <p:sldId id="479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7" r:id="rId45"/>
    <p:sldId id="408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D5FFD5"/>
    <a:srgbClr val="0000CC"/>
    <a:srgbClr val="777777"/>
    <a:srgbClr val="40458C"/>
    <a:srgbClr val="99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8" autoAdjust="0"/>
    <p:restoredTop sz="87959" autoAdjust="0"/>
  </p:normalViewPr>
  <p:slideViewPr>
    <p:cSldViewPr snapToGrid="0">
      <p:cViewPr>
        <p:scale>
          <a:sx n="93" d="100"/>
          <a:sy n="93" d="100"/>
        </p:scale>
        <p:origin x="640" y="60"/>
      </p:cViewPr>
      <p:guideLst>
        <p:guide orient="horz" pos="8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198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A4329E92-0F68-4358-90B5-3C1579FA3C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138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517736-5906-4005-A52F-A39D6E3F8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57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7A4D76-D51B-4377-972E-C6433D788E14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320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17736-5906-4005-A52F-A39D6E3F89D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70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windows</a:t>
            </a:r>
            <a:r>
              <a:rPr lang="zh-CN" altLang="en-US" dirty="0"/>
              <a:t>想象成一个地球，找一个人，指针可能像经纬度，句柄就是一个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17736-5906-4005-A52F-A39D6E3F89D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506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不同的句柄有不同的作用，就像人有不同的职业一样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17736-5906-4005-A52F-A39D6E3F89D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35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517736-5906-4005-A52F-A39D6E3F89D6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35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6380163"/>
            <a:ext cx="144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3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446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7088" cy="6143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4650" y="76200"/>
            <a:ext cx="6140450" cy="6143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44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  <a:lvl2pPr>
              <a:defRPr sz="2800" b="1">
                <a:solidFill>
                  <a:srgbClr val="40458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545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994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4650" y="1141413"/>
            <a:ext cx="4117975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141413"/>
            <a:ext cx="4119563" cy="5078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87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975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62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600" y="6388100"/>
            <a:ext cx="413861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Engineering (I) — The C Programming Language</a:t>
            </a:r>
            <a:endParaRPr kumimoji="0" lang="en-US" altLang="zh-CN" b="0">
              <a:solidFill>
                <a:schemeClr val="tx1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43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08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713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817809A-9A50-4F66-8DC9-D401218B9C73}" type="slidenum">
              <a:rPr lang="en-US" altLang="zh-CN" sz="1200" smtClean="0">
                <a:latin typeface="Comic Sans MS" panose="030F0702030302020204" pitchFamily="66" charset="0"/>
                <a:ea typeface="宋体" panose="02010600030101010101" pitchFamily="2" charset="-122"/>
              </a:rPr>
              <a:pPr eaLnBrk="1" hangingPunct="1">
                <a:defRPr/>
              </a:pPr>
              <a:t>‹#›</a:t>
            </a:fld>
            <a:endParaRPr lang="en-US" altLang="zh-CN" sz="12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3" r:id="rId1"/>
    <p:sldLayoutId id="2147484604" r:id="rId2"/>
    <p:sldLayoutId id="2147484605" r:id="rId3"/>
    <p:sldLayoutId id="2147484606" r:id="rId4"/>
    <p:sldLayoutId id="2147484607" r:id="rId5"/>
    <p:sldLayoutId id="2147484608" r:id="rId6"/>
    <p:sldLayoutId id="2147484609" r:id="rId7"/>
    <p:sldLayoutId id="2147484610" r:id="rId8"/>
    <p:sldLayoutId id="2147484611" r:id="rId9"/>
    <p:sldLayoutId id="2147484612" r:id="rId10"/>
    <p:sldLayoutId id="2147484613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8001000" cy="2459037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程序设计基础</a:t>
            </a: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大作业教程 </a:t>
            </a:r>
            <a: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b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dirty="0"/>
              <a:t>游戏框架介绍 </a:t>
            </a:r>
            <a:r>
              <a:rPr lang="en-US" altLang="zh-CN" sz="3200" dirty="0"/>
              <a:t>+ Win32</a:t>
            </a:r>
            <a:r>
              <a:rPr lang="zh-CN" altLang="en-US" sz="3200" dirty="0"/>
              <a:t>基础</a:t>
            </a:r>
            <a:endParaRPr lang="en-US" altLang="zh-CN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4440238"/>
            <a:ext cx="788670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66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张文源</a:t>
            </a:r>
            <a:endParaRPr lang="en-US" altLang="zh-CN" kern="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清华大学软件学院</a:t>
            </a:r>
            <a:endParaRPr lang="en-US" altLang="zh-CN" kern="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Tel: 18801005068</a:t>
            </a:r>
          </a:p>
          <a:p>
            <a:r>
              <a:rPr lang="en-US" altLang="zh-CN" kern="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Email: zhangen21@mails.tsinghua.edu.cn</a:t>
            </a:r>
            <a:endParaRPr lang="en-US" altLang="zh-CN" kern="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Win32 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编程基础</a:t>
            </a:r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应用程序组成</a:t>
            </a:r>
            <a:endParaRPr lang="en-US" altLang="zh-CN" dirty="0"/>
          </a:p>
          <a:p>
            <a:r>
              <a:rPr lang="zh-CN" altLang="en-US" dirty="0"/>
              <a:t>窗口与句柄</a:t>
            </a:r>
            <a:endParaRPr lang="en-US" altLang="zh-CN" dirty="0"/>
          </a:p>
          <a:p>
            <a:r>
              <a:rPr lang="zh-CN" altLang="en-US" dirty="0"/>
              <a:t>消息与事件驱动</a:t>
            </a:r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应用程序组成</a:t>
            </a:r>
            <a:endParaRPr lang="en-US" altLang="zh-CN" dirty="0"/>
          </a:p>
          <a:p>
            <a:pPr lvl="1"/>
            <a:r>
              <a:rPr lang="en-US" altLang="zh-CN" dirty="0" err="1"/>
              <a:t>WinMain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WinProc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33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编程基础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编程的方法主要有：</a:t>
            </a:r>
          </a:p>
          <a:p>
            <a:pPr lvl="1"/>
            <a:r>
              <a:rPr lang="zh-CN" altLang="en-US" dirty="0"/>
              <a:t>传统：利用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交互式：利用</a:t>
            </a:r>
            <a:r>
              <a:rPr lang="en-US" altLang="zh-CN" dirty="0"/>
              <a:t>MFC</a:t>
            </a:r>
            <a:r>
              <a:rPr lang="zh-CN" altLang="en-US" dirty="0"/>
              <a:t>类库</a:t>
            </a:r>
            <a:endParaRPr lang="en-US" altLang="zh-CN" dirty="0"/>
          </a:p>
          <a:p>
            <a:pPr lvl="1"/>
            <a:r>
              <a:rPr lang="zh-CN" altLang="en-US" dirty="0"/>
              <a:t>目前最常用：</a:t>
            </a:r>
            <a:r>
              <a:rPr lang="en-US" altLang="zh-CN" dirty="0"/>
              <a:t>.NET Framework / .NET Standard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01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Win32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Application Programming Interface</a:t>
            </a:r>
          </a:p>
          <a:p>
            <a:pPr algn="just"/>
            <a:r>
              <a:rPr lang="en-US" altLang="zh-CN" dirty="0"/>
              <a:t>Win32 API</a:t>
            </a:r>
            <a:r>
              <a:rPr lang="zh-CN" altLang="en-US" dirty="0"/>
              <a:t>是</a:t>
            </a:r>
            <a:r>
              <a:rPr lang="en-US" altLang="zh-CN" dirty="0"/>
              <a:t>Windows</a:t>
            </a:r>
            <a:r>
              <a:rPr lang="zh-CN" altLang="en-US" dirty="0"/>
              <a:t>系统与</a:t>
            </a:r>
            <a:r>
              <a:rPr lang="en-US" altLang="zh-CN" dirty="0"/>
              <a:t>Windows</a:t>
            </a:r>
            <a:r>
              <a:rPr lang="zh-CN" altLang="en-US" dirty="0"/>
              <a:t>应用程序间的标准程序接口</a:t>
            </a:r>
          </a:p>
          <a:p>
            <a:pPr lvl="1" algn="just"/>
            <a:r>
              <a:rPr lang="zh-CN" altLang="en-US" dirty="0"/>
              <a:t>为应用程序提供</a:t>
            </a:r>
            <a:r>
              <a:rPr lang="en-US" altLang="zh-CN" dirty="0"/>
              <a:t>win</a:t>
            </a:r>
            <a:r>
              <a:rPr lang="zh-CN" altLang="en-US" dirty="0"/>
              <a:t>系统特殊函数及数据结构</a:t>
            </a:r>
          </a:p>
          <a:p>
            <a:pPr lvl="1" algn="just"/>
            <a:r>
              <a:rPr lang="en-US" altLang="zh-CN" dirty="0"/>
              <a:t>Windows</a:t>
            </a:r>
            <a:r>
              <a:rPr lang="zh-CN" altLang="en-US" dirty="0"/>
              <a:t>应用程序利用</a:t>
            </a:r>
            <a:r>
              <a:rPr lang="en-US" altLang="zh-CN" dirty="0"/>
              <a:t>API</a:t>
            </a:r>
            <a:r>
              <a:rPr lang="zh-CN" altLang="en-US" dirty="0"/>
              <a:t>函数调用系统功能</a:t>
            </a:r>
          </a:p>
          <a:p>
            <a:pPr algn="just"/>
            <a:r>
              <a:rPr lang="zh-CN" altLang="en-US" dirty="0"/>
              <a:t>进行</a:t>
            </a:r>
            <a:r>
              <a:rPr lang="en-US" altLang="zh-CN" dirty="0"/>
              <a:t>Windows</a:t>
            </a:r>
            <a:r>
              <a:rPr lang="zh-CN" altLang="en-US" dirty="0"/>
              <a:t>应用程序开发必须包含</a:t>
            </a:r>
            <a:r>
              <a:rPr lang="en-US" altLang="zh-CN" dirty="0" err="1"/>
              <a:t>windows.h</a:t>
            </a:r>
            <a:r>
              <a:rPr lang="zh-CN" altLang="en-US" dirty="0"/>
              <a:t>头文件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81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　</a:t>
            </a:r>
            <a:r>
              <a:rPr lang="en-US" altLang="zh-CN" dirty="0"/>
              <a:t>MFC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MFC, Microsoft Foundation Class Library</a:t>
            </a:r>
            <a:r>
              <a:rPr lang="zh-CN" altLang="en-US" dirty="0"/>
              <a:t>，微软基础类库，约有</a:t>
            </a:r>
            <a:r>
              <a:rPr lang="en-US" altLang="zh-CN" dirty="0"/>
              <a:t>200</a:t>
            </a:r>
            <a:r>
              <a:rPr lang="zh-CN" altLang="en-US" dirty="0"/>
              <a:t>个类。</a:t>
            </a:r>
          </a:p>
          <a:p>
            <a:pPr algn="just"/>
            <a:r>
              <a:rPr lang="en-US" altLang="zh-CN" dirty="0"/>
              <a:t>MFC</a:t>
            </a:r>
            <a:r>
              <a:rPr lang="zh-CN" altLang="en-US" dirty="0"/>
              <a:t>封装了大部分</a:t>
            </a:r>
            <a:r>
              <a:rPr lang="en-US" altLang="zh-CN" dirty="0"/>
              <a:t>API</a:t>
            </a:r>
            <a:r>
              <a:rPr lang="zh-CN" altLang="en-US" dirty="0"/>
              <a:t>函数，并提供了一个应用程序框架，以及可视化的设计界面，简化了和标准了</a:t>
            </a:r>
            <a:r>
              <a:rPr lang="en-US" altLang="zh-CN" dirty="0"/>
              <a:t>windows</a:t>
            </a:r>
            <a:r>
              <a:rPr lang="zh-CN" altLang="en-US" dirty="0"/>
              <a:t>程序设计。</a:t>
            </a:r>
          </a:p>
        </p:txBody>
      </p:sp>
    </p:spTree>
    <p:extLst>
      <p:ext uri="{BB962C8B-B14F-4D97-AF65-F5344CB8AC3E}">
        <p14:creationId xmlns:p14="http://schemas.microsoft.com/office/powerpoint/2010/main" val="328044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.NET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微软的应用程序开发平台，支持多种语言，包括</a:t>
            </a:r>
            <a:r>
              <a:rPr lang="en-US" altLang="zh-CN" dirty="0"/>
              <a:t>C#, C++, VB 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桌面应用程序</a:t>
            </a:r>
            <a:r>
              <a:rPr lang="en-US" altLang="zh-CN" dirty="0"/>
              <a:t>(</a:t>
            </a:r>
            <a:r>
              <a:rPr lang="en-US" altLang="zh-CN" dirty="0" err="1"/>
              <a:t>WinForm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应用程序</a:t>
            </a:r>
            <a:r>
              <a:rPr lang="en-US" altLang="zh-CN" dirty="0"/>
              <a:t>(ASP .NET)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 err="1"/>
              <a:t>WinForm</a:t>
            </a:r>
            <a:endParaRPr lang="en-US" altLang="zh-CN" dirty="0"/>
          </a:p>
          <a:p>
            <a:pPr lvl="1"/>
            <a:r>
              <a:rPr lang="zh-CN" altLang="en-US" dirty="0"/>
              <a:t>基于控件的“属性”与“事件”开发应用</a:t>
            </a:r>
            <a:endParaRPr lang="en-US" altLang="zh-CN" dirty="0"/>
          </a:p>
          <a:p>
            <a:r>
              <a:rPr lang="en-US" altLang="zh-CN" dirty="0"/>
              <a:t>WPF</a:t>
            </a:r>
            <a:r>
              <a:rPr lang="zh-CN" altLang="en-US" dirty="0"/>
              <a:t>（</a:t>
            </a:r>
            <a:r>
              <a:rPr lang="en-US" altLang="zh-CN" dirty="0"/>
              <a:t>Windows Presentation Foundation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分离界面设计人员与开发人员的工作</a:t>
            </a:r>
          </a:p>
        </p:txBody>
      </p:sp>
    </p:spTree>
    <p:extLst>
      <p:ext uri="{BB962C8B-B14F-4D97-AF65-F5344CB8AC3E}">
        <p14:creationId xmlns:p14="http://schemas.microsoft.com/office/powerpoint/2010/main" val="337184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</a:t>
            </a:r>
            <a:r>
              <a:rPr lang="en-US" altLang="zh-CN" dirty="0"/>
              <a:t>Windows</a:t>
            </a:r>
            <a:r>
              <a:rPr lang="zh-CN" altLang="en-US" dirty="0"/>
              <a:t>应用程序首先应创建一个或多个窗口，</a:t>
            </a:r>
            <a:endParaRPr lang="en-US" altLang="zh-CN" dirty="0"/>
          </a:p>
          <a:p>
            <a:r>
              <a:rPr lang="zh-CN" altLang="en-US" dirty="0"/>
              <a:t>应用程序的运行过程即是窗口内部、窗口与窗口之间、窗口与系统之间进行数据处理与数据交换的过程。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74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句柄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句柄</a:t>
            </a:r>
            <a:r>
              <a:rPr lang="en-US" altLang="zh-CN" dirty="0"/>
              <a:t>(Handle) </a:t>
            </a:r>
            <a:r>
              <a:rPr lang="zh-CN" altLang="en-US" dirty="0"/>
              <a:t>，顾名思义，指的是一个</a:t>
            </a:r>
            <a:r>
              <a:rPr lang="en-US" altLang="zh-CN" dirty="0"/>
              <a:t>windows</a:t>
            </a:r>
            <a:r>
              <a:rPr lang="zh-CN" altLang="en-US" dirty="0"/>
              <a:t>对象的把柄。</a:t>
            </a:r>
          </a:p>
          <a:p>
            <a:r>
              <a:rPr lang="en-US" altLang="zh-CN" dirty="0"/>
              <a:t>Windows</a:t>
            </a:r>
            <a:r>
              <a:rPr lang="zh-CN" altLang="en-US" dirty="0"/>
              <a:t>中的句柄是一个整数（通常为</a:t>
            </a:r>
            <a:r>
              <a:rPr lang="en-US" altLang="zh-CN" dirty="0"/>
              <a:t>32</a:t>
            </a:r>
            <a:r>
              <a:rPr lang="zh-CN" altLang="en-US" dirty="0"/>
              <a:t>位），用来唯一标识一个</a:t>
            </a:r>
            <a:r>
              <a:rPr lang="en-US" altLang="zh-CN" dirty="0"/>
              <a:t>windows</a:t>
            </a:r>
            <a:r>
              <a:rPr lang="zh-CN" altLang="en-US" dirty="0"/>
              <a:t>对象。</a:t>
            </a:r>
            <a:endParaRPr lang="en-US" altLang="zh-CN" dirty="0"/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windows</a:t>
            </a:r>
            <a:r>
              <a:rPr lang="zh-CN" altLang="en-US" dirty="0"/>
              <a:t>想象成地球，在地球上寻找一个人，指针像经纬度，句柄就是一个身份证号，告诉</a:t>
            </a:r>
            <a:r>
              <a:rPr lang="en-US" altLang="zh-CN" dirty="0"/>
              <a:t>windows</a:t>
            </a:r>
            <a:r>
              <a:rPr lang="zh-CN" altLang="en-US" dirty="0"/>
              <a:t>人的身份证号，</a:t>
            </a:r>
            <a:r>
              <a:rPr lang="en-US" altLang="zh-CN" dirty="0"/>
              <a:t>windows</a:t>
            </a:r>
            <a:r>
              <a:rPr lang="zh-CN" altLang="en-US" dirty="0"/>
              <a:t>直接返回这个人给你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3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常用句柄类型及其说明</a:t>
            </a:r>
          </a:p>
        </p:txBody>
      </p:sp>
      <p:graphicFrame>
        <p:nvGraphicFramePr>
          <p:cNvPr id="5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761441"/>
              </p:ext>
            </p:extLst>
          </p:nvPr>
        </p:nvGraphicFramePr>
        <p:xfrm>
          <a:off x="458687" y="1364214"/>
          <a:ext cx="8229600" cy="456088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句柄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句柄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HWND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窗口句柄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HDC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设备环境句柄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HBITMAP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位图句柄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HCURSOR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光标句柄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HICON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图标句柄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HFONT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字体句柄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HMENU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菜单句柄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HPEN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画笔句柄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HFILE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文件句柄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HBRUSH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画刷句柄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HINSTANCE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当前实例句柄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HLOCAL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局部内存对象句柄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HGLOBAL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全局内存对象句柄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09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事件驱动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程序设计是针对</a:t>
            </a:r>
            <a:r>
              <a:rPr lang="zh-CN" altLang="en-US" dirty="0">
                <a:solidFill>
                  <a:srgbClr val="FF0000"/>
                </a:solidFill>
              </a:rPr>
              <a:t>事件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消息</a:t>
            </a:r>
            <a:r>
              <a:rPr lang="zh-CN" altLang="en-US" dirty="0"/>
              <a:t>的，它的执行顺序取决于事件发生的顺序。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环境下，应用程序启动后，系统等待用户在图形用户界面内的输入选择，如鼠标按键、键盘按键、窗口被创建、关闭、改变大小、移动等，对系统来说，这都是事件，都会产生相应的</a:t>
            </a:r>
            <a:r>
              <a:rPr lang="en-US" altLang="zh-CN" dirty="0"/>
              <a:t>windows</a:t>
            </a:r>
            <a:r>
              <a:rPr lang="zh-CN" altLang="en-US" dirty="0"/>
              <a:t>消息。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54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消息是描述事件发生的信息。</a:t>
            </a:r>
          </a:p>
          <a:p>
            <a:r>
              <a:rPr lang="en-US" altLang="zh-CN" dirty="0"/>
              <a:t>Windows</a:t>
            </a:r>
            <a:r>
              <a:rPr lang="zh-CN" altLang="en-US" dirty="0"/>
              <a:t>应用程序通过消息进行信息交换。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中，消息用结构体</a:t>
            </a:r>
            <a:r>
              <a:rPr lang="en-US" altLang="zh-CN" dirty="0"/>
              <a:t>MSG</a:t>
            </a:r>
            <a:r>
              <a:rPr lang="zh-CN" altLang="en-US" dirty="0"/>
              <a:t>表示，其结构如下：</a:t>
            </a:r>
          </a:p>
          <a:p>
            <a:pPr marL="400050" lvl="1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 err="1"/>
              <a:t>Typedef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tagMSG</a:t>
            </a:r>
            <a:endParaRPr lang="en-US" altLang="zh-CN" sz="1800" dirty="0"/>
          </a:p>
          <a:p>
            <a:pPr marL="400050" lvl="1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/>
              <a:t>{ </a:t>
            </a:r>
          </a:p>
          <a:p>
            <a:pPr marL="400050" lvl="1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/>
              <a:t>   HWND   </a:t>
            </a:r>
            <a:r>
              <a:rPr lang="en-US" altLang="zh-CN" sz="1800" dirty="0" err="1"/>
              <a:t>hwnd</a:t>
            </a:r>
            <a:r>
              <a:rPr lang="en-US" altLang="zh-CN" sz="1800" dirty="0"/>
              <a:t>;   //</a:t>
            </a:r>
            <a:r>
              <a:rPr lang="zh-CN" altLang="en-US" sz="1800" dirty="0"/>
              <a:t>窗口句柄</a:t>
            </a:r>
          </a:p>
          <a:p>
            <a:pPr marL="400050" lvl="1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/>
              <a:t>   </a:t>
            </a:r>
            <a:r>
              <a:rPr lang="en-US" altLang="zh-CN" sz="1800" dirty="0"/>
              <a:t>UNIT   message;//</a:t>
            </a:r>
            <a:r>
              <a:rPr lang="zh-CN" altLang="en-US" sz="1800" dirty="0"/>
              <a:t>消息号。</a:t>
            </a:r>
          </a:p>
          <a:p>
            <a:pPr marL="400050" lvl="1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/>
              <a:t>   </a:t>
            </a:r>
            <a:r>
              <a:rPr lang="en-US" altLang="zh-CN" sz="1800" dirty="0"/>
              <a:t>WPARAM </a:t>
            </a:r>
            <a:r>
              <a:rPr lang="en-US" altLang="zh-CN" sz="1800" dirty="0" err="1"/>
              <a:t>wParam</a:t>
            </a:r>
            <a:r>
              <a:rPr lang="en-US" altLang="zh-CN" sz="1800" dirty="0"/>
              <a:t>; //</a:t>
            </a:r>
            <a:r>
              <a:rPr lang="zh-CN" altLang="en-US" sz="1800" dirty="0"/>
              <a:t>用于提供消息的附加消息。</a:t>
            </a:r>
          </a:p>
          <a:p>
            <a:pPr marL="400050" lvl="1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/>
              <a:t>   </a:t>
            </a:r>
            <a:r>
              <a:rPr lang="en-US" altLang="zh-CN" sz="1800" dirty="0"/>
              <a:t>LPARAM </a:t>
            </a:r>
            <a:r>
              <a:rPr lang="en-US" altLang="zh-CN" sz="1800" dirty="0" err="1"/>
              <a:t>lParam</a:t>
            </a:r>
            <a:r>
              <a:rPr lang="en-US" altLang="zh-CN" sz="1800" dirty="0"/>
              <a:t>; //</a:t>
            </a:r>
            <a:r>
              <a:rPr lang="zh-CN" altLang="en-US" sz="1800" dirty="0"/>
              <a:t>用于提供消息的附加消息。</a:t>
            </a:r>
          </a:p>
          <a:p>
            <a:pPr marL="400050" lvl="1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/>
              <a:t>   </a:t>
            </a:r>
            <a:r>
              <a:rPr lang="en-US" altLang="zh-CN" sz="1800" dirty="0"/>
              <a:t>DWORD  time;   //</a:t>
            </a:r>
            <a:r>
              <a:rPr lang="zh-CN" altLang="en-US" sz="1800" dirty="0"/>
              <a:t>指定消息送至队列的时间</a:t>
            </a:r>
          </a:p>
          <a:p>
            <a:pPr marL="400050" lvl="1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1800" dirty="0"/>
              <a:t>   </a:t>
            </a:r>
            <a:r>
              <a:rPr lang="en-US" altLang="zh-CN" sz="1800" dirty="0"/>
              <a:t>POINT  </a:t>
            </a:r>
            <a:r>
              <a:rPr lang="en-US" altLang="zh-CN" sz="1800" dirty="0" err="1"/>
              <a:t>pt</a:t>
            </a:r>
            <a:r>
              <a:rPr lang="en-US" altLang="zh-CN" sz="1800" dirty="0"/>
              <a:t>;     //</a:t>
            </a:r>
            <a:r>
              <a:rPr lang="zh-CN" altLang="en-US" sz="1800" dirty="0"/>
              <a:t>指定消息发送时屏幕光标的位置</a:t>
            </a:r>
          </a:p>
          <a:p>
            <a:pPr marL="400050" lvl="1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1800" dirty="0"/>
              <a:t>}MSG;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72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游戏框架介绍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参考资料：创建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应用程序</a:t>
            </a:r>
          </a:p>
        </p:txBody>
      </p:sp>
      <p:sp>
        <p:nvSpPr>
          <p:cNvPr id="174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4"/>
            <a:ext cx="8389938" cy="1534410"/>
          </a:xfrm>
        </p:spPr>
        <p:txBody>
          <a:bodyPr/>
          <a:lstStyle/>
          <a:p>
            <a:r>
              <a:rPr lang="en-US" altLang="zh-CN" dirty="0"/>
              <a:t>VC++</a:t>
            </a:r>
            <a:r>
              <a:rPr lang="zh-CN" altLang="en-US" dirty="0"/>
              <a:t>中存在几种系统定义的消息分类，不同的前缀符号经常用于识别消息的分类，如下表所示：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459793"/>
              </p:ext>
            </p:extLst>
          </p:nvPr>
        </p:nvGraphicFramePr>
        <p:xfrm>
          <a:off x="1317924" y="2796959"/>
          <a:ext cx="6449662" cy="3657488"/>
        </p:xfrm>
        <a:graphic>
          <a:graphicData uri="http://schemas.openxmlformats.org/drawingml/2006/table">
            <a:tbl>
              <a:tblPr/>
              <a:tblGrid>
                <a:gridCol w="125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前缀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消息分类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WM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表示窗口消息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BM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表示按钮控制消息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CB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表示组合框控制消息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DM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表示默认下压式按钮控制消息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EM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表示编辑控制消息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LB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表示列表框控制消息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SBM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表示滚动条控制消息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19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应用程序的常用消息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鼠标消息，主要有：</a:t>
            </a:r>
          </a:p>
          <a:p>
            <a:pPr lvl="1"/>
            <a:r>
              <a:rPr lang="en-US" altLang="zh-CN" sz="1800" dirty="0"/>
              <a:t>WM_LBUTTONDOWN:</a:t>
            </a:r>
            <a:r>
              <a:rPr lang="zh-CN" altLang="en-US" sz="1800" dirty="0"/>
              <a:t>产生单击鼠标左键的消息。</a:t>
            </a:r>
          </a:p>
          <a:p>
            <a:pPr lvl="1"/>
            <a:r>
              <a:rPr lang="en-US" altLang="zh-CN" sz="1800" dirty="0"/>
              <a:t>WM_LBUTTONUP:</a:t>
            </a:r>
            <a:r>
              <a:rPr lang="zh-CN" altLang="en-US" sz="1800" dirty="0"/>
              <a:t>放开鼠标左键时产生的消息。</a:t>
            </a:r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dirty="0"/>
              <a:t>键盘消息，主要有：</a:t>
            </a:r>
          </a:p>
          <a:p>
            <a:pPr lvl="1"/>
            <a:r>
              <a:rPr lang="en-US" altLang="zh-CN" sz="1800" dirty="0"/>
              <a:t>WM_KEYDOWN:</a:t>
            </a:r>
            <a:r>
              <a:rPr lang="zh-CN" altLang="en-US" sz="1800" dirty="0"/>
              <a:t>按下一个系统键时产生的消息。</a:t>
            </a:r>
          </a:p>
          <a:p>
            <a:pPr lvl="1"/>
            <a:r>
              <a:rPr lang="en-US" altLang="zh-CN" sz="1800" dirty="0"/>
              <a:t>WM_KEYUP:</a:t>
            </a:r>
            <a:r>
              <a:rPr lang="zh-CN" altLang="en-US" sz="1800" dirty="0"/>
              <a:t>放开一个系统键时产生的消息。</a:t>
            </a:r>
          </a:p>
          <a:p>
            <a:pPr lvl="1"/>
            <a:r>
              <a:rPr lang="en-US" altLang="zh-CN" sz="1800" dirty="0"/>
              <a:t>……</a:t>
            </a:r>
          </a:p>
          <a:p>
            <a:r>
              <a:rPr lang="zh-CN" altLang="en-US" dirty="0"/>
              <a:t>窗口消息，主要有：</a:t>
            </a:r>
          </a:p>
          <a:p>
            <a:pPr lvl="1"/>
            <a:r>
              <a:rPr lang="en-US" altLang="zh-CN" sz="1800" dirty="0"/>
              <a:t>WM_CREATE:</a:t>
            </a:r>
            <a:r>
              <a:rPr lang="zh-CN" altLang="en-US" sz="1800" dirty="0"/>
              <a:t>窗口创建时，由</a:t>
            </a:r>
            <a:r>
              <a:rPr lang="en-US" altLang="zh-CN" sz="1800" dirty="0" err="1"/>
              <a:t>CreateWindows</a:t>
            </a:r>
            <a:r>
              <a:rPr lang="zh-CN" altLang="en-US" sz="1800" dirty="0"/>
              <a:t>函数发出的消息。</a:t>
            </a:r>
          </a:p>
          <a:p>
            <a:pPr lvl="1"/>
            <a:r>
              <a:rPr lang="en-US" altLang="zh-CN" sz="1800" dirty="0"/>
              <a:t>WM_CLOSE:</a:t>
            </a:r>
            <a:r>
              <a:rPr lang="zh-CN" altLang="en-US" sz="1800" dirty="0"/>
              <a:t>关闭窗口时产生的消息。</a:t>
            </a:r>
          </a:p>
          <a:p>
            <a:pPr lvl="1"/>
            <a:r>
              <a:rPr lang="en-US" altLang="zh-CN" sz="1800" dirty="0"/>
              <a:t>WM_QUIT:</a:t>
            </a:r>
            <a:r>
              <a:rPr lang="zh-CN" altLang="en-US" sz="1800" dirty="0"/>
              <a:t>退出应用程序时，由</a:t>
            </a:r>
            <a:r>
              <a:rPr lang="en-US" altLang="zh-CN" sz="1800" dirty="0" err="1"/>
              <a:t>PostQuitMessage</a:t>
            </a:r>
            <a:r>
              <a:rPr lang="zh-CN" altLang="en-US" sz="1800" dirty="0"/>
              <a:t>函数发出消息。</a:t>
            </a:r>
          </a:p>
          <a:p>
            <a:pPr lvl="1"/>
            <a:r>
              <a:rPr lang="en-US" altLang="zh-CN" sz="18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5111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应用程序组成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应用程序的主体由以下两个函数完成：</a:t>
            </a:r>
          </a:p>
          <a:p>
            <a:pPr lvl="1"/>
            <a:r>
              <a:rPr lang="en-US" altLang="zh-CN" dirty="0" err="1"/>
              <a:t>WinMain</a:t>
            </a:r>
            <a:r>
              <a:rPr lang="en-US" altLang="zh-CN" dirty="0"/>
              <a:t>()</a:t>
            </a:r>
            <a:r>
              <a:rPr lang="zh-CN" altLang="en-US" dirty="0"/>
              <a:t>函数负责建立窗口和建立消息循环。</a:t>
            </a:r>
          </a:p>
          <a:p>
            <a:pPr lvl="1"/>
            <a:r>
              <a:rPr lang="en-US" altLang="zh-CN" dirty="0" err="1"/>
              <a:t>WinProc</a:t>
            </a:r>
            <a:r>
              <a:rPr lang="en-US" altLang="zh-CN" dirty="0"/>
              <a:t>()</a:t>
            </a:r>
            <a:r>
              <a:rPr lang="zh-CN" altLang="en-US" dirty="0"/>
              <a:t>函数负责消息的处理。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5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入口函数</a:t>
            </a:r>
            <a:r>
              <a:rPr lang="en-US" altLang="zh-CN" dirty="0" err="1"/>
              <a:t>WinMain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WinMain</a:t>
            </a:r>
            <a:r>
              <a:rPr lang="en-US" altLang="zh-CN" dirty="0"/>
              <a:t>()</a:t>
            </a:r>
            <a:r>
              <a:rPr lang="zh-CN" altLang="en-US" dirty="0"/>
              <a:t>函数类似</a:t>
            </a:r>
            <a:r>
              <a:rPr lang="en-US" altLang="zh-CN" dirty="0"/>
              <a:t>C</a:t>
            </a:r>
            <a:r>
              <a:rPr lang="zh-CN" altLang="en-US" dirty="0"/>
              <a:t>语言中的</a:t>
            </a:r>
            <a:r>
              <a:rPr lang="en-US" altLang="zh-CN" dirty="0"/>
              <a:t>Main</a:t>
            </a:r>
            <a:r>
              <a:rPr lang="zh-CN" altLang="en-US" dirty="0"/>
              <a:t>函数，是</a:t>
            </a:r>
            <a:r>
              <a:rPr lang="en-US" altLang="zh-CN" dirty="0"/>
              <a:t>Win32</a:t>
            </a:r>
            <a:r>
              <a:rPr lang="zh-CN" altLang="en-US" dirty="0"/>
              <a:t>应用程序入口函数。</a:t>
            </a:r>
          </a:p>
          <a:p>
            <a:r>
              <a:rPr lang="en-US" altLang="zh-CN" dirty="0" err="1"/>
              <a:t>WinMain</a:t>
            </a:r>
            <a:r>
              <a:rPr lang="en-US" altLang="zh-CN" dirty="0"/>
              <a:t>()</a:t>
            </a:r>
            <a:r>
              <a:rPr lang="zh-CN" altLang="en-US" dirty="0"/>
              <a:t>函数主要完成创建主窗口，并产生和处理消息循环。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81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WinMain</a:t>
            </a:r>
            <a:r>
              <a:rPr lang="zh-CN" altLang="en-US" dirty="0"/>
              <a:t>函数的结构 </a:t>
            </a:r>
          </a:p>
        </p:txBody>
      </p:sp>
      <p:sp>
        <p:nvSpPr>
          <p:cNvPr id="6" name="矩形 5"/>
          <p:cNvSpPr/>
          <p:nvPr/>
        </p:nvSpPr>
        <p:spPr>
          <a:xfrm>
            <a:off x="1862489" y="1051254"/>
            <a:ext cx="4572000" cy="53737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WINAPI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WinMain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(…… )</a:t>
            </a:r>
          </a:p>
          <a:p>
            <a:pPr lvl="0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//①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定义窗口类：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WNDCLASSEX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wcex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wcex.style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=CS_HREDRAW|CS_VREDRAW;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 …… 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wcex.lpszClassName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=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szWindowClass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//②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注册窗口类：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RegisterClass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(&amp;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wcex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//③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创建窗口：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HWND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hWnd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hWnd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CreateWindow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();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//④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显示及更新窗口：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ShowWindow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UpdateWindow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();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//⑤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消息循环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MSG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msg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While(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GetMessage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(&amp;msg,NULL,0,0))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{    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TranlateMessage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(&amp;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msg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	    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DispatchMessage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(&amp;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msg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</a:p>
          <a:p>
            <a:pPr lvl="1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  return (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</a:rPr>
              <a:t>msg.wParam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0" eaLnBrk="1" hangingPunct="1">
              <a:lnSpc>
                <a:spcPct val="75000"/>
              </a:lnSpc>
              <a:spcBef>
                <a:spcPct val="15000"/>
              </a:spcBef>
              <a:defRPr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803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窗口函数</a:t>
            </a:r>
            <a:r>
              <a:rPr lang="en-US" altLang="zh-CN" dirty="0" err="1"/>
              <a:t>WndProc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窗口函数</a:t>
            </a:r>
            <a:r>
              <a:rPr lang="en-US" altLang="zh-CN" dirty="0" err="1"/>
              <a:t>WndProc</a:t>
            </a:r>
            <a:r>
              <a:rPr lang="en-US" altLang="zh-CN" dirty="0"/>
              <a:t>()</a:t>
            </a:r>
            <a:r>
              <a:rPr lang="zh-CN" altLang="en-US" dirty="0"/>
              <a:t>是</a:t>
            </a:r>
            <a:r>
              <a:rPr lang="en-US" altLang="zh-CN" dirty="0"/>
              <a:t>Windows</a:t>
            </a:r>
            <a:r>
              <a:rPr lang="zh-CN" altLang="en-US" dirty="0"/>
              <a:t>应用程序的消息处理程序</a:t>
            </a:r>
          </a:p>
          <a:p>
            <a:r>
              <a:rPr lang="zh-CN" altLang="en-US" dirty="0"/>
              <a:t>窗口函数</a:t>
            </a:r>
            <a:r>
              <a:rPr lang="en-US" altLang="zh-CN" dirty="0" err="1"/>
              <a:t>WndProc</a:t>
            </a:r>
            <a:r>
              <a:rPr lang="en-US" altLang="zh-CN" dirty="0"/>
              <a:t>()</a:t>
            </a:r>
            <a:r>
              <a:rPr lang="zh-CN" altLang="en-US" dirty="0"/>
              <a:t>定义了应用程序对接收到的不同消息的响应，包含了对各种可能接收到的消息的处理过程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905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WndProc</a:t>
            </a:r>
            <a:r>
              <a:rPr lang="zh-CN" altLang="en-US" dirty="0"/>
              <a:t>函数由一个或多个</a:t>
            </a:r>
            <a:r>
              <a:rPr lang="en-US" altLang="zh-CN" dirty="0"/>
              <a:t>switch</a:t>
            </a:r>
            <a:r>
              <a:rPr lang="zh-CN" altLang="en-US" dirty="0"/>
              <a:t>语句组成。每一条</a:t>
            </a:r>
            <a:r>
              <a:rPr lang="en-US" altLang="zh-CN" dirty="0"/>
              <a:t>case</a:t>
            </a:r>
            <a:r>
              <a:rPr lang="zh-CN" altLang="en-US" dirty="0"/>
              <a:t>语句对应一种消息，当应用程序接收到一个消息时，相应的</a:t>
            </a:r>
            <a:r>
              <a:rPr lang="en-US" altLang="zh-CN" dirty="0"/>
              <a:t>case</a:t>
            </a:r>
            <a:r>
              <a:rPr lang="zh-CN" altLang="en-US" dirty="0"/>
              <a:t>语句被激活并执行相应的响应程序模块</a:t>
            </a:r>
          </a:p>
          <a:p>
            <a:r>
              <a:rPr lang="zh-CN" altLang="en-US" dirty="0"/>
              <a:t>窗口消息处理程序不予处理的所有消息被传给名为</a:t>
            </a:r>
            <a:r>
              <a:rPr lang="en-US" altLang="zh-CN" dirty="0" err="1"/>
              <a:t>DefWindowProc</a:t>
            </a:r>
            <a:r>
              <a:rPr lang="zh-CN" altLang="en-US" dirty="0"/>
              <a:t>的</a:t>
            </a:r>
            <a:r>
              <a:rPr lang="en-US" altLang="zh-CN" dirty="0"/>
              <a:t>Windows</a:t>
            </a:r>
            <a:r>
              <a:rPr lang="zh-CN" altLang="en-US" dirty="0"/>
              <a:t>函数进行默认处理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71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20362" t="13613" r="48655" b="26257"/>
          <a:stretch/>
        </p:blipFill>
        <p:spPr>
          <a:xfrm>
            <a:off x="2655074" y="0"/>
            <a:ext cx="6488926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84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参考资料：创建</a:t>
            </a:r>
            <a:r>
              <a:rPr lang="en-US" altLang="zh-CN" dirty="0"/>
              <a:t>Win32</a:t>
            </a:r>
            <a:r>
              <a:rPr lang="zh-CN" altLang="en-US" dirty="0"/>
              <a:t>应用程序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创建基于</a:t>
            </a:r>
            <a:r>
              <a:rPr lang="en-US" altLang="zh-CN" dirty="0"/>
              <a:t>Win32</a:t>
            </a:r>
            <a:r>
              <a:rPr lang="zh-CN" altLang="en-US" dirty="0"/>
              <a:t>的项目</a:t>
            </a:r>
            <a:endParaRPr lang="en-US" altLang="zh-CN" dirty="0"/>
          </a:p>
          <a:p>
            <a:r>
              <a:rPr lang="zh-CN" altLang="en-US" dirty="0"/>
              <a:t>启动基于</a:t>
            </a:r>
            <a:r>
              <a:rPr lang="en-US" altLang="zh-CN" dirty="0"/>
              <a:t>Win32</a:t>
            </a:r>
            <a:r>
              <a:rPr lang="zh-CN" altLang="en-US" dirty="0"/>
              <a:t>的应用程序</a:t>
            </a:r>
            <a:endParaRPr lang="en-US" altLang="zh-CN" dirty="0"/>
          </a:p>
          <a:p>
            <a:r>
              <a:rPr lang="zh-CN" altLang="en-US" dirty="0"/>
              <a:t>向 </a:t>
            </a:r>
            <a:r>
              <a:rPr lang="en-US" altLang="zh-CN" dirty="0" err="1"/>
              <a:t>WinMain</a:t>
            </a:r>
            <a:r>
              <a:rPr lang="en-US" altLang="zh-CN" dirty="0"/>
              <a:t> </a:t>
            </a:r>
            <a:r>
              <a:rPr lang="zh-CN" altLang="en-US" dirty="0"/>
              <a:t>函数添加功能</a:t>
            </a:r>
            <a:endParaRPr lang="en-US" altLang="zh-CN" dirty="0"/>
          </a:p>
          <a:p>
            <a:r>
              <a:rPr lang="zh-CN" altLang="en-US" dirty="0"/>
              <a:t>向 </a:t>
            </a:r>
            <a:r>
              <a:rPr lang="en-US" altLang="zh-CN" dirty="0" err="1"/>
              <a:t>WndProc</a:t>
            </a:r>
            <a:r>
              <a:rPr lang="en-US" altLang="zh-CN" dirty="0"/>
              <a:t> </a:t>
            </a:r>
            <a:r>
              <a:rPr lang="zh-CN" altLang="en-US" dirty="0"/>
              <a:t>函数添加功能</a:t>
            </a:r>
            <a:endParaRPr lang="en-US" altLang="zh-CN" dirty="0"/>
          </a:p>
          <a:p>
            <a:r>
              <a:rPr lang="zh-CN" altLang="en-US" dirty="0"/>
              <a:t>编译运行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14184" y="4511123"/>
            <a:ext cx="79408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 dirty="0"/>
              <a:t>MSDN</a:t>
            </a:r>
            <a:r>
              <a:rPr lang="zh-CN" altLang="en-US" dirty="0"/>
              <a:t>帮助文档：</a:t>
            </a:r>
            <a:endParaRPr lang="en-US" altLang="zh-CN" dirty="0"/>
          </a:p>
          <a:p>
            <a:r>
              <a:rPr lang="en-US" altLang="zh-CN" dirty="0"/>
              <a:t>http://msdn.microsoft.com/zh-cn/library/bb384843.aspx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591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创建基于</a:t>
            </a:r>
            <a:r>
              <a:rPr lang="en-US" altLang="zh-CN" dirty="0"/>
              <a:t>Win32</a:t>
            </a:r>
            <a:r>
              <a:rPr lang="zh-CN" altLang="en-US" dirty="0"/>
              <a:t>的项目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“文件”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菜单上，单击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“新建”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，然后单击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“项目”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“新建项目”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对话框的左侧窗格中，单击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“已安装的模板”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，单击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Visual C++”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，然后选择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Win32”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 在中间窗格中，选择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Win32 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“名称”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框中，键入项目名称，例如 </a:t>
            </a:r>
            <a:r>
              <a:rPr lang="en-US" altLang="zh-CN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win32app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 单击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“确定”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Win32 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应用程序向导”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的“欢迎”页上，单击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“下一步”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在“应用程序设置”页上的在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“应用程序类型”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下，选择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Windows 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应用程序”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 在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“附加选项”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下，选择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“空项目”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 单击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“完成”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创建项目。</a:t>
            </a:r>
          </a:p>
          <a:p>
            <a:pPr>
              <a:buFont typeface="+mj-lt"/>
              <a:buAutoNum type="arabicPeriod"/>
            </a:pP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“解决方案资源管理器”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中，右击 </a:t>
            </a:r>
            <a:r>
              <a:rPr lang="en-US" altLang="zh-CN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Win32app 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项目，单击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“添加”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，然后单击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“新建项”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 在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“添加新项”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对话框中选择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C++ 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</a:t>
            </a:r>
            <a:r>
              <a:rPr lang="en-US" altLang="zh-CN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(.</a:t>
            </a:r>
            <a:r>
              <a:rPr lang="en-US" altLang="zh-CN" sz="2000" dirty="0" err="1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cpp</a:t>
            </a:r>
            <a:r>
              <a:rPr lang="en-US" altLang="zh-CN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 在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“名称”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框中，键入文件名称，例如</a:t>
            </a:r>
            <a:r>
              <a:rPr lang="en-US" altLang="zh-CN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HelloWorldWin32.cpp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 单击</a:t>
            </a:r>
            <a:r>
              <a:rPr lang="zh-CN" altLang="en-US" sz="200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“添加”</a:t>
            </a:r>
            <a:r>
              <a:rPr lang="zh-CN" altLang="en-US" sz="2000" b="0" dirty="0">
                <a:solidFill>
                  <a:srgbClr val="2A2A2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836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一、游戏框架解析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游戏框架的基本原理</a:t>
            </a:r>
            <a:endParaRPr lang="en-US" altLang="zh-CN" dirty="0"/>
          </a:p>
          <a:p>
            <a:pPr lvl="1"/>
            <a:r>
              <a:rPr lang="zh-CN" altLang="en-US" dirty="0"/>
              <a:t>事件、状态、绘制</a:t>
            </a:r>
            <a:endParaRPr lang="en-US" altLang="zh-CN" dirty="0"/>
          </a:p>
          <a:p>
            <a:r>
              <a:rPr lang="zh-CN" altLang="en-US" dirty="0"/>
              <a:t>游戏框架文件说明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0572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650" y="1309692"/>
            <a:ext cx="8389938" cy="4741854"/>
          </a:xfrm>
          <a:prstGeom prst="rect">
            <a:avLst/>
          </a:prstGeom>
        </p:spPr>
      </p:pic>
      <p:sp>
        <p:nvSpPr>
          <p:cNvPr id="6" name="线形标注 2 1"/>
          <p:cNvSpPr>
            <a:spLocks/>
          </p:cNvSpPr>
          <p:nvPr/>
        </p:nvSpPr>
        <p:spPr bwMode="auto">
          <a:xfrm>
            <a:off x="4275405" y="1488508"/>
            <a:ext cx="2895416" cy="4429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417"/>
              <a:gd name="adj6" fmla="val -25537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步骤一：选择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”Win32”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项目</a:t>
            </a:r>
          </a:p>
        </p:txBody>
      </p:sp>
      <p:sp>
        <p:nvSpPr>
          <p:cNvPr id="7" name="线形标注 2 6"/>
          <p:cNvSpPr>
            <a:spLocks/>
          </p:cNvSpPr>
          <p:nvPr/>
        </p:nvSpPr>
        <p:spPr bwMode="auto">
          <a:xfrm>
            <a:off x="3765592" y="4112317"/>
            <a:ext cx="4689433" cy="4429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417"/>
              <a:gd name="adj6" fmla="val -25537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步骤二：输入项目名，如：“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win32app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037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0" y="1294730"/>
            <a:ext cx="8389938" cy="4771777"/>
          </a:xfrm>
          <a:prstGeom prst="rect">
            <a:avLst/>
          </a:prstGeom>
        </p:spPr>
      </p:pic>
      <p:sp>
        <p:nvSpPr>
          <p:cNvPr id="6" name="线形标注 2 1"/>
          <p:cNvSpPr>
            <a:spLocks/>
          </p:cNvSpPr>
          <p:nvPr/>
        </p:nvSpPr>
        <p:spPr bwMode="auto">
          <a:xfrm>
            <a:off x="4554538" y="3067050"/>
            <a:ext cx="2833687" cy="4429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417"/>
              <a:gd name="adj6" fmla="val -25537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步骤一：勾选“空项目”</a:t>
            </a:r>
          </a:p>
        </p:txBody>
      </p:sp>
      <p:sp>
        <p:nvSpPr>
          <p:cNvPr id="7" name="线形标注 2 2"/>
          <p:cNvSpPr>
            <a:spLocks/>
          </p:cNvSpPr>
          <p:nvPr/>
        </p:nvSpPr>
        <p:spPr bwMode="auto">
          <a:xfrm>
            <a:off x="6518275" y="4454525"/>
            <a:ext cx="1814513" cy="4714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39352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  <a:ea typeface="宋体" panose="02010600030101010101" pitchFamily="2" charset="-122"/>
              </a:rPr>
              <a:t>步骤二：“完成”</a:t>
            </a:r>
          </a:p>
        </p:txBody>
      </p:sp>
    </p:spTree>
    <p:extLst>
      <p:ext uri="{BB962C8B-B14F-4D97-AF65-F5344CB8AC3E}">
        <p14:creationId xmlns:p14="http://schemas.microsoft.com/office/powerpoint/2010/main" val="1063938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0" y="1294730"/>
            <a:ext cx="8389938" cy="4771777"/>
          </a:xfrm>
          <a:prstGeom prst="rect">
            <a:avLst/>
          </a:prstGeom>
        </p:spPr>
      </p:pic>
      <p:sp>
        <p:nvSpPr>
          <p:cNvPr id="6" name="线形标注 2 1"/>
          <p:cNvSpPr>
            <a:spLocks/>
          </p:cNvSpPr>
          <p:nvPr/>
        </p:nvSpPr>
        <p:spPr bwMode="auto">
          <a:xfrm>
            <a:off x="2388854" y="2354780"/>
            <a:ext cx="5118851" cy="4429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417"/>
              <a:gd name="adj6" fmla="val -25537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添加一个新建项，如“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HelloWorldWin32.cpp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270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启动基于 </a:t>
            </a:r>
            <a:r>
              <a:rPr lang="en-US" altLang="zh-CN" dirty="0"/>
              <a:t>Win32 </a:t>
            </a:r>
            <a:r>
              <a:rPr lang="zh-CN" altLang="en-US" dirty="0"/>
              <a:t>的应用程序</a:t>
            </a:r>
          </a:p>
        </p:txBody>
      </p:sp>
      <p:sp>
        <p:nvSpPr>
          <p:cNvPr id="5" name="矩形 4"/>
          <p:cNvSpPr/>
          <p:nvPr/>
        </p:nvSpPr>
        <p:spPr>
          <a:xfrm>
            <a:off x="682625" y="1642278"/>
            <a:ext cx="6405614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windows.h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stdlib.h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string.h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tchar.h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LRESULT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CALLBACK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WndProc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WPARAM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LPARAM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WINAPI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WinMain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hPrevInstance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lpCmdLine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nCmdShow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6" name="线形标注 2 1"/>
          <p:cNvSpPr>
            <a:spLocks/>
          </p:cNvSpPr>
          <p:nvPr/>
        </p:nvSpPr>
        <p:spPr bwMode="auto">
          <a:xfrm>
            <a:off x="5149700" y="1207688"/>
            <a:ext cx="2833687" cy="442913"/>
          </a:xfrm>
          <a:prstGeom prst="borderCallout2">
            <a:avLst>
              <a:gd name="adj1" fmla="val 18750"/>
              <a:gd name="adj2" fmla="val -8333"/>
              <a:gd name="adj3" fmla="val 16577"/>
              <a:gd name="adj4" fmla="val -46898"/>
              <a:gd name="adj5" fmla="val 116473"/>
              <a:gd name="adj6" fmla="val -68675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步骤一：引入相关头文件</a:t>
            </a:r>
          </a:p>
        </p:txBody>
      </p:sp>
      <p:sp>
        <p:nvSpPr>
          <p:cNvPr id="7" name="线形标注 2 1"/>
          <p:cNvSpPr>
            <a:spLocks/>
          </p:cNvSpPr>
          <p:nvPr/>
        </p:nvSpPr>
        <p:spPr bwMode="auto">
          <a:xfrm>
            <a:off x="5952640" y="3414697"/>
            <a:ext cx="2646763" cy="698464"/>
          </a:xfrm>
          <a:prstGeom prst="borderCallout2">
            <a:avLst>
              <a:gd name="adj1" fmla="val 18750"/>
              <a:gd name="adj2" fmla="val -8333"/>
              <a:gd name="adj3" fmla="val 14404"/>
              <a:gd name="adj4" fmla="val -62863"/>
              <a:gd name="adj5" fmla="val 50487"/>
              <a:gd name="adj6" fmla="val -120897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步骤二：创建程序起点，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声明</a:t>
            </a:r>
            <a:r>
              <a:rPr lang="en-US" altLang="zh-CN" sz="1800" b="1" dirty="0" err="1">
                <a:latin typeface="Arial" panose="020B0604020202020204" pitchFamily="34" charset="0"/>
                <a:ea typeface="宋体" panose="02010600030101010101" pitchFamily="2" charset="-122"/>
              </a:rPr>
              <a:t>WinMain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8" name="线形标注 2 1"/>
          <p:cNvSpPr>
            <a:spLocks/>
          </p:cNvSpPr>
          <p:nvPr/>
        </p:nvSpPr>
        <p:spPr bwMode="auto">
          <a:xfrm>
            <a:off x="5935324" y="2196277"/>
            <a:ext cx="2989229" cy="698464"/>
          </a:xfrm>
          <a:prstGeom prst="borderCallout2">
            <a:avLst>
              <a:gd name="adj1" fmla="val 18750"/>
              <a:gd name="adj2" fmla="val -8333"/>
              <a:gd name="adj3" fmla="val 14404"/>
              <a:gd name="adj4" fmla="val -62863"/>
              <a:gd name="adj5" fmla="val 127658"/>
              <a:gd name="adj6" fmla="val -90872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步骤三：创建窗口过程函数，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声明</a:t>
            </a:r>
            <a:r>
              <a:rPr lang="en-US" altLang="zh-CN" sz="1800" b="1" dirty="0" err="1">
                <a:latin typeface="Arial" panose="020B0604020202020204" pitchFamily="34" charset="0"/>
                <a:ea typeface="宋体" panose="02010600030101010101" pitchFamily="2" charset="-122"/>
              </a:rPr>
              <a:t>WinProc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843250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6520" y="1478648"/>
            <a:ext cx="7864609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windows.h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stdlib.h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string.h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tchar.h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szWindowClass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"win32app"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szTitle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"Win32 Guided Tour Application"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LRESULT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CALLBACK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WndProc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WPARAM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LPARAM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WINAPI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WinMain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hPrevInstance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lpCmdLine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nCmdShow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9" name="线形标注 2 1"/>
          <p:cNvSpPr>
            <a:spLocks/>
          </p:cNvSpPr>
          <p:nvPr/>
        </p:nvSpPr>
        <p:spPr bwMode="auto">
          <a:xfrm>
            <a:off x="5101574" y="1584526"/>
            <a:ext cx="2704515" cy="659613"/>
          </a:xfrm>
          <a:prstGeom prst="borderCallout2">
            <a:avLst>
              <a:gd name="adj1" fmla="val 18750"/>
              <a:gd name="adj2" fmla="val -8333"/>
              <a:gd name="adj3" fmla="val 16577"/>
              <a:gd name="adj4" fmla="val -46898"/>
              <a:gd name="adj5" fmla="val 205573"/>
              <a:gd name="adj6" fmla="val -69354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定义两个静态全局变量，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表示窗口类名和窗口标题</a:t>
            </a:r>
          </a:p>
        </p:txBody>
      </p:sp>
    </p:spTree>
    <p:extLst>
      <p:ext uri="{BB962C8B-B14F-4D97-AF65-F5344CB8AC3E}">
        <p14:creationId xmlns:p14="http://schemas.microsoft.com/office/powerpoint/2010/main" val="3600017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 </a:t>
            </a:r>
            <a:r>
              <a:rPr lang="en-US" altLang="zh-CN" dirty="0" err="1"/>
              <a:t>WinMain</a:t>
            </a:r>
            <a:r>
              <a:rPr lang="en-US" altLang="zh-CN" dirty="0"/>
              <a:t> </a:t>
            </a:r>
            <a:r>
              <a:rPr lang="zh-CN" altLang="en-US" dirty="0"/>
              <a:t>函数添加功能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定义窗口类</a:t>
            </a:r>
            <a:endParaRPr lang="en-US" altLang="zh-CN" dirty="0"/>
          </a:p>
          <a:p>
            <a:r>
              <a:rPr lang="zh-CN" altLang="en-US" dirty="0"/>
              <a:t>注册窗口类</a:t>
            </a:r>
            <a:endParaRPr lang="en-US" altLang="zh-CN" dirty="0"/>
          </a:p>
          <a:p>
            <a:r>
              <a:rPr lang="zh-CN" altLang="en-US" dirty="0"/>
              <a:t>创建窗口</a:t>
            </a:r>
            <a:endParaRPr lang="en-US" altLang="zh-CN" dirty="0"/>
          </a:p>
          <a:p>
            <a:r>
              <a:rPr lang="zh-CN" altLang="en-US" dirty="0"/>
              <a:t>显示及更新窗口</a:t>
            </a:r>
            <a:endParaRPr lang="en-US" altLang="zh-CN" dirty="0"/>
          </a:p>
          <a:p>
            <a:r>
              <a:rPr lang="zh-CN" altLang="en-US" dirty="0"/>
              <a:t>消息循环</a:t>
            </a:r>
          </a:p>
        </p:txBody>
      </p:sp>
    </p:spTree>
    <p:extLst>
      <p:ext uri="{BB962C8B-B14F-4D97-AF65-F5344CB8AC3E}">
        <p14:creationId xmlns:p14="http://schemas.microsoft.com/office/powerpoint/2010/main" val="876997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定义窗口类</a:t>
            </a:r>
          </a:p>
        </p:txBody>
      </p:sp>
      <p:sp>
        <p:nvSpPr>
          <p:cNvPr id="5" name="矩形 4"/>
          <p:cNvSpPr/>
          <p:nvPr/>
        </p:nvSpPr>
        <p:spPr>
          <a:xfrm>
            <a:off x="129815" y="2258074"/>
            <a:ext cx="8908181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WNDCLASSEX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cbSize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WNDCLASSEX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style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CS_HREDRAW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|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CS_VREDRAW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lpfnWndProc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= </a:t>
            </a:r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WndProc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cbClsExtra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= 0;</a:t>
            </a:r>
          </a:p>
          <a:p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cbWndExtra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= 0;</a:t>
            </a:r>
          </a:p>
          <a:p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=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hIcon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= </a:t>
            </a:r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LoadIcon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MAKEINTRESOURCE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IDI_APPLICATION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</a:p>
          <a:p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hCursor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= </a:t>
            </a:r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LoadCursor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IDC_ARROW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hbrBackground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= (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HBRUSH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COLOR_WINDOW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+1);</a:t>
            </a:r>
          </a:p>
          <a:p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lpszMenuName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lpszClassName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=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szWindowClass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hIconSm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= </a:t>
            </a:r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LoadIcon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MAKEINTRESOURCE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IDI_APPLICATION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0180" y="1042114"/>
            <a:ext cx="83402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/>
              <a:t>在 </a:t>
            </a:r>
            <a:r>
              <a:rPr lang="en-US" altLang="zh-CN" sz="2200" dirty="0" err="1"/>
              <a:t>WinMain</a:t>
            </a:r>
            <a:r>
              <a:rPr lang="en-US" altLang="zh-CN" sz="2200" dirty="0"/>
              <a:t> </a:t>
            </a:r>
            <a:r>
              <a:rPr lang="zh-CN" altLang="en-US" sz="2200" dirty="0"/>
              <a:t>函数中，创建 </a:t>
            </a:r>
            <a:r>
              <a:rPr lang="en-US" altLang="zh-CN" sz="2200" dirty="0"/>
              <a:t>WNDCLASSEX </a:t>
            </a:r>
            <a:r>
              <a:rPr lang="zh-CN" altLang="en-US" sz="2200" dirty="0"/>
              <a:t>类型的窗口类结构。此结构包含有关该窗口的信息，例如，应用程序图标、窗口的背景色、要在标题栏中显示的名称、窗口过程函数的名称等。</a:t>
            </a:r>
          </a:p>
        </p:txBody>
      </p:sp>
    </p:spTree>
    <p:extLst>
      <p:ext uri="{BB962C8B-B14F-4D97-AF65-F5344CB8AC3E}">
        <p14:creationId xmlns:p14="http://schemas.microsoft.com/office/powerpoint/2010/main" val="2485878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注册窗口类</a:t>
            </a:r>
          </a:p>
        </p:txBody>
      </p:sp>
      <p:sp>
        <p:nvSpPr>
          <p:cNvPr id="5" name="矩形 4"/>
          <p:cNvSpPr/>
          <p:nvPr/>
        </p:nvSpPr>
        <p:spPr>
          <a:xfrm>
            <a:off x="401729" y="1109659"/>
            <a:ext cx="83643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/>
              <a:t>创建一个窗口类后，接下来必须将其注册。 使用</a:t>
            </a:r>
            <a:r>
              <a:rPr lang="en-US" altLang="zh-CN" sz="2200" dirty="0" err="1"/>
              <a:t>RegisterClassEx</a:t>
            </a:r>
            <a:r>
              <a:rPr lang="en-US" altLang="zh-CN" sz="2200" dirty="0"/>
              <a:t> </a:t>
            </a:r>
            <a:r>
              <a:rPr lang="zh-CN" altLang="en-US" sz="2200" dirty="0"/>
              <a:t>函数，并将窗口类结构作为参数进行传递。</a:t>
            </a:r>
          </a:p>
        </p:txBody>
      </p:sp>
      <p:sp>
        <p:nvSpPr>
          <p:cNvPr id="6" name="矩形 5"/>
          <p:cNvSpPr/>
          <p:nvPr/>
        </p:nvSpPr>
        <p:spPr>
          <a:xfrm>
            <a:off x="1669858" y="2482849"/>
            <a:ext cx="5828096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RegisterClassEx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wcex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MessageBox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1"/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"Call to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RegisterClassEx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failed!"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</a:p>
          <a:p>
            <a:pPr lvl="1"/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"Win32 Guided Tour"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</a:p>
          <a:p>
            <a:pPr lvl="1"/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983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创建窗口</a:t>
            </a:r>
          </a:p>
        </p:txBody>
      </p:sp>
      <p:sp>
        <p:nvSpPr>
          <p:cNvPr id="5" name="矩形 4"/>
          <p:cNvSpPr/>
          <p:nvPr/>
        </p:nvSpPr>
        <p:spPr>
          <a:xfrm>
            <a:off x="593560" y="946289"/>
            <a:ext cx="4981740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CreateWindow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</a:p>
          <a:p>
            <a:pPr lvl="1"/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szWindowClass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1"/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szTitle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1"/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WS_OVERLAPPEDWINDOW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1"/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CW_USEDEFAULT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CW_USEDEFAULT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500, 100,</a:t>
            </a:r>
          </a:p>
          <a:p>
            <a:pPr lvl="1"/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1"/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1"/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1"/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MessageBox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1"/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"Call to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CreateWindow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failed!"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</a:p>
          <a:p>
            <a:pPr lvl="1"/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"Win32 Guided Tour"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</a:p>
          <a:p>
            <a:pPr lvl="1"/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83906" y="984389"/>
            <a:ext cx="4584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The parameters to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CreateWindow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explained: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szWindowClass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the name of the application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szTitle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the text that appears in the title bar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WS_OVERLAPPEDWINDOW: the type of window to create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CW_USEDEFAULT, CW_USEDEFAULT: initial position (x, y)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500, 100: initial size (width, length)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NULL: the parent of this window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NULL: this application does not have a menu bar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hInstance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the first parameter from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WinMain</a:t>
            </a: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NULL: not used in this application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2040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显示及更新窗口</a:t>
            </a:r>
          </a:p>
        </p:txBody>
      </p:sp>
      <p:sp>
        <p:nvSpPr>
          <p:cNvPr id="5" name="矩形 4"/>
          <p:cNvSpPr/>
          <p:nvPr/>
        </p:nvSpPr>
        <p:spPr>
          <a:xfrm>
            <a:off x="1499393" y="1971239"/>
            <a:ext cx="616902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The parameters to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ShowWindow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explained: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the value returned from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CreateWindow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nCmdShow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the fourth parameter from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WinMain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ShowWindow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nCmdShow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UpdateWindow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92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游戏框架的基本原理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1190625" y="3490912"/>
            <a:ext cx="4467226" cy="762000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状态</a:t>
            </a:r>
            <a:endParaRPr lang="en-US" altLang="zh-CN" sz="24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维护游戏状态的数据结构</a:t>
            </a:r>
            <a:endParaRPr lang="en-US" altLang="zh-CN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1190625" y="1797963"/>
            <a:ext cx="4467226" cy="762000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/>
              <a:t>事件</a:t>
            </a:r>
            <a:endParaRPr lang="en-US" altLang="zh-CN" sz="2400" dirty="0"/>
          </a:p>
          <a:p>
            <a:pPr algn="ctr"/>
            <a:r>
              <a:rPr lang="zh-CN" altLang="en-US" dirty="0"/>
              <a:t>鼠标、键盘、计数器事件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1190625" y="5185689"/>
            <a:ext cx="4467226" cy="762000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/>
              <a:t>绘制</a:t>
            </a:r>
            <a:endParaRPr lang="en-US" altLang="zh-CN" sz="2400" dirty="0"/>
          </a:p>
          <a:p>
            <a:pPr algn="ctr"/>
            <a:r>
              <a:rPr lang="zh-CN" altLang="en-US" dirty="0"/>
              <a:t>加载图像资源，把游戏状态绘制到窗口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1766849" y="28441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改变游戏状态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766849" y="4581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绘制游戏状态</a:t>
            </a:r>
          </a:p>
        </p:txBody>
      </p:sp>
      <p:sp>
        <p:nvSpPr>
          <p:cNvPr id="25" name="圆角矩形 24"/>
          <p:cNvSpPr/>
          <p:nvPr/>
        </p:nvSpPr>
        <p:spPr bwMode="auto">
          <a:xfrm>
            <a:off x="7233841" y="3257789"/>
            <a:ext cx="927894" cy="760172"/>
          </a:xfrm>
          <a:prstGeom prst="roundRect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cxnSp>
        <p:nvCxnSpPr>
          <p:cNvPr id="37" name="直接箭头连接符 36"/>
          <p:cNvCxnSpPr>
            <a:stCxn id="8" idx="2"/>
            <a:endCxn id="7" idx="0"/>
          </p:cNvCxnSpPr>
          <p:nvPr/>
        </p:nvCxnSpPr>
        <p:spPr bwMode="auto">
          <a:xfrm>
            <a:off x="3424238" y="2559963"/>
            <a:ext cx="0" cy="930949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>
            <a:stCxn id="7" idx="2"/>
            <a:endCxn id="9" idx="0"/>
          </p:cNvCxnSpPr>
          <p:nvPr/>
        </p:nvCxnSpPr>
        <p:spPr bwMode="auto">
          <a:xfrm>
            <a:off x="3424238" y="4252912"/>
            <a:ext cx="0" cy="932777"/>
          </a:xfrm>
          <a:prstGeom prst="straightConnector1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肘形连接符 40"/>
          <p:cNvCxnSpPr>
            <a:stCxn id="25" idx="0"/>
            <a:endCxn id="8" idx="3"/>
          </p:cNvCxnSpPr>
          <p:nvPr/>
        </p:nvCxnSpPr>
        <p:spPr bwMode="auto">
          <a:xfrm rot="16200000" flipV="1">
            <a:off x="6138407" y="1698407"/>
            <a:ext cx="1078826" cy="2039937"/>
          </a:xfrm>
          <a:prstGeom prst="bentConnector2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肘形连接符 42"/>
          <p:cNvCxnSpPr>
            <a:stCxn id="9" idx="3"/>
            <a:endCxn id="25" idx="2"/>
          </p:cNvCxnSpPr>
          <p:nvPr/>
        </p:nvCxnSpPr>
        <p:spPr bwMode="auto">
          <a:xfrm flipV="1">
            <a:off x="5657851" y="4017961"/>
            <a:ext cx="2039937" cy="1548728"/>
          </a:xfrm>
          <a:prstGeom prst="bentConnector2">
            <a:avLst/>
          </a:prstGeom>
          <a:noFill/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矩形 45"/>
          <p:cNvSpPr/>
          <p:nvPr/>
        </p:nvSpPr>
        <p:spPr>
          <a:xfrm>
            <a:off x="5038129" y="1398173"/>
            <a:ext cx="1239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(week10)</a:t>
            </a:r>
          </a:p>
        </p:txBody>
      </p:sp>
      <p:sp>
        <p:nvSpPr>
          <p:cNvPr id="47" name="矩形 46"/>
          <p:cNvSpPr/>
          <p:nvPr/>
        </p:nvSpPr>
        <p:spPr>
          <a:xfrm>
            <a:off x="5109463" y="3091714"/>
            <a:ext cx="1096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(week9)</a:t>
            </a:r>
          </a:p>
        </p:txBody>
      </p:sp>
      <p:sp>
        <p:nvSpPr>
          <p:cNvPr id="48" name="矩形 47"/>
          <p:cNvSpPr/>
          <p:nvPr/>
        </p:nvSpPr>
        <p:spPr>
          <a:xfrm>
            <a:off x="5047652" y="4786219"/>
            <a:ext cx="1220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(week11)</a:t>
            </a:r>
          </a:p>
        </p:txBody>
      </p:sp>
    </p:spTree>
    <p:extLst>
      <p:ext uri="{BB962C8B-B14F-4D97-AF65-F5344CB8AC3E}">
        <p14:creationId xmlns:p14="http://schemas.microsoft.com/office/powerpoint/2010/main" val="3349679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消息循环</a:t>
            </a:r>
          </a:p>
        </p:txBody>
      </p:sp>
      <p:sp>
        <p:nvSpPr>
          <p:cNvPr id="5" name="矩形 4"/>
          <p:cNvSpPr/>
          <p:nvPr/>
        </p:nvSpPr>
        <p:spPr>
          <a:xfrm>
            <a:off x="600074" y="1127036"/>
            <a:ext cx="79724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/>
              <a:t>现在添加一个消息循环以侦听操作系统发送的消息。 如果应用程序收到一条消息，则此循环会将该消息调度至 </a:t>
            </a:r>
            <a:r>
              <a:rPr lang="en-US" altLang="zh-CN" sz="2200" dirty="0" err="1"/>
              <a:t>WndProc</a:t>
            </a:r>
            <a:r>
              <a:rPr lang="en-US" altLang="zh-CN" sz="2200" dirty="0"/>
              <a:t> </a:t>
            </a:r>
            <a:r>
              <a:rPr lang="zh-CN" altLang="en-US" sz="2200" dirty="0"/>
              <a:t>函数以接受处理。 消息循环类似于下列代码。</a:t>
            </a:r>
          </a:p>
        </p:txBody>
      </p:sp>
      <p:sp>
        <p:nvSpPr>
          <p:cNvPr id="7" name="矩形 6"/>
          <p:cNvSpPr/>
          <p:nvPr/>
        </p:nvSpPr>
        <p:spPr>
          <a:xfrm>
            <a:off x="682625" y="2711519"/>
            <a:ext cx="45847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MSG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msg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GetMessage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msg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0, 0))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TranslateMessage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msg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DispatchMessage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msg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msg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wParam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</p:txBody>
      </p:sp>
      <p:sp>
        <p:nvSpPr>
          <p:cNvPr id="8" name="线形标注 2 1"/>
          <p:cNvSpPr>
            <a:spLocks/>
          </p:cNvSpPr>
          <p:nvPr/>
        </p:nvSpPr>
        <p:spPr bwMode="auto">
          <a:xfrm>
            <a:off x="5267325" y="2495293"/>
            <a:ext cx="3748087" cy="924943"/>
          </a:xfrm>
          <a:prstGeom prst="borderCallout2">
            <a:avLst>
              <a:gd name="adj1" fmla="val 18750"/>
              <a:gd name="adj2" fmla="val -8333"/>
              <a:gd name="adj3" fmla="val 25418"/>
              <a:gd name="adj4" fmla="val -34022"/>
              <a:gd name="adj5" fmla="val 122042"/>
              <a:gd name="adj6" fmla="val -63599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latin typeface="Arial" panose="020B0604020202020204" pitchFamily="34" charset="0"/>
                <a:ea typeface="宋体" panose="02010600030101010101" pitchFamily="2" charset="-122"/>
              </a:rPr>
              <a:t>TtanslateMessage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仅为那些由键盘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驱动器映射为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字符的键产生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WM_CHAR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消息</a:t>
            </a:r>
          </a:p>
        </p:txBody>
      </p:sp>
      <p:sp>
        <p:nvSpPr>
          <p:cNvPr id="9" name="线形标注 2 1"/>
          <p:cNvSpPr>
            <a:spLocks/>
          </p:cNvSpPr>
          <p:nvPr/>
        </p:nvSpPr>
        <p:spPr bwMode="auto">
          <a:xfrm>
            <a:off x="5267324" y="4593276"/>
            <a:ext cx="3748087" cy="642793"/>
          </a:xfrm>
          <a:prstGeom prst="borderCallout2">
            <a:avLst>
              <a:gd name="adj1" fmla="val 18750"/>
              <a:gd name="adj2" fmla="val -8333"/>
              <a:gd name="adj3" fmla="val 25418"/>
              <a:gd name="adj4" fmla="val -34022"/>
              <a:gd name="adj5" fmla="val -55785"/>
              <a:gd name="adj6" fmla="val -72070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latin typeface="Arial" panose="020B0604020202020204" pitchFamily="34" charset="0"/>
                <a:ea typeface="宋体" panose="02010600030101010101" pitchFamily="2" charset="-122"/>
              </a:rPr>
              <a:t>DispatchMessage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将消息指派给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latin typeface="Arial" panose="020B0604020202020204" pitchFamily="34" charset="0"/>
                <a:ea typeface="宋体" panose="02010600030101010101" pitchFamily="2" charset="-122"/>
              </a:rPr>
              <a:t>WinProc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处理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39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 </a:t>
            </a:r>
            <a:r>
              <a:rPr lang="en-US" altLang="zh-CN" dirty="0" err="1"/>
              <a:t>WndProc</a:t>
            </a:r>
            <a:r>
              <a:rPr lang="en-US" altLang="zh-CN" dirty="0"/>
              <a:t> </a:t>
            </a:r>
            <a:r>
              <a:rPr lang="zh-CN" altLang="en-US" dirty="0"/>
              <a:t>函数添加功能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114300" y="942975"/>
            <a:ext cx="89027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LRESULT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CALLBACK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WndProc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message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WPARAM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wParam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LPARAM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lParam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PAINTSTRUCT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HDC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hdc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216F8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greeting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"Hello, World!"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switch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message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WM_PAINT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lvl="2"/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hdc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BeginPaint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TextOut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hdc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5, 5, 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greeting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tcslen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greeting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EndPaint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default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DefWindowProc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message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wParam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lParam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线形标注 2 1"/>
          <p:cNvSpPr>
            <a:spLocks/>
          </p:cNvSpPr>
          <p:nvPr/>
        </p:nvSpPr>
        <p:spPr bwMode="auto">
          <a:xfrm>
            <a:off x="4958556" y="2739062"/>
            <a:ext cx="3748087" cy="717807"/>
          </a:xfrm>
          <a:prstGeom prst="borderCallout2">
            <a:avLst>
              <a:gd name="adj1" fmla="val 18750"/>
              <a:gd name="adj2" fmla="val -8333"/>
              <a:gd name="adj3" fmla="val 25418"/>
              <a:gd name="adj4" fmla="val -34022"/>
              <a:gd name="adj5" fmla="val 113196"/>
              <a:gd name="adj6" fmla="val -66987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WM_PAINT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消息处理，绘制必须包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含在</a:t>
            </a:r>
            <a:r>
              <a:rPr lang="en-US" altLang="zh-CN" sz="1800" b="1" dirty="0" err="1">
                <a:latin typeface="Arial" panose="020B0604020202020204" pitchFamily="34" charset="0"/>
                <a:ea typeface="宋体" panose="02010600030101010101" pitchFamily="2" charset="-122"/>
              </a:rPr>
              <a:t>BeginPaint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1800" b="1" dirty="0" err="1">
                <a:latin typeface="Arial" panose="020B0604020202020204" pitchFamily="34" charset="0"/>
                <a:ea typeface="宋体" panose="02010600030101010101" pitchFamily="2" charset="-122"/>
              </a:rPr>
              <a:t>EndPaint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线形标注 2 1"/>
          <p:cNvSpPr>
            <a:spLocks/>
          </p:cNvSpPr>
          <p:nvPr/>
        </p:nvSpPr>
        <p:spPr bwMode="auto">
          <a:xfrm>
            <a:off x="4321969" y="4562218"/>
            <a:ext cx="2510631" cy="473204"/>
          </a:xfrm>
          <a:prstGeom prst="borderCallout2">
            <a:avLst>
              <a:gd name="adj1" fmla="val 18750"/>
              <a:gd name="adj2" fmla="val -8333"/>
              <a:gd name="adj3" fmla="val 25418"/>
              <a:gd name="adj4" fmla="val -34022"/>
              <a:gd name="adj5" fmla="val 111427"/>
              <a:gd name="adj6" fmla="val -42930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默认消息处理</a:t>
            </a:r>
          </a:p>
        </p:txBody>
      </p:sp>
    </p:spTree>
    <p:extLst>
      <p:ext uri="{BB962C8B-B14F-4D97-AF65-F5344CB8AC3E}">
        <p14:creationId xmlns:p14="http://schemas.microsoft.com/office/powerpoint/2010/main" val="1850828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2625" y="1431694"/>
            <a:ext cx="65786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case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WM_DESTROY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lvl="1"/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PostQuitMessage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(0);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default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DefWindowProc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hWnd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message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wParam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lParam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</p:txBody>
      </p:sp>
      <p:sp>
        <p:nvSpPr>
          <p:cNvPr id="6" name="线形标注 2 1"/>
          <p:cNvSpPr>
            <a:spLocks/>
          </p:cNvSpPr>
          <p:nvPr/>
        </p:nvSpPr>
        <p:spPr bwMode="auto">
          <a:xfrm>
            <a:off x="4385502" y="1175542"/>
            <a:ext cx="3035576" cy="634007"/>
          </a:xfrm>
          <a:prstGeom prst="borderCallout2">
            <a:avLst>
              <a:gd name="adj1" fmla="val 18750"/>
              <a:gd name="adj2" fmla="val -8333"/>
              <a:gd name="adj3" fmla="val 25418"/>
              <a:gd name="adj4" fmla="val -34022"/>
              <a:gd name="adj5" fmla="val 64604"/>
              <a:gd name="adj6" fmla="val -45831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完整的消息结构必须包含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WM_DESTROY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20725" y="1495194"/>
            <a:ext cx="2771775" cy="8505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694" y="3817563"/>
            <a:ext cx="35219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200" dirty="0"/>
              <a:t>在程序结束时必须调用</a:t>
            </a:r>
            <a:r>
              <a:rPr lang="en-US" altLang="zh-CN" sz="2200" dirty="0" err="1"/>
              <a:t>PostQuitMessage</a:t>
            </a:r>
            <a:r>
              <a:rPr lang="zh-CN" altLang="en-US" sz="2200" dirty="0"/>
              <a:t>结束进程，否则会显示进程占用，无法重新执行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105" y="3560244"/>
            <a:ext cx="4603811" cy="28983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4" y="5366521"/>
            <a:ext cx="4200051" cy="85693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4385502" y="5006723"/>
            <a:ext cx="3160704" cy="25739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59418" y="5716811"/>
            <a:ext cx="1968776" cy="21859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78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0" y="1294730"/>
            <a:ext cx="8389938" cy="47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1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练习与思考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altLang="zh-CN" dirty="0"/>
          </a:p>
          <a:p>
            <a:pPr lvl="1"/>
            <a:r>
              <a:rPr lang="zh-CN" altLang="en-US" dirty="0"/>
              <a:t>改变应用程序的窗口大小</a:t>
            </a:r>
            <a:endParaRPr lang="en-US" altLang="zh-CN" dirty="0"/>
          </a:p>
          <a:p>
            <a:pPr lvl="1"/>
            <a:r>
              <a:rPr lang="zh-CN" altLang="en-US" dirty="0"/>
              <a:t>改变应用程序的窗口标题</a:t>
            </a:r>
            <a:endParaRPr lang="en-US" altLang="zh-CN" dirty="0"/>
          </a:p>
          <a:p>
            <a:pPr lvl="1"/>
            <a:r>
              <a:rPr lang="zh-CN" altLang="en-US" dirty="0"/>
              <a:t>改变应用程序的窗口样式，如：不能改变大小、屏蔽最小化按钮等</a:t>
            </a:r>
            <a:endParaRPr lang="en-US" altLang="zh-CN" dirty="0"/>
          </a:p>
          <a:p>
            <a:pPr lvl="1"/>
            <a:r>
              <a:rPr lang="zh-CN" altLang="en-US" dirty="0"/>
              <a:t>改变进入应用程序时的光标样式，如：光标变为小手、十字架等</a:t>
            </a:r>
            <a:endParaRPr lang="en-US" altLang="zh-CN" dirty="0"/>
          </a:p>
          <a:p>
            <a:pPr lvl="1"/>
            <a:r>
              <a:rPr lang="zh-CN" altLang="en-US" dirty="0"/>
              <a:t>改变应用程序的图标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092" y="4735715"/>
            <a:ext cx="6191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34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6" name="Picture 12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2447925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3" descr="条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263"/>
            <a:ext cx="916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5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692150"/>
            <a:ext cx="30988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27" descr="0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91440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647700" y="2806700"/>
            <a:ext cx="78200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HY헤드라인M" pitchFamily="2" charset="-127"/>
                <a:cs typeface="Arial" pitchFamily="34" charset="0"/>
              </a:rPr>
              <a:t>Thanks</a:t>
            </a:r>
            <a:endParaRPr lang="zh-CN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HY헤드라인M" pitchFamily="2" charset="-127"/>
              <a:cs typeface="Arial" pitchFamily="34" charset="0"/>
            </a:endParaRPr>
          </a:p>
        </p:txBody>
      </p:sp>
      <p:sp>
        <p:nvSpPr>
          <p:cNvPr id="21573" name="Rectangle 69"/>
          <p:cNvSpPr>
            <a:spLocks noChangeArrowheads="1"/>
          </p:cNvSpPr>
          <p:nvPr/>
        </p:nvSpPr>
        <p:spPr bwMode="auto">
          <a:xfrm>
            <a:off x="611188" y="2781300"/>
            <a:ext cx="78200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 b="1">
              <a:solidFill>
                <a:srgbClr val="CC3300"/>
              </a:solidFill>
              <a:latin typeface="Arial Black" panose="020B0A04020102020204" pitchFamily="34" charset="0"/>
              <a:ea typeface="HY헤드라인M" pitchFamily="2" charset="-127"/>
            </a:endParaRPr>
          </a:p>
        </p:txBody>
      </p:sp>
    </p:spTree>
  </p:cSld>
  <p:clrMapOvr>
    <a:masterClrMapping/>
  </p:clrMapOvr>
  <p:transition advTm="5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99CC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8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游戏框架文件说明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游戏框架代码提供了一些常用功能的</a:t>
            </a:r>
            <a:r>
              <a:rPr lang="en-US" altLang="zh-CN" dirty="0"/>
              <a:t>Demo</a:t>
            </a:r>
          </a:p>
          <a:p>
            <a:pPr lvl="1"/>
            <a:r>
              <a:rPr lang="zh-CN" altLang="en-US" dirty="0"/>
              <a:t>界面与按钮</a:t>
            </a:r>
            <a:endParaRPr lang="en-US" altLang="zh-CN" dirty="0"/>
          </a:p>
          <a:p>
            <a:pPr lvl="1"/>
            <a:r>
              <a:rPr lang="zh-CN" altLang="en-US" dirty="0"/>
              <a:t>鼠标与键盘事件</a:t>
            </a:r>
            <a:endParaRPr lang="en-US" altLang="zh-CN" dirty="0"/>
          </a:p>
          <a:p>
            <a:pPr lvl="1"/>
            <a:r>
              <a:rPr lang="zh-CN" altLang="en-US" dirty="0"/>
              <a:t>计时器与运动</a:t>
            </a:r>
            <a:endParaRPr lang="en-US" altLang="zh-CN" dirty="0"/>
          </a:p>
          <a:p>
            <a:pPr lvl="1"/>
            <a:r>
              <a:rPr lang="zh-CN" altLang="en-US" dirty="0"/>
              <a:t>绘制图形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60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游戏框架文件说明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BubbleGame.h</a:t>
            </a:r>
            <a:endParaRPr lang="en-US" altLang="zh-CN" dirty="0"/>
          </a:p>
          <a:p>
            <a:pPr lvl="1"/>
            <a:r>
              <a:rPr lang="zh-CN" altLang="en-US" dirty="0"/>
              <a:t>全局常量定义，结构体定义，结构体创建函数声明</a:t>
            </a:r>
            <a:endParaRPr lang="en-US" altLang="zh-CN" dirty="0"/>
          </a:p>
          <a:p>
            <a:r>
              <a:rPr lang="en-US" altLang="zh-CN" dirty="0"/>
              <a:t>BubbleGame.cpp</a:t>
            </a:r>
          </a:p>
          <a:p>
            <a:pPr lvl="1"/>
            <a:r>
              <a:rPr lang="zh-CN" altLang="en-US" dirty="0"/>
              <a:t>游戏的主要的程序代码</a:t>
            </a:r>
          </a:p>
        </p:txBody>
      </p:sp>
    </p:spTree>
    <p:extLst>
      <p:ext uri="{BB962C8B-B14F-4D97-AF65-F5344CB8AC3E}">
        <p14:creationId xmlns:p14="http://schemas.microsoft.com/office/powerpoint/2010/main" val="263191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游戏框架文件说明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BubbleGame.rc</a:t>
            </a:r>
            <a:endParaRPr lang="en-US" altLang="zh-CN" dirty="0"/>
          </a:p>
          <a:p>
            <a:pPr lvl="1"/>
            <a:r>
              <a:rPr lang="zh-CN" altLang="en-US" dirty="0"/>
              <a:t>资源脚本文件</a:t>
            </a:r>
            <a:endParaRPr lang="en-US" altLang="zh-CN" dirty="0"/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如非必要请勿手动更改此文件</a:t>
            </a:r>
            <a:r>
              <a:rPr lang="en-US" altLang="zh-CN" dirty="0"/>
              <a:t>】</a:t>
            </a:r>
          </a:p>
          <a:p>
            <a:r>
              <a:rPr lang="en-US" altLang="zh-CN" dirty="0" err="1"/>
              <a:t>resource.h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 err="1"/>
              <a:t>ContraGame.rc</a:t>
            </a:r>
            <a:r>
              <a:rPr lang="zh-CN" altLang="en-US" dirty="0"/>
              <a:t>自动生成的头文件</a:t>
            </a:r>
            <a:endParaRPr lang="en-US" altLang="zh-CN" dirty="0"/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如非必要请勿手动更改此文件</a:t>
            </a:r>
            <a:r>
              <a:rPr lang="en-US" altLang="zh-CN" dirty="0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03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BubbleGame.h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CADB17-3186-4EC6-815B-AF9F0D7B6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120" y="963540"/>
            <a:ext cx="5642948" cy="31580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466FCF-E9A4-4158-B221-26813F8E2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810" y="4389489"/>
            <a:ext cx="4526957" cy="21204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9EBF4C-3A65-419C-9016-30BD8A5FBC53}"/>
              </a:ext>
            </a:extLst>
          </p:cNvPr>
          <p:cNvSpPr txBox="1"/>
          <p:nvPr/>
        </p:nvSpPr>
        <p:spPr>
          <a:xfrm>
            <a:off x="199014" y="4711028"/>
            <a:ext cx="27324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#pragma region </a:t>
            </a:r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区域名称</a:t>
            </a: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……</a:t>
            </a:r>
          </a:p>
          <a:p>
            <a:r>
              <a:rPr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区域内容（意义接近）</a:t>
            </a: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……</a:t>
            </a:r>
          </a:p>
          <a:p>
            <a:r>
              <a:rPr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#pragma </a:t>
            </a:r>
            <a:r>
              <a:rPr lang="en-US" altLang="zh-CN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endregion</a:t>
            </a:r>
            <a:endParaRPr lang="zh-CN" altLang="en-US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9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BubbleGame.cpp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E8E1A8-5AD6-4ABA-BDCC-A83CDB659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82" y="1215203"/>
            <a:ext cx="6911350" cy="47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95893"/>
      </p:ext>
    </p:extLst>
  </p:cSld>
  <p:clrMapOvr>
    <a:masterClrMapping/>
  </p:clrMapOvr>
</p:sld>
</file>

<file path=ppt/theme/theme1.xml><?xml version="1.0" encoding="utf-8"?>
<a:theme xmlns:a="http://schemas.openxmlformats.org/drawingml/2006/main" name="ipc">
  <a:themeElements>
    <a:clrScheme name="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pc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pc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6819</TotalTime>
  <Words>2518</Words>
  <Application>Microsoft Office PowerPoint</Application>
  <PresentationFormat>全屏显示(4:3)</PresentationFormat>
  <Paragraphs>396</Paragraphs>
  <Slides>45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 Unicode MS</vt:lpstr>
      <vt:lpstr>Microsoft YaHei UI</vt:lpstr>
      <vt:lpstr>黑体</vt:lpstr>
      <vt:lpstr>宋体</vt:lpstr>
      <vt:lpstr>微软雅黑</vt:lpstr>
      <vt:lpstr>新宋体</vt:lpstr>
      <vt:lpstr>Arial</vt:lpstr>
      <vt:lpstr>Arial Black</vt:lpstr>
      <vt:lpstr>Comic Sans MS</vt:lpstr>
      <vt:lpstr>Times New Roman</vt:lpstr>
      <vt:lpstr>Wingdings</vt:lpstr>
      <vt:lpstr>ipc</vt:lpstr>
      <vt:lpstr>程序设计基础  大作业教程 (1) 游戏框架介绍 + Win32基础</vt:lpstr>
      <vt:lpstr>主要内容</vt:lpstr>
      <vt:lpstr>一、游戏框架解析</vt:lpstr>
      <vt:lpstr>游戏框架的基本原理</vt:lpstr>
      <vt:lpstr>游戏框架文件说明</vt:lpstr>
      <vt:lpstr>游戏框架文件说明</vt:lpstr>
      <vt:lpstr>游戏框架文件说明</vt:lpstr>
      <vt:lpstr>BubbleGame.h</vt:lpstr>
      <vt:lpstr>BubbleGame.cpp</vt:lpstr>
      <vt:lpstr>二、Win32 编程</vt:lpstr>
      <vt:lpstr>Windows编程基础</vt:lpstr>
      <vt:lpstr>Win32 API</vt:lpstr>
      <vt:lpstr>　MFC</vt:lpstr>
      <vt:lpstr>.NET Framework</vt:lpstr>
      <vt:lpstr>窗口</vt:lpstr>
      <vt:lpstr>句柄</vt:lpstr>
      <vt:lpstr>常用句柄类型及其说明</vt:lpstr>
      <vt:lpstr>事件驱动</vt:lpstr>
      <vt:lpstr>消息</vt:lpstr>
      <vt:lpstr>PowerPoint 演示文稿</vt:lpstr>
      <vt:lpstr>Windows应用程序的常用消息</vt:lpstr>
      <vt:lpstr>Windows应用程序组成</vt:lpstr>
      <vt:lpstr>入口函数WinMain()</vt:lpstr>
      <vt:lpstr>WinMain函数的结构 </vt:lpstr>
      <vt:lpstr>窗口函数WndProc()</vt:lpstr>
      <vt:lpstr>PowerPoint 演示文稿</vt:lpstr>
      <vt:lpstr>PowerPoint 演示文稿</vt:lpstr>
      <vt:lpstr>参考资料：创建Win32应用程序</vt:lpstr>
      <vt:lpstr>创建基于Win32的项目</vt:lpstr>
      <vt:lpstr>PowerPoint 演示文稿</vt:lpstr>
      <vt:lpstr>PowerPoint 演示文稿</vt:lpstr>
      <vt:lpstr>PowerPoint 演示文稿</vt:lpstr>
      <vt:lpstr>启动基于 Win32 的应用程序</vt:lpstr>
      <vt:lpstr>PowerPoint 演示文稿</vt:lpstr>
      <vt:lpstr>向 WinMain 函数添加功能</vt:lpstr>
      <vt:lpstr>定义窗口类</vt:lpstr>
      <vt:lpstr>注册窗口类</vt:lpstr>
      <vt:lpstr>创建窗口</vt:lpstr>
      <vt:lpstr>显示及更新窗口</vt:lpstr>
      <vt:lpstr>消息循环</vt:lpstr>
      <vt:lpstr>向 WndProc 函数添加功能</vt:lpstr>
      <vt:lpstr>PowerPoint 演示文稿</vt:lpstr>
      <vt:lpstr>编译运行</vt:lpstr>
      <vt:lpstr>练习与思考</vt:lpstr>
      <vt:lpstr>PowerPoint 演示文稿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 Programming Language</dc:title>
  <dc:creator>Fred Kuhns</dc:creator>
  <dc:description>Intro to C</dc:description>
  <cp:lastModifiedBy>BIM</cp:lastModifiedBy>
  <cp:revision>997</cp:revision>
  <dcterms:created xsi:type="dcterms:W3CDTF">2003-01-16T14:38:52Z</dcterms:created>
  <dcterms:modified xsi:type="dcterms:W3CDTF">2023-11-09T05:58:35Z</dcterms:modified>
</cp:coreProperties>
</file>