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3"/>
  </p:notesMasterIdLst>
  <p:handoutMasterIdLst>
    <p:handoutMasterId r:id="rId34"/>
  </p:handoutMasterIdLst>
  <p:sldIdLst>
    <p:sldId id="256" r:id="rId2"/>
    <p:sldId id="492" r:id="rId3"/>
    <p:sldId id="481" r:id="rId4"/>
    <p:sldId id="495" r:id="rId5"/>
    <p:sldId id="493" r:id="rId6"/>
    <p:sldId id="503" r:id="rId7"/>
    <p:sldId id="499" r:id="rId8"/>
    <p:sldId id="502" r:id="rId9"/>
    <p:sldId id="510" r:id="rId10"/>
    <p:sldId id="509" r:id="rId11"/>
    <p:sldId id="508" r:id="rId12"/>
    <p:sldId id="500" r:id="rId13"/>
    <p:sldId id="498" r:id="rId14"/>
    <p:sldId id="496" r:id="rId15"/>
    <p:sldId id="512" r:id="rId16"/>
    <p:sldId id="501" r:id="rId17"/>
    <p:sldId id="514" r:id="rId18"/>
    <p:sldId id="520" r:id="rId19"/>
    <p:sldId id="515" r:id="rId20"/>
    <p:sldId id="516" r:id="rId21"/>
    <p:sldId id="517" r:id="rId22"/>
    <p:sldId id="518" r:id="rId23"/>
    <p:sldId id="519" r:id="rId24"/>
    <p:sldId id="521" r:id="rId25"/>
    <p:sldId id="522" r:id="rId26"/>
    <p:sldId id="523" r:id="rId27"/>
    <p:sldId id="524" r:id="rId28"/>
    <p:sldId id="526" r:id="rId29"/>
    <p:sldId id="525" r:id="rId30"/>
    <p:sldId id="513" r:id="rId31"/>
    <p:sldId id="408" r:id="rId3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 超" initials="陈" lastIdx="1" clrIdx="0">
    <p:extLst>
      <p:ext uri="{19B8F6BF-5375-455C-9EA6-DF929625EA0E}">
        <p15:presenceInfo xmlns:p15="http://schemas.microsoft.com/office/powerpoint/2012/main" userId="0543dcaa47cc5a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D5FFD5"/>
    <a:srgbClr val="0000CC"/>
    <a:srgbClr val="777777"/>
    <a:srgbClr val="40458C"/>
    <a:srgbClr val="990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89517" autoAdjust="0"/>
  </p:normalViewPr>
  <p:slideViewPr>
    <p:cSldViewPr snapToGrid="0">
      <p:cViewPr varScale="1">
        <p:scale>
          <a:sx n="102" d="100"/>
          <a:sy n="102" d="100"/>
        </p:scale>
        <p:origin x="1920" y="102"/>
      </p:cViewPr>
      <p:guideLst>
        <p:guide orient="horz" pos="80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-1986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A4329E92-0F68-4358-90B5-3C1579FA3C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0138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3517736-5906-4005-A52F-A39D6E3F89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35773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A7A4D76-D51B-4377-972E-C6433D788E14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83209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517736-5906-4005-A52F-A39D6E3F89D6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7548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看代码的一个示范逻辑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517736-5906-4005-A52F-A39D6E3F89D6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7125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763" y="6380163"/>
            <a:ext cx="1449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17563"/>
            <a:ext cx="7848600" cy="1697037"/>
          </a:xfrm>
        </p:spPr>
        <p:txBody>
          <a:bodyPr/>
          <a:lstStyle>
            <a:lvl1pPr>
              <a:defRPr sz="40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pPr lvl="0"/>
            <a:r>
              <a:rPr lang="en-US" altLang="zh-CN" noProof="0" dirty="0"/>
              <a:t>Click to edit Master title style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281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pPr lvl="0"/>
            <a:r>
              <a:rPr lang="en-US" altLang="zh-CN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0034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54469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7088" cy="61436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4650" y="76200"/>
            <a:ext cx="6140450" cy="61436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9441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宋体" pitchFamily="2" charset="-122"/>
                <a:cs typeface="Times New Roman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defRPr>
            </a:lvl1pPr>
            <a:lvl2pPr>
              <a:defRPr sz="2800" b="1">
                <a:solidFill>
                  <a:srgbClr val="40458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 sz="1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>
              <a:defRPr sz="1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545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89945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4650" y="1141413"/>
            <a:ext cx="4117975" cy="5078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5025" y="1141413"/>
            <a:ext cx="4119563" cy="5078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53870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2975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8762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14600" y="6388100"/>
            <a:ext cx="413861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Software Engineering (I) — The C Programming Language</a:t>
            </a:r>
            <a:endParaRPr kumimoji="0" lang="en-US" altLang="zh-CN" b="0">
              <a:solidFill>
                <a:schemeClr val="tx1"/>
              </a:solidFill>
              <a:latin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843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1086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37132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76200"/>
            <a:ext cx="777240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41413"/>
            <a:ext cx="8389938" cy="507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454025" y="881063"/>
            <a:ext cx="8229600" cy="0"/>
          </a:xfrm>
          <a:prstGeom prst="line">
            <a:avLst/>
          </a:prstGeom>
          <a:noFill/>
          <a:ln w="57150" cmpd="thinThick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20088" y="6480175"/>
            <a:ext cx="4302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2817809A-9A50-4F66-8DC9-D401218B9C73}" type="slidenum">
              <a:rPr lang="en-US" altLang="zh-CN" sz="1200" smtClean="0">
                <a:latin typeface="Comic Sans MS" panose="030F0702030302020204" pitchFamily="66" charset="0"/>
                <a:ea typeface="宋体" panose="02010600030101010101" pitchFamily="2" charset="-122"/>
              </a:rPr>
              <a:pPr eaLnBrk="1" hangingPunct="1">
                <a:defRPr/>
              </a:pPr>
              <a:t>‹#›</a:t>
            </a:fld>
            <a:endParaRPr lang="en-US" altLang="zh-CN" sz="120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03" r:id="rId1"/>
    <p:sldLayoutId id="2147484604" r:id="rId2"/>
    <p:sldLayoutId id="2147484605" r:id="rId3"/>
    <p:sldLayoutId id="2147484606" r:id="rId4"/>
    <p:sldLayoutId id="2147484607" r:id="rId5"/>
    <p:sldLayoutId id="2147484608" r:id="rId6"/>
    <p:sldLayoutId id="2147484609" r:id="rId7"/>
    <p:sldLayoutId id="2147484610" r:id="rId8"/>
    <p:sldLayoutId id="2147484611" r:id="rId9"/>
    <p:sldLayoutId id="2147484612" r:id="rId10"/>
    <p:sldLayoutId id="2147484613" r:id="rId11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CC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600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17563"/>
            <a:ext cx="8001000" cy="2459037"/>
          </a:xfrm>
        </p:spPr>
        <p:txBody>
          <a:bodyPr/>
          <a:lstStyle/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程序设计基础</a:t>
            </a:r>
            <a:br>
              <a:rPr lang="en-US" altLang="zh-CN" sz="2800" b="0" dirty="0"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sz="2800" b="0" dirty="0"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4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大作业教程 </a:t>
            </a:r>
            <a:r>
              <a:rPr lang="en-US" altLang="zh-CN" sz="4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(2)</a:t>
            </a:r>
            <a:br>
              <a:rPr lang="en-US" altLang="zh-CN" sz="4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sz="3200" dirty="0"/>
              <a:t>游戏状态设计 </a:t>
            </a:r>
            <a:r>
              <a:rPr lang="en-US" altLang="zh-CN" sz="3200" dirty="0"/>
              <a:t>+ </a:t>
            </a:r>
            <a:r>
              <a:rPr lang="zh-CN" altLang="en-US" sz="3200" dirty="0"/>
              <a:t>游戏数据设计</a:t>
            </a:r>
            <a:endParaRPr lang="en-US" altLang="zh-CN" sz="32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4440238"/>
            <a:ext cx="7886700" cy="164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0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66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张文源</a:t>
            </a:r>
            <a:endParaRPr lang="en-US" altLang="zh-CN" kern="0" dirty="0"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kern="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清华大学软件学院</a:t>
            </a:r>
            <a:endParaRPr lang="en-US" altLang="zh-CN" kern="0" dirty="0"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Tel: 18801005068</a:t>
            </a:r>
          </a:p>
          <a:p>
            <a:r>
              <a:rPr lang="en-US" altLang="zh-CN" kern="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Email: zhangwen21@mails.tsinghua.edu.cn</a:t>
            </a:r>
            <a:endParaRPr lang="en-US" altLang="zh-CN" kern="0" dirty="0"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例子：按住“→”键前进：再改进一点点</a:t>
            </a:r>
            <a:endParaRPr lang="en-US" altLang="zh-CN" dirty="0"/>
          </a:p>
          <a:p>
            <a:pPr lvl="1"/>
            <a:r>
              <a:rPr lang="zh-CN" altLang="en-US" dirty="0"/>
              <a:t>为了运动更平滑，引入“加速度”变量，并添加“最大速度”约束</a:t>
            </a:r>
            <a:endParaRPr lang="en-US" altLang="zh-CN" dirty="0"/>
          </a:p>
          <a:p>
            <a:pPr lvl="1"/>
            <a:r>
              <a:rPr lang="zh-CN" altLang="en-US" dirty="0"/>
              <a:t>考虑“→”和“←”同时按下的情况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51415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讨论：以下动作涉及哪些状态与更新规则？</a:t>
            </a:r>
            <a:endParaRPr lang="en-US" altLang="zh-CN" dirty="0"/>
          </a:p>
          <a:p>
            <a:pPr lvl="1"/>
            <a:r>
              <a:rPr lang="zh-CN" altLang="en-US" dirty="0"/>
              <a:t>按下“↑”键跳跃</a:t>
            </a:r>
            <a:endParaRPr lang="en-US" altLang="zh-CN" dirty="0"/>
          </a:p>
          <a:p>
            <a:pPr lvl="1"/>
            <a:r>
              <a:rPr lang="zh-CN" altLang="en-US" dirty="0"/>
              <a:t>发射一个直线飞行的子弹</a:t>
            </a:r>
            <a:endParaRPr lang="en-US" altLang="zh-CN" dirty="0"/>
          </a:p>
          <a:p>
            <a:pPr lvl="1"/>
            <a:r>
              <a:rPr lang="zh-CN" altLang="en-US" dirty="0"/>
              <a:t>按下“↑→”键</a:t>
            </a:r>
            <a:r>
              <a:rPr lang="zh-CN" altLang="en-US"/>
              <a:t>向前跳跃</a:t>
            </a:r>
            <a:endParaRPr lang="en-US" altLang="zh-CN" dirty="0"/>
          </a:p>
          <a:p>
            <a:pPr lvl="1"/>
            <a:r>
              <a:rPr lang="zh-CN" altLang="en-US" dirty="0"/>
              <a:t>按住鼠标开火，每秒发射</a:t>
            </a:r>
            <a:r>
              <a:rPr lang="en-US" altLang="zh-CN" dirty="0"/>
              <a:t>3</a:t>
            </a:r>
            <a:r>
              <a:rPr lang="zh-CN" altLang="en-US" dirty="0"/>
              <a:t>枚子弹</a:t>
            </a:r>
            <a:endParaRPr lang="en-US" altLang="zh-CN" dirty="0"/>
          </a:p>
          <a:p>
            <a:pPr lvl="1"/>
            <a:r>
              <a:rPr lang="zh-CN" altLang="en-US" dirty="0"/>
              <a:t>按住</a:t>
            </a:r>
            <a:r>
              <a:rPr lang="en-US" altLang="zh-CN" dirty="0"/>
              <a:t>Z</a:t>
            </a:r>
            <a:r>
              <a:rPr lang="zh-CN" altLang="en-US" dirty="0"/>
              <a:t>键倒计时</a:t>
            </a:r>
            <a:r>
              <a:rPr lang="en-US" altLang="zh-CN" dirty="0"/>
              <a:t>10</a:t>
            </a:r>
            <a:r>
              <a:rPr lang="zh-CN" altLang="en-US" dirty="0"/>
              <a:t>秒后自爆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2630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二、游戏数据设计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结构体</a:t>
            </a:r>
            <a:endParaRPr lang="en-US" altLang="zh-CN" dirty="0"/>
          </a:p>
          <a:p>
            <a:r>
              <a:rPr lang="zh-CN" altLang="en-US" dirty="0"/>
              <a:t>数组</a:t>
            </a:r>
            <a:r>
              <a:rPr lang="en-US" altLang="zh-CN" dirty="0"/>
              <a:t>/</a:t>
            </a:r>
            <a:r>
              <a:rPr lang="zh-CN" altLang="en-US" dirty="0"/>
              <a:t>列表，</a:t>
            </a:r>
            <a:r>
              <a:rPr lang="en-US" altLang="zh-CN" dirty="0"/>
              <a:t>ID</a:t>
            </a:r>
          </a:p>
          <a:p>
            <a:r>
              <a:rPr lang="zh-CN" altLang="en-US" dirty="0"/>
              <a:t>全局变量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6955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同一类游戏对象具有相同类型的状态</a:t>
            </a:r>
            <a:endParaRPr lang="en-US" altLang="zh-CN" dirty="0"/>
          </a:p>
          <a:p>
            <a:r>
              <a:rPr lang="zh-CN" altLang="en-US" dirty="0"/>
              <a:t>使用结构体来管理这些状态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07" y="3640913"/>
            <a:ext cx="3619048" cy="224761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2611" y="3242426"/>
            <a:ext cx="4291977" cy="304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31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  <a:r>
              <a:rPr lang="en-US" altLang="zh-CN" dirty="0"/>
              <a:t>/</a:t>
            </a:r>
            <a:r>
              <a:rPr lang="zh-CN" altLang="en-US" dirty="0"/>
              <a:t>列表，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  <a:r>
              <a:rPr lang="en-US" altLang="zh-CN" dirty="0"/>
              <a:t>/</a:t>
            </a:r>
            <a:r>
              <a:rPr lang="zh-CN" altLang="en-US" dirty="0"/>
              <a:t>列表</a:t>
            </a:r>
            <a:endParaRPr lang="en-US" altLang="zh-CN" dirty="0"/>
          </a:p>
          <a:p>
            <a:pPr lvl="1"/>
            <a:r>
              <a:rPr lang="zh-CN" altLang="en-US" dirty="0"/>
              <a:t>使用数组或列表（链表、</a:t>
            </a:r>
            <a:r>
              <a:rPr lang="en-US" altLang="zh-CN" dirty="0"/>
              <a:t>vector</a:t>
            </a:r>
            <a:r>
              <a:rPr lang="zh-CN" altLang="en-US" dirty="0"/>
              <a:t>、</a:t>
            </a:r>
            <a:r>
              <a:rPr lang="en-US" altLang="zh-CN" dirty="0"/>
              <a:t>list</a:t>
            </a:r>
            <a:r>
              <a:rPr lang="zh-CN" altLang="en-US" dirty="0"/>
              <a:t>等）存储同一类游戏对象</a:t>
            </a:r>
            <a:endParaRPr lang="en-US" altLang="zh-CN" dirty="0"/>
          </a:p>
          <a:p>
            <a:pPr lvl="1"/>
            <a:r>
              <a:rPr lang="zh-CN" altLang="en-US" dirty="0"/>
              <a:t>使得同样的状态更新规则可以应用到多个对象</a:t>
            </a:r>
            <a:endParaRPr lang="en-US" altLang="zh-CN" dirty="0"/>
          </a:p>
          <a:p>
            <a:r>
              <a:rPr lang="en-US" altLang="zh-CN" dirty="0"/>
              <a:t>ID</a:t>
            </a:r>
          </a:p>
          <a:p>
            <a:pPr lvl="1"/>
            <a:r>
              <a:rPr lang="zh-CN" altLang="en-US" dirty="0"/>
              <a:t>为了便于区分不同的状态</a:t>
            </a:r>
            <a:r>
              <a:rPr lang="en-US" altLang="zh-CN" dirty="0"/>
              <a:t>/</a:t>
            </a:r>
            <a:r>
              <a:rPr lang="zh-CN" altLang="en-US" dirty="0"/>
              <a:t>对象，为每个状态</a:t>
            </a:r>
            <a:r>
              <a:rPr lang="en-US" altLang="zh-CN" dirty="0"/>
              <a:t>/</a:t>
            </a:r>
            <a:r>
              <a:rPr lang="zh-CN" altLang="en-US" dirty="0"/>
              <a:t>对象赋予一个</a:t>
            </a:r>
            <a:r>
              <a:rPr lang="en-US" altLang="zh-CN" dirty="0"/>
              <a:t>ID</a:t>
            </a:r>
          </a:p>
          <a:p>
            <a:pPr lvl="1"/>
            <a:r>
              <a:rPr lang="zh-CN" altLang="en-US" dirty="0"/>
              <a:t>可以使用宏定义来设置</a:t>
            </a:r>
            <a:r>
              <a:rPr lang="en-US" altLang="zh-CN" dirty="0"/>
              <a:t>ID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3863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  <a:r>
              <a:rPr lang="en-US" altLang="zh-CN" dirty="0"/>
              <a:t>/</a:t>
            </a:r>
            <a:r>
              <a:rPr lang="zh-CN" altLang="en-US" dirty="0"/>
              <a:t>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141413"/>
            <a:ext cx="4755490" cy="5078412"/>
          </a:xfrm>
        </p:spPr>
        <p:txBody>
          <a:bodyPr/>
          <a:lstStyle/>
          <a:p>
            <a:r>
              <a:rPr lang="zh-CN" altLang="en-US" dirty="0"/>
              <a:t>举例：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vector&lt;Button&gt;</a:t>
            </a:r>
            <a:r>
              <a:rPr lang="zh-CN" altLang="en-US" dirty="0"/>
              <a:t>存储多个按钮，并用</a:t>
            </a:r>
            <a:r>
              <a:rPr lang="en-US" altLang="zh-CN" dirty="0"/>
              <a:t>for</a:t>
            </a:r>
            <a:r>
              <a:rPr lang="zh-CN" altLang="en-US" dirty="0"/>
              <a:t>循环遍历所有按钮</a:t>
            </a:r>
            <a:endParaRPr lang="en-US" altLang="zh-CN" dirty="0"/>
          </a:p>
          <a:p>
            <a:pPr lvl="1"/>
            <a:r>
              <a:rPr lang="zh-CN" altLang="en-US" dirty="0"/>
              <a:t>宏定义的按钮</a:t>
            </a:r>
            <a:r>
              <a:rPr lang="en-US" altLang="zh-CN" dirty="0"/>
              <a:t>ID</a:t>
            </a:r>
            <a:r>
              <a:rPr lang="zh-CN" altLang="en-US" dirty="0"/>
              <a:t>：</a:t>
            </a:r>
            <a:r>
              <a:rPr lang="en-US" altLang="zh-CN" b="0" dirty="0"/>
              <a:t>BUTTON_STARTGAME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380245"/>
            <a:ext cx="4495800" cy="51142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184D84A-E428-49AF-BC2C-FA3BA22C3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1" y="5038306"/>
            <a:ext cx="4597238" cy="67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03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为了在消息循环的所有事件处理函数中都可以访问游戏状态数据，考虑把游戏状态定义在全局变量</a:t>
            </a:r>
            <a:endParaRPr lang="en-US" altLang="zh-CN" dirty="0"/>
          </a:p>
          <a:p>
            <a:r>
              <a:rPr lang="zh-CN" altLang="en-US" dirty="0"/>
              <a:t>在游戏初始化</a:t>
            </a:r>
            <a:r>
              <a:rPr lang="en-US" altLang="zh-CN" dirty="0"/>
              <a:t>/</a:t>
            </a:r>
            <a:r>
              <a:rPr lang="zh-CN" altLang="en-US" dirty="0"/>
              <a:t>场景切换时，可能会有对象的增删，记得初始化变量，以及回收内存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CE75010-975C-4552-8830-3B7E19728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000" y="3724950"/>
            <a:ext cx="4453189" cy="305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46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加载资源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8240" y="1009066"/>
            <a:ext cx="8389938" cy="5078412"/>
          </a:xfrm>
        </p:spPr>
        <p:txBody>
          <a:bodyPr/>
          <a:lstStyle/>
          <a:p>
            <a:r>
              <a:rPr lang="zh-CN" altLang="en-US" dirty="0"/>
              <a:t>把资源放到</a:t>
            </a:r>
            <a:r>
              <a:rPr lang="en-US" altLang="zh-CN" dirty="0" err="1"/>
              <a:t>src</a:t>
            </a:r>
            <a:r>
              <a:rPr lang="en-US" altLang="zh-CN" dirty="0"/>
              <a:t>\</a:t>
            </a:r>
            <a:r>
              <a:rPr lang="en-US" altLang="zh-CN" dirty="0" err="1"/>
              <a:t>ContraGame</a:t>
            </a:r>
            <a:r>
              <a:rPr lang="en-US" altLang="zh-CN" dirty="0"/>
              <a:t>\res</a:t>
            </a:r>
            <a:r>
              <a:rPr lang="zh-CN" altLang="en-US" dirty="0"/>
              <a:t>目录下</a:t>
            </a:r>
            <a:endParaRPr lang="en-US" altLang="zh-CN" dirty="0"/>
          </a:p>
          <a:p>
            <a:pPr lvl="1"/>
            <a:r>
              <a:rPr lang="zh-CN" altLang="en-US" dirty="0"/>
              <a:t>可以添加子目录，方便</a:t>
            </a:r>
            <a:r>
              <a:rPr lang="zh-CN" altLang="en-US" b="0" dirty="0"/>
              <a:t>管理</a:t>
            </a:r>
            <a:endParaRPr lang="en-US" altLang="zh-CN" b="0" dirty="0"/>
          </a:p>
          <a:p>
            <a:r>
              <a:rPr lang="zh-CN" altLang="en-US" dirty="0"/>
              <a:t>调整</a:t>
            </a:r>
            <a:r>
              <a:rPr lang="en-US" altLang="zh-CN" dirty="0"/>
              <a:t>VS2012/VS2017</a:t>
            </a:r>
            <a:r>
              <a:rPr lang="zh-CN" altLang="en-US" dirty="0"/>
              <a:t>的视图</a:t>
            </a:r>
            <a:endParaRPr lang="en-US" altLang="zh-CN" dirty="0"/>
          </a:p>
          <a:p>
            <a:pPr lvl="1"/>
            <a:r>
              <a:rPr lang="zh-CN" altLang="en-US" dirty="0"/>
              <a:t>“视图”</a:t>
            </a:r>
            <a:r>
              <a:rPr lang="en-US" altLang="zh-CN" dirty="0"/>
              <a:t>-&gt;</a:t>
            </a:r>
            <a:r>
              <a:rPr lang="zh-CN" altLang="en-US" dirty="0"/>
              <a:t>“解决方案资源管理器”</a:t>
            </a:r>
            <a:endParaRPr lang="en-US" altLang="zh-CN" dirty="0"/>
          </a:p>
          <a:p>
            <a:pPr lvl="1"/>
            <a:r>
              <a:rPr lang="zh-CN" altLang="en-US" dirty="0"/>
              <a:t>“视图”</a:t>
            </a:r>
            <a:r>
              <a:rPr lang="en-US" altLang="zh-CN" dirty="0"/>
              <a:t>-&gt;</a:t>
            </a:r>
            <a:r>
              <a:rPr lang="zh-CN" altLang="en-US" dirty="0"/>
              <a:t>“资源视图”</a:t>
            </a:r>
            <a:endParaRPr lang="en-US" altLang="zh-CN" dirty="0"/>
          </a:p>
          <a:p>
            <a:pPr lvl="1"/>
            <a:r>
              <a:rPr lang="zh-CN" altLang="en-US" dirty="0"/>
              <a:t>“视图”</a:t>
            </a:r>
            <a:r>
              <a:rPr lang="en-US" altLang="zh-CN" dirty="0"/>
              <a:t>-&gt;</a:t>
            </a:r>
            <a:r>
              <a:rPr lang="zh-CN" altLang="en-US" dirty="0"/>
              <a:t>“其他窗口”</a:t>
            </a:r>
            <a:r>
              <a:rPr lang="en-US" altLang="zh-CN" dirty="0"/>
              <a:t>-&gt;</a:t>
            </a:r>
            <a:r>
              <a:rPr lang="zh-CN" altLang="en-US" dirty="0"/>
              <a:t>“属性窗口”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在“解决方案资源管理器”中双击</a:t>
            </a:r>
            <a:r>
              <a:rPr lang="en-US" altLang="zh-CN" dirty="0" err="1"/>
              <a:t>ContraGame.rc</a:t>
            </a:r>
            <a:r>
              <a:rPr lang="en-US" altLang="zh-CN" dirty="0"/>
              <a:t> </a:t>
            </a:r>
            <a:r>
              <a:rPr lang="zh-CN" altLang="en-US" dirty="0"/>
              <a:t>也可以打开资源视图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4584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03E6ED6-7C25-46B6-AD1B-C6E1BF907C6C}"/>
              </a:ext>
            </a:extLst>
          </p:cNvPr>
          <p:cNvSpPr txBox="1">
            <a:spLocks/>
          </p:cNvSpPr>
          <p:nvPr/>
        </p:nvSpPr>
        <p:spPr bwMode="auto">
          <a:xfrm>
            <a:off x="685800" y="84221"/>
            <a:ext cx="777240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</a:defRPr>
            </a:lvl9pPr>
          </a:lstStyle>
          <a:p>
            <a:r>
              <a:rPr lang="zh-CN" altLang="en-US" kern="0"/>
              <a:t>加载资源</a:t>
            </a:r>
            <a:endParaRPr lang="zh-CN" altLang="en-US" kern="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EB0A664-A8D5-49C4-BA5F-ADFD0F6E0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68" y="1345278"/>
            <a:ext cx="2867025" cy="46005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BD8E370-9A51-4E43-82F9-19D276074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301" y="1078576"/>
            <a:ext cx="3733800" cy="5133975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364AC05C-3C9A-498B-BFF5-C09FD342AD54}"/>
              </a:ext>
            </a:extLst>
          </p:cNvPr>
          <p:cNvSpPr/>
          <p:nvPr/>
        </p:nvSpPr>
        <p:spPr bwMode="auto">
          <a:xfrm>
            <a:off x="3891700" y="3455848"/>
            <a:ext cx="716437" cy="379429"/>
          </a:xfrm>
          <a:prstGeom prst="rightArrow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A09A01A-231E-4F23-986B-AEFE58BC5962}"/>
              </a:ext>
            </a:extLst>
          </p:cNvPr>
          <p:cNvSpPr txBox="1"/>
          <p:nvPr/>
        </p:nvSpPr>
        <p:spPr>
          <a:xfrm>
            <a:off x="3340231" y="2694266"/>
            <a:ext cx="2535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双击</a:t>
            </a:r>
            <a:endParaRPr lang="en-US" altLang="zh-CN" sz="2000" dirty="0"/>
          </a:p>
          <a:p>
            <a:r>
              <a:rPr lang="en-US" altLang="zh-CN" sz="2000" dirty="0" err="1"/>
              <a:t>ContraGame.rc</a:t>
            </a:r>
            <a:r>
              <a:rPr lang="en-US" altLang="zh-CN" sz="2000" dirty="0"/>
              <a:t>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23316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加载资源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/>
              <a:t>Win32 API</a:t>
            </a:r>
            <a:r>
              <a:rPr lang="zh-CN" altLang="en-US" dirty="0"/>
              <a:t>只支持</a:t>
            </a:r>
            <a:r>
              <a:rPr lang="en-US" altLang="zh-CN" dirty="0"/>
              <a:t>.bmp</a:t>
            </a:r>
            <a:r>
              <a:rPr lang="zh-CN" altLang="en-US" dirty="0"/>
              <a:t>格式的图片</a:t>
            </a:r>
            <a:endParaRPr lang="en-US" altLang="zh-CN" dirty="0"/>
          </a:p>
          <a:p>
            <a:pPr lvl="1" algn="just"/>
            <a:r>
              <a:rPr lang="zh-CN" altLang="en-US" dirty="0"/>
              <a:t>或使用其他类库打开</a:t>
            </a:r>
            <a:r>
              <a:rPr lang="en-US" altLang="zh-CN" dirty="0"/>
              <a:t>jpg</a:t>
            </a:r>
            <a:r>
              <a:rPr lang="zh-CN" altLang="en-US" dirty="0"/>
              <a:t>、</a:t>
            </a:r>
            <a:r>
              <a:rPr lang="en-US" altLang="zh-CN" dirty="0" err="1"/>
              <a:t>png</a:t>
            </a:r>
            <a:r>
              <a:rPr lang="zh-CN" altLang="en-US" dirty="0"/>
              <a:t>等格式，比如</a:t>
            </a:r>
            <a:r>
              <a:rPr lang="en-US" altLang="zh-CN" dirty="0" err="1"/>
              <a:t>CxImage</a:t>
            </a:r>
            <a:r>
              <a:rPr lang="zh-CN" altLang="en-US" dirty="0"/>
              <a:t>（</a:t>
            </a:r>
            <a:r>
              <a:rPr lang="en-US" altLang="zh-CN" sz="1800" dirty="0"/>
              <a:t>http://www.codeproject.com/Articles/1300/CxImage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 err="1"/>
              <a:t>ContraGame.rc</a:t>
            </a:r>
            <a:endParaRPr lang="en-US" altLang="zh-CN" dirty="0"/>
          </a:p>
          <a:p>
            <a:pPr lvl="1"/>
            <a:r>
              <a:rPr lang="zh-CN" altLang="en-US" dirty="0"/>
              <a:t>资源脚本文件</a:t>
            </a:r>
            <a:endParaRPr lang="en-US" altLang="zh-CN" dirty="0"/>
          </a:p>
          <a:p>
            <a:pPr lvl="1"/>
            <a:r>
              <a:rPr lang="en-US" altLang="zh-CN" dirty="0"/>
              <a:t>【</a:t>
            </a:r>
            <a:r>
              <a:rPr lang="zh-CN" altLang="en-US" dirty="0"/>
              <a:t>如非必要请勿手动更改此文件</a:t>
            </a:r>
            <a:r>
              <a:rPr lang="en-US" altLang="zh-CN" dirty="0"/>
              <a:t>】</a:t>
            </a:r>
          </a:p>
          <a:p>
            <a:r>
              <a:rPr lang="en-US" altLang="zh-CN" dirty="0" err="1"/>
              <a:t>resource.h</a:t>
            </a:r>
            <a:endParaRPr lang="en-US" altLang="zh-CN" dirty="0"/>
          </a:p>
          <a:p>
            <a:pPr lvl="1"/>
            <a:r>
              <a:rPr lang="zh-CN" altLang="en-US" dirty="0"/>
              <a:t>由</a:t>
            </a:r>
            <a:r>
              <a:rPr lang="en-US" altLang="zh-CN" dirty="0" err="1"/>
              <a:t>ContraGame.rc</a:t>
            </a:r>
            <a:r>
              <a:rPr lang="zh-CN" altLang="en-US" dirty="0"/>
              <a:t>自动生成的头文件</a:t>
            </a:r>
            <a:endParaRPr lang="en-US" altLang="zh-CN" dirty="0"/>
          </a:p>
          <a:p>
            <a:pPr lvl="1"/>
            <a:r>
              <a:rPr lang="en-US" altLang="zh-CN" dirty="0"/>
              <a:t>【</a:t>
            </a:r>
            <a:r>
              <a:rPr lang="zh-CN" altLang="en-US" dirty="0"/>
              <a:t>如非必要请勿手动更改此文件</a:t>
            </a:r>
            <a:r>
              <a:rPr lang="en-US" altLang="zh-CN" dirty="0"/>
              <a:t>】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0058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大作业教程讲座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框架 </a:t>
            </a:r>
            <a:r>
              <a:rPr lang="en-US" altLang="zh-CN" dirty="0"/>
              <a:t>+ Win32</a:t>
            </a:r>
            <a:r>
              <a:rPr lang="zh-CN" altLang="en-US" dirty="0"/>
              <a:t>基础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状态 </a:t>
            </a:r>
            <a:r>
              <a:rPr lang="en-US" altLang="zh-CN" dirty="0"/>
              <a:t>+ </a:t>
            </a:r>
            <a:r>
              <a:rPr lang="zh-CN" altLang="en-US" dirty="0"/>
              <a:t>游戏数据设计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事件 </a:t>
            </a:r>
            <a:r>
              <a:rPr lang="en-US" altLang="zh-CN" dirty="0"/>
              <a:t>+ </a:t>
            </a:r>
            <a:r>
              <a:rPr lang="zh-CN" altLang="en-US" dirty="0"/>
              <a:t>游戏流程设计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绘制 </a:t>
            </a:r>
            <a:r>
              <a:rPr lang="en-US" altLang="zh-CN" dirty="0"/>
              <a:t>+ </a:t>
            </a:r>
            <a:r>
              <a:rPr lang="zh-CN" altLang="en-US" dirty="0"/>
              <a:t>游戏资源处理</a:t>
            </a:r>
          </a:p>
        </p:txBody>
      </p:sp>
    </p:spTree>
    <p:extLst>
      <p:ext uri="{BB962C8B-B14F-4D97-AF65-F5344CB8AC3E}">
        <p14:creationId xmlns:p14="http://schemas.microsoft.com/office/powerpoint/2010/main" val="3124642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加载资源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资源视图中，右键单击</a:t>
            </a:r>
            <a:r>
              <a:rPr lang="en-US" altLang="zh-CN" dirty="0" err="1"/>
              <a:t>ContraGame.rc</a:t>
            </a:r>
            <a:r>
              <a:rPr lang="zh-CN" altLang="en-US" dirty="0"/>
              <a:t>，选择“添加资源”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613F52-F111-4708-A9DB-E82B545B1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084" y="2560273"/>
            <a:ext cx="5579831" cy="351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21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183FC08-4A41-4442-B431-5252048C5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938" y="2573193"/>
            <a:ext cx="5063408" cy="283507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加载资源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选择“</a:t>
            </a:r>
            <a:r>
              <a:rPr lang="en-US" altLang="zh-CN" dirty="0"/>
              <a:t>Bitmap</a:t>
            </a:r>
            <a:r>
              <a:rPr lang="zh-CN" altLang="en-US" dirty="0"/>
              <a:t>”，点击“导入”，导入</a:t>
            </a:r>
            <a:r>
              <a:rPr lang="en-US" altLang="zh-CN" dirty="0"/>
              <a:t>res</a:t>
            </a:r>
            <a:r>
              <a:rPr lang="zh-CN" altLang="en-US" dirty="0"/>
              <a:t>目录下的一个</a:t>
            </a:r>
            <a:r>
              <a:rPr lang="en-US" altLang="zh-CN" dirty="0"/>
              <a:t>bmp</a:t>
            </a:r>
            <a:r>
              <a:rPr lang="zh-CN" altLang="en-US" dirty="0"/>
              <a:t>图像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13" y="2573193"/>
            <a:ext cx="3603625" cy="2835079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B1831177-AB79-45A4-937C-4842D36BA89C}"/>
              </a:ext>
            </a:extLst>
          </p:cNvPr>
          <p:cNvSpPr/>
          <p:nvPr/>
        </p:nvSpPr>
        <p:spPr bwMode="auto">
          <a:xfrm rot="8036314">
            <a:off x="8145942" y="4662898"/>
            <a:ext cx="669303" cy="143832"/>
          </a:xfrm>
          <a:prstGeom prst="rightArrow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035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9DA52F6-C63A-48AA-B4C9-9ACC37AC7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201" y="2935803"/>
            <a:ext cx="3495675" cy="30575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D854576-FF8E-4042-B716-5592B33C26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711"/>
          <a:stretch/>
        </p:blipFill>
        <p:spPr>
          <a:xfrm>
            <a:off x="126124" y="2807216"/>
            <a:ext cx="5273511" cy="33147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323" y="1019519"/>
            <a:ext cx="7764088" cy="1644853"/>
          </a:xfrm>
          <a:solidFill>
            <a:schemeClr val="bg1"/>
          </a:solidFill>
        </p:spPr>
        <p:txBody>
          <a:bodyPr/>
          <a:lstStyle/>
          <a:p>
            <a:r>
              <a:rPr lang="zh-CN" altLang="en-US" dirty="0"/>
              <a:t>单击插入的资源，在属性窗口更改</a:t>
            </a:r>
            <a:r>
              <a:rPr lang="en-US" altLang="zh-CN" dirty="0"/>
              <a:t>ID</a:t>
            </a:r>
          </a:p>
          <a:p>
            <a:pPr lvl="1"/>
            <a:r>
              <a:rPr lang="zh-CN" altLang="en-US" dirty="0"/>
              <a:t>可以使用这个</a:t>
            </a:r>
            <a:r>
              <a:rPr lang="en-US" altLang="zh-CN" dirty="0"/>
              <a:t>ID</a:t>
            </a:r>
            <a:r>
              <a:rPr lang="zh-CN" altLang="en-US" dirty="0"/>
              <a:t>载入资源</a:t>
            </a:r>
            <a:endParaRPr lang="en-US" altLang="zh-CN" dirty="0"/>
          </a:p>
          <a:p>
            <a:pPr lvl="1"/>
            <a:r>
              <a:rPr lang="zh-CN" altLang="en-US" dirty="0"/>
              <a:t>结果反映在</a:t>
            </a:r>
            <a:r>
              <a:rPr lang="en-US" altLang="zh-CN" dirty="0" err="1"/>
              <a:t>Resource.h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4FA40A5-5EC9-475D-89D8-A539DC6ADE15}"/>
              </a:ext>
            </a:extLst>
          </p:cNvPr>
          <p:cNvSpPr/>
          <p:nvPr/>
        </p:nvSpPr>
        <p:spPr bwMode="auto">
          <a:xfrm>
            <a:off x="7236691" y="4014679"/>
            <a:ext cx="923826" cy="29223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28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43" y="1391035"/>
            <a:ext cx="6836228" cy="4095365"/>
          </a:xfrm>
          <a:noFill/>
        </p:spPr>
        <p:txBody>
          <a:bodyPr/>
          <a:lstStyle/>
          <a:p>
            <a:pPr lvl="1"/>
            <a:r>
              <a:rPr lang="en-US" altLang="zh-CN" dirty="0" err="1"/>
              <a:t>Resource.h</a:t>
            </a:r>
            <a:endParaRPr lang="en-US" altLang="zh-CN" dirty="0"/>
          </a:p>
          <a:p>
            <a:pPr lvl="1"/>
            <a:r>
              <a:rPr lang="zh-CN" altLang="en-US" dirty="0"/>
              <a:t>自动生成资源的</a:t>
            </a:r>
            <a:r>
              <a:rPr lang="en-US" altLang="zh-CN" dirty="0"/>
              <a:t>ID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lnSpc>
                <a:spcPct val="200000"/>
              </a:lnSpc>
              <a:buNone/>
            </a:pPr>
            <a:endParaRPr lang="en-US" altLang="zh-CN" dirty="0"/>
          </a:p>
          <a:p>
            <a:pPr lvl="1"/>
            <a:r>
              <a:rPr lang="en-US" altLang="zh-CN" dirty="0"/>
              <a:t>BubbleGame.cpp   </a:t>
            </a:r>
            <a:r>
              <a:rPr lang="en-US" altLang="zh-CN" dirty="0" err="1"/>
              <a:t>InitGame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18D57FE-D9C9-41AA-8523-5481B6267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98814"/>
            <a:ext cx="9144000" cy="23591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4206B76-D0D2-488C-8787-37706352B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142" y="1028342"/>
            <a:ext cx="3352458" cy="266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59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80F25E4-BCF8-45B9-8011-4CC46CA82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常见问题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818C54C-41EA-4A83-80D1-3BC38185C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70" y="1778573"/>
            <a:ext cx="3771900" cy="47148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57CC3A4-8341-47A7-A898-9C2F039C6B5A}"/>
              </a:ext>
            </a:extLst>
          </p:cNvPr>
          <p:cNvSpPr txBox="1"/>
          <p:nvPr/>
        </p:nvSpPr>
        <p:spPr>
          <a:xfrm>
            <a:off x="4845377" y="1866507"/>
            <a:ext cx="37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解决办法：关闭</a:t>
            </a:r>
            <a:r>
              <a:rPr lang="en-US" altLang="zh-CN" dirty="0" err="1"/>
              <a:t>Resource.h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74B3AA7-9F55-4F24-80DE-C61A20AA3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377" y="2334704"/>
            <a:ext cx="3534220" cy="347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11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84B77425-A1B5-452E-9ED8-DAE00FBD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76200"/>
            <a:ext cx="7772400" cy="790575"/>
          </a:xfrm>
        </p:spPr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 err="1"/>
              <a:t>InitGame</a:t>
            </a:r>
            <a:r>
              <a:rPr lang="zh-CN" altLang="en-US" dirty="0"/>
              <a:t>的英雄创建为例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BA2D823-FBD8-4A1F-B905-3E6D43525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492" y="1091265"/>
            <a:ext cx="6442875" cy="538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408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CAC5A414-B269-4786-A8EB-71537E12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76200"/>
            <a:ext cx="7772400" cy="790575"/>
          </a:xfrm>
        </p:spPr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 err="1"/>
              <a:t>InitGame</a:t>
            </a:r>
            <a:r>
              <a:rPr lang="zh-CN" altLang="en-US" dirty="0"/>
              <a:t>的英雄创建为例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084585D-6E49-4F78-8BDC-1C8648C81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8123"/>
            <a:ext cx="9144000" cy="408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346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3D40DFD-93F7-452A-9B34-CC63F54085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58" r="7789"/>
          <a:stretch/>
        </p:blipFill>
        <p:spPr>
          <a:xfrm>
            <a:off x="4162096" y="1045912"/>
            <a:ext cx="4721743" cy="4356271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DADD307F-1056-4696-AFBE-DD1EAED5C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76200"/>
            <a:ext cx="7772400" cy="790575"/>
          </a:xfrm>
        </p:spPr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 err="1"/>
              <a:t>InitGame</a:t>
            </a:r>
            <a:r>
              <a:rPr lang="zh-CN" altLang="en-US" dirty="0"/>
              <a:t>的英雄创建为例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A006C23-5CEC-4934-A626-7747E115F8E1}"/>
              </a:ext>
            </a:extLst>
          </p:cNvPr>
          <p:cNvSpPr/>
          <p:nvPr/>
        </p:nvSpPr>
        <p:spPr bwMode="auto">
          <a:xfrm>
            <a:off x="4751109" y="4279769"/>
            <a:ext cx="3846136" cy="58446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782F04F-E102-4404-BBA7-3C17F5A7C0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18" r="8686"/>
          <a:stretch/>
        </p:blipFill>
        <p:spPr>
          <a:xfrm>
            <a:off x="-1" y="1290278"/>
            <a:ext cx="4162097" cy="435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622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6421067C-2A25-4506-B158-D4060B9B8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76200"/>
            <a:ext cx="7772400" cy="790575"/>
          </a:xfrm>
        </p:spPr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 err="1"/>
              <a:t>InitGame</a:t>
            </a:r>
            <a:r>
              <a:rPr lang="zh-CN" altLang="en-US" dirty="0"/>
              <a:t>的英雄创建为例</a:t>
            </a: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7E2AEF5C-12C9-4827-869B-6340E1B6631A}"/>
              </a:ext>
            </a:extLst>
          </p:cNvPr>
          <p:cNvSpPr/>
          <p:nvPr/>
        </p:nvSpPr>
        <p:spPr bwMode="auto">
          <a:xfrm rot="5400000">
            <a:off x="1556716" y="1267072"/>
            <a:ext cx="424206" cy="553595"/>
          </a:xfrm>
          <a:prstGeom prst="leftBrace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23854F0-78CD-4FF4-94FE-892CF54C5FCA}"/>
              </a:ext>
            </a:extLst>
          </p:cNvPr>
          <p:cNvSpPr txBox="1"/>
          <p:nvPr/>
        </p:nvSpPr>
        <p:spPr>
          <a:xfrm>
            <a:off x="1492022" y="974685"/>
            <a:ext cx="55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48</a:t>
            </a:r>
            <a:endParaRPr lang="zh-CN" altLang="en-US" dirty="0"/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977E5F3E-810E-4D9C-AFD7-FE83C0063E82}"/>
              </a:ext>
            </a:extLst>
          </p:cNvPr>
          <p:cNvSpPr/>
          <p:nvPr/>
        </p:nvSpPr>
        <p:spPr bwMode="auto">
          <a:xfrm rot="10800000" flipH="1">
            <a:off x="961535" y="1901471"/>
            <a:ext cx="424206" cy="710447"/>
          </a:xfrm>
          <a:prstGeom prst="leftBrace">
            <a:avLst>
              <a:gd name="adj1" fmla="val 8333"/>
              <a:gd name="adj2" fmla="val 48734"/>
            </a:avLst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C70786D-5F51-4A4A-991B-982220669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022" y="1904652"/>
            <a:ext cx="2438956" cy="304869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B3EAB088-F460-4F47-A011-D37DE9043236}"/>
              </a:ext>
            </a:extLst>
          </p:cNvPr>
          <p:cNvSpPr txBox="1"/>
          <p:nvPr/>
        </p:nvSpPr>
        <p:spPr>
          <a:xfrm>
            <a:off x="417366" y="2072028"/>
            <a:ext cx="55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60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18BF8C1-7B66-4D5F-B3E3-D9607C8D3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0" y="1304830"/>
            <a:ext cx="4762500" cy="13335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7ACFBA8-A6E5-46C7-A6DB-9D57A3C039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5803"/>
          <a:stretch/>
        </p:blipFill>
        <p:spPr>
          <a:xfrm>
            <a:off x="4381500" y="2848723"/>
            <a:ext cx="4828774" cy="455324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EABD4C6-89F8-4CB1-A11B-0C41DDE6001B}"/>
              </a:ext>
            </a:extLst>
          </p:cNvPr>
          <p:cNvCxnSpPr/>
          <p:nvPr/>
        </p:nvCxnSpPr>
        <p:spPr bwMode="auto">
          <a:xfrm flipH="1" flipV="1">
            <a:off x="5844618" y="3428999"/>
            <a:ext cx="631596" cy="1201965"/>
          </a:xfrm>
          <a:prstGeom prst="straightConnector1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76AFC462-8ACD-4DC6-995C-FDC73BD93230}"/>
              </a:ext>
            </a:extLst>
          </p:cNvPr>
          <p:cNvSpPr txBox="1"/>
          <p:nvPr/>
        </p:nvSpPr>
        <p:spPr>
          <a:xfrm>
            <a:off x="5686110" y="4755916"/>
            <a:ext cx="251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在游戏屏幕上的尺寸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44B7645-0858-4FA0-AB8F-3B2E8E9E2C5B}"/>
              </a:ext>
            </a:extLst>
          </p:cNvPr>
          <p:cNvCxnSpPr>
            <a:cxnSpLocks/>
          </p:cNvCxnSpPr>
          <p:nvPr/>
        </p:nvCxnSpPr>
        <p:spPr bwMode="auto">
          <a:xfrm flipV="1">
            <a:off x="603315" y="2782475"/>
            <a:ext cx="160256" cy="2449401"/>
          </a:xfrm>
          <a:prstGeom prst="straightConnector1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BF77D46F-E6C2-4AFC-AFCF-1876AFB7F1B9}"/>
              </a:ext>
            </a:extLst>
          </p:cNvPr>
          <p:cNvSpPr txBox="1"/>
          <p:nvPr/>
        </p:nvSpPr>
        <p:spPr>
          <a:xfrm>
            <a:off x="0" y="5341568"/>
            <a:ext cx="251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在位图资源上的尺寸</a:t>
            </a:r>
          </a:p>
        </p:txBody>
      </p:sp>
    </p:spTree>
    <p:extLst>
      <p:ext uri="{BB962C8B-B14F-4D97-AF65-F5344CB8AC3E}">
        <p14:creationId xmlns:p14="http://schemas.microsoft.com/office/powerpoint/2010/main" val="3034939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DADD307F-1056-4696-AFBE-DD1EAED5C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76200"/>
            <a:ext cx="7772400" cy="790575"/>
          </a:xfrm>
        </p:spPr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 err="1"/>
              <a:t>InitGame</a:t>
            </a:r>
            <a:r>
              <a:rPr lang="zh-CN" altLang="en-US" dirty="0"/>
              <a:t>的英雄创建为例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55135D1-E85A-4DBE-9881-C813DCB74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69" y="995853"/>
            <a:ext cx="3732670" cy="472979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F2BD233-4215-48DD-A0F3-0B147029E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25" y="5566761"/>
            <a:ext cx="7133227" cy="129123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D41AD47-A44A-43BA-BF82-26B63C21A8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825" y="1113833"/>
            <a:ext cx="1628250" cy="203531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422B609-DF40-4947-A66D-96B893E9419C}"/>
              </a:ext>
            </a:extLst>
          </p:cNvPr>
          <p:cNvSpPr txBox="1"/>
          <p:nvPr/>
        </p:nvSpPr>
        <p:spPr>
          <a:xfrm>
            <a:off x="3799002" y="3396205"/>
            <a:ext cx="5344998" cy="1895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+mn-ea"/>
              </a:rPr>
              <a:t>frame_row</a:t>
            </a:r>
            <a:r>
              <a:rPr lang="en-US" altLang="zh-CN" sz="1600" dirty="0">
                <a:latin typeface="+mn-ea"/>
              </a:rPr>
              <a:t>: </a:t>
            </a:r>
            <a:r>
              <a:rPr lang="zh-CN" altLang="en-US" sz="1600" dirty="0">
                <a:latin typeface="+mn-ea"/>
              </a:rPr>
              <a:t>当前英雄图片处在位图资源的第几行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+mn-ea"/>
              </a:rPr>
              <a:t>frame_colume</a:t>
            </a:r>
            <a:r>
              <a:rPr lang="en-US" altLang="zh-CN" sz="1600" dirty="0">
                <a:latin typeface="+mn-ea"/>
              </a:rPr>
              <a:t>:</a:t>
            </a:r>
            <a:r>
              <a:rPr lang="zh-CN" altLang="en-US" sz="1600" dirty="0">
                <a:latin typeface="+mn-ea"/>
              </a:rPr>
              <a:t>当前英雄图片处在位图资源的第几列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+mn-ea"/>
              </a:rPr>
              <a:t>frame_sequence</a:t>
            </a:r>
            <a:r>
              <a:rPr lang="en-US" altLang="zh-CN" sz="1600" dirty="0">
                <a:latin typeface="+mn-ea"/>
              </a:rPr>
              <a:t>: FRAMES_HOLD/FRAMES_WALK</a:t>
            </a:r>
            <a:r>
              <a:rPr lang="zh-CN" altLang="en-US" sz="1600" dirty="0">
                <a:latin typeface="+mn-ea"/>
              </a:rPr>
              <a:t>数组，用于控制帧动画显示的快慢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+mn-ea"/>
              </a:rPr>
              <a:t>frame_count</a:t>
            </a:r>
            <a:r>
              <a:rPr lang="en-US" altLang="zh-CN" sz="1600" dirty="0">
                <a:latin typeface="+mn-ea"/>
              </a:rPr>
              <a:t>: </a:t>
            </a:r>
            <a:r>
              <a:rPr lang="en-US" altLang="zh-CN" sz="1600" dirty="0" err="1">
                <a:latin typeface="+mn-ea"/>
              </a:rPr>
              <a:t>frame_sequence</a:t>
            </a:r>
            <a:r>
              <a:rPr lang="zh-CN" altLang="en-US" sz="1600" dirty="0">
                <a:latin typeface="+mn-ea"/>
              </a:rPr>
              <a:t>数组的长度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00CB2D6-8E62-4D63-A5C9-3103A3EDC2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361" y="1113833"/>
            <a:ext cx="1628250" cy="203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75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回顾：游戏框架的基本原理</a:t>
            </a:r>
            <a:endParaRPr lang="en-US" altLang="zh-CN" dirty="0"/>
          </a:p>
        </p:txBody>
      </p:sp>
      <p:sp>
        <p:nvSpPr>
          <p:cNvPr id="7" name="圆角矩形 6"/>
          <p:cNvSpPr/>
          <p:nvPr/>
        </p:nvSpPr>
        <p:spPr bwMode="auto">
          <a:xfrm>
            <a:off x="1190625" y="3490912"/>
            <a:ext cx="4467226" cy="762000"/>
          </a:xfrm>
          <a:prstGeom prst="roundRect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/>
              <a:t>状态</a:t>
            </a:r>
            <a:endParaRPr lang="en-US" altLang="zh-CN" sz="2400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维护游戏状态的数据结构</a:t>
            </a:r>
            <a:endParaRPr lang="en-US" altLang="zh-CN" dirty="0"/>
          </a:p>
        </p:txBody>
      </p:sp>
      <p:sp>
        <p:nvSpPr>
          <p:cNvPr id="8" name="圆角矩形 7"/>
          <p:cNvSpPr/>
          <p:nvPr/>
        </p:nvSpPr>
        <p:spPr bwMode="auto">
          <a:xfrm>
            <a:off x="1190625" y="1797963"/>
            <a:ext cx="4467226" cy="762000"/>
          </a:xfrm>
          <a:prstGeom prst="roundRect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dirty="0"/>
              <a:t>事件</a:t>
            </a:r>
            <a:endParaRPr lang="en-US" altLang="zh-CN" sz="2400" dirty="0"/>
          </a:p>
          <a:p>
            <a:pPr algn="ctr"/>
            <a:r>
              <a:rPr lang="zh-CN" altLang="en-US" dirty="0"/>
              <a:t>鼠标、键盘、计数器事件</a:t>
            </a:r>
            <a:endParaRPr lang="en-US" altLang="zh-CN" dirty="0"/>
          </a:p>
        </p:txBody>
      </p:sp>
      <p:sp>
        <p:nvSpPr>
          <p:cNvPr id="9" name="圆角矩形 8"/>
          <p:cNvSpPr/>
          <p:nvPr/>
        </p:nvSpPr>
        <p:spPr bwMode="auto">
          <a:xfrm>
            <a:off x="1190625" y="5185689"/>
            <a:ext cx="4467226" cy="762000"/>
          </a:xfrm>
          <a:prstGeom prst="roundRect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dirty="0"/>
              <a:t>绘制</a:t>
            </a:r>
            <a:endParaRPr lang="en-US" altLang="zh-CN" sz="2400" dirty="0"/>
          </a:p>
          <a:p>
            <a:pPr algn="ctr"/>
            <a:r>
              <a:rPr lang="zh-CN" altLang="en-US" dirty="0"/>
              <a:t>加载图像资源，把游戏状态绘制到窗口</a:t>
            </a:r>
            <a:endParaRPr lang="en-US" altLang="zh-CN" dirty="0"/>
          </a:p>
        </p:txBody>
      </p:sp>
      <p:sp>
        <p:nvSpPr>
          <p:cNvPr id="20" name="文本框 19"/>
          <p:cNvSpPr txBox="1"/>
          <p:nvPr/>
        </p:nvSpPr>
        <p:spPr>
          <a:xfrm>
            <a:off x="1766849" y="284410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改变游戏状态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766849" y="458140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绘制游戏状态</a:t>
            </a:r>
          </a:p>
        </p:txBody>
      </p:sp>
      <p:sp>
        <p:nvSpPr>
          <p:cNvPr id="25" name="圆角矩形 24"/>
          <p:cNvSpPr/>
          <p:nvPr/>
        </p:nvSpPr>
        <p:spPr bwMode="auto">
          <a:xfrm>
            <a:off x="7233841" y="3257789"/>
            <a:ext cx="927894" cy="760172"/>
          </a:xfrm>
          <a:prstGeom prst="roundRect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/>
              <a:t>用户</a:t>
            </a:r>
            <a:endParaRPr lang="en-US" altLang="zh-CN" dirty="0"/>
          </a:p>
        </p:txBody>
      </p:sp>
      <p:cxnSp>
        <p:nvCxnSpPr>
          <p:cNvPr id="37" name="直接箭头连接符 36"/>
          <p:cNvCxnSpPr>
            <a:stCxn id="8" idx="2"/>
            <a:endCxn id="7" idx="0"/>
          </p:cNvCxnSpPr>
          <p:nvPr/>
        </p:nvCxnSpPr>
        <p:spPr bwMode="auto">
          <a:xfrm>
            <a:off x="3424238" y="2559963"/>
            <a:ext cx="0" cy="930949"/>
          </a:xfrm>
          <a:prstGeom prst="straightConnector1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接箭头连接符 38"/>
          <p:cNvCxnSpPr>
            <a:stCxn id="7" idx="2"/>
            <a:endCxn id="9" idx="0"/>
          </p:cNvCxnSpPr>
          <p:nvPr/>
        </p:nvCxnSpPr>
        <p:spPr bwMode="auto">
          <a:xfrm>
            <a:off x="3424238" y="4252912"/>
            <a:ext cx="0" cy="932777"/>
          </a:xfrm>
          <a:prstGeom prst="straightConnector1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肘形连接符 40"/>
          <p:cNvCxnSpPr>
            <a:stCxn id="25" idx="0"/>
            <a:endCxn id="8" idx="3"/>
          </p:cNvCxnSpPr>
          <p:nvPr/>
        </p:nvCxnSpPr>
        <p:spPr bwMode="auto">
          <a:xfrm rot="16200000" flipV="1">
            <a:off x="6138407" y="1698407"/>
            <a:ext cx="1078826" cy="2039937"/>
          </a:xfrm>
          <a:prstGeom prst="bentConnector2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肘形连接符 42"/>
          <p:cNvCxnSpPr>
            <a:stCxn id="9" idx="3"/>
            <a:endCxn id="25" idx="2"/>
          </p:cNvCxnSpPr>
          <p:nvPr/>
        </p:nvCxnSpPr>
        <p:spPr bwMode="auto">
          <a:xfrm flipV="1">
            <a:off x="5657851" y="4017961"/>
            <a:ext cx="2039937" cy="1548728"/>
          </a:xfrm>
          <a:prstGeom prst="bentConnector2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矩形 45"/>
          <p:cNvSpPr/>
          <p:nvPr/>
        </p:nvSpPr>
        <p:spPr>
          <a:xfrm>
            <a:off x="5038129" y="1398173"/>
            <a:ext cx="1239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/>
              <a:t>(week10)</a:t>
            </a:r>
          </a:p>
        </p:txBody>
      </p:sp>
      <p:sp>
        <p:nvSpPr>
          <p:cNvPr id="47" name="矩形 46"/>
          <p:cNvSpPr/>
          <p:nvPr/>
        </p:nvSpPr>
        <p:spPr>
          <a:xfrm>
            <a:off x="5109463" y="3091714"/>
            <a:ext cx="10967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/>
              <a:t>(week9)</a:t>
            </a:r>
          </a:p>
        </p:txBody>
      </p:sp>
      <p:sp>
        <p:nvSpPr>
          <p:cNvPr id="48" name="矩形 47"/>
          <p:cNvSpPr/>
          <p:nvPr/>
        </p:nvSpPr>
        <p:spPr>
          <a:xfrm>
            <a:off x="5047651" y="4786219"/>
            <a:ext cx="12203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/>
              <a:t>(week11)</a:t>
            </a:r>
          </a:p>
        </p:txBody>
      </p:sp>
    </p:spTree>
    <p:extLst>
      <p:ext uri="{BB962C8B-B14F-4D97-AF65-F5344CB8AC3E}">
        <p14:creationId xmlns:p14="http://schemas.microsoft.com/office/powerpoint/2010/main" val="33496791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下周预告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事件处理函数</a:t>
            </a:r>
            <a:endParaRPr lang="en-US" altLang="zh-CN" dirty="0"/>
          </a:p>
          <a:p>
            <a:pPr lvl="1"/>
            <a:r>
              <a:rPr lang="zh-CN" altLang="en-US" dirty="0"/>
              <a:t>鼠标事件，键盘事件</a:t>
            </a:r>
            <a:endParaRPr lang="en-US" altLang="zh-CN" dirty="0"/>
          </a:p>
          <a:p>
            <a:pPr lvl="1"/>
            <a:r>
              <a:rPr lang="zh-CN" altLang="en-US" dirty="0"/>
              <a:t>计时器事件与状态刷新</a:t>
            </a:r>
            <a:endParaRPr lang="en-US" altLang="zh-CN" dirty="0"/>
          </a:p>
          <a:p>
            <a:pPr lvl="1"/>
            <a:r>
              <a:rPr lang="zh-CN" altLang="en-US" dirty="0"/>
              <a:t>碰撞检查</a:t>
            </a:r>
            <a:endParaRPr lang="en-US" altLang="zh-CN" dirty="0"/>
          </a:p>
          <a:p>
            <a:r>
              <a:rPr lang="zh-CN" altLang="en-US" dirty="0"/>
              <a:t>游戏流程设计</a:t>
            </a:r>
            <a:endParaRPr lang="en-US" altLang="zh-CN" dirty="0"/>
          </a:p>
          <a:p>
            <a:pPr lvl="1"/>
            <a:r>
              <a:rPr lang="zh-CN" altLang="en-US" dirty="0"/>
              <a:t>游戏进行流程与代码运行流程</a:t>
            </a:r>
            <a:endParaRPr lang="en-US" altLang="zh-CN" dirty="0"/>
          </a:p>
          <a:p>
            <a:pPr lvl="1"/>
            <a:r>
              <a:rPr lang="zh-CN" altLang="en-US" dirty="0"/>
              <a:t>流程图绘制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20396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6" name="Picture 12" descr="方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412875"/>
            <a:ext cx="2447925" cy="370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7" name="Picture 13" descr="条纹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05263"/>
            <a:ext cx="91630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9" name="Picture 15" descr="方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3" y="692150"/>
            <a:ext cx="3098800" cy="464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1" name="Picture 27" descr="01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60800"/>
            <a:ext cx="9144000" cy="14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72" name="Rectangle 68"/>
          <p:cNvSpPr>
            <a:spLocks noChangeArrowheads="1"/>
          </p:cNvSpPr>
          <p:nvPr/>
        </p:nvSpPr>
        <p:spPr bwMode="auto">
          <a:xfrm>
            <a:off x="647700" y="2806700"/>
            <a:ext cx="782002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6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ea typeface="HY헤드라인M" pitchFamily="2" charset="-127"/>
                <a:cs typeface="Arial" pitchFamily="34" charset="0"/>
              </a:rPr>
              <a:t>Thanks</a:t>
            </a:r>
            <a:endParaRPr lang="zh-CN" altLang="en-US" sz="6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ea typeface="HY헤드라인M" pitchFamily="2" charset="-127"/>
              <a:cs typeface="Arial" pitchFamily="34" charset="0"/>
            </a:endParaRPr>
          </a:p>
        </p:txBody>
      </p:sp>
      <p:sp>
        <p:nvSpPr>
          <p:cNvPr id="21573" name="Rectangle 69"/>
          <p:cNvSpPr>
            <a:spLocks noChangeArrowheads="1"/>
          </p:cNvSpPr>
          <p:nvPr/>
        </p:nvSpPr>
        <p:spPr bwMode="auto">
          <a:xfrm>
            <a:off x="611188" y="2781300"/>
            <a:ext cx="7820025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66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4800" b="1">
              <a:solidFill>
                <a:srgbClr val="CC3300"/>
              </a:solidFill>
              <a:latin typeface="Arial Black" panose="020B0A04020102020204" pitchFamily="34" charset="0"/>
              <a:ea typeface="HY헤드라인M" pitchFamily="2" charset="-127"/>
            </a:endParaRPr>
          </a:p>
        </p:txBody>
      </p:sp>
    </p:spTree>
  </p:cSld>
  <p:clrMapOvr>
    <a:masterClrMapping/>
  </p:clrMapOvr>
  <p:transition advTm="51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215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rgbClr val="CC3300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99CC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215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215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8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7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一、游戏状态设计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各种类型的状态</a:t>
            </a:r>
            <a:endParaRPr lang="en-US" altLang="zh-CN" dirty="0"/>
          </a:p>
          <a:p>
            <a:r>
              <a:rPr lang="zh-CN" altLang="en-US" dirty="0"/>
              <a:t>游戏状态更新规则</a:t>
            </a:r>
            <a:endParaRPr lang="en-US" altLang="zh-CN" dirty="0"/>
          </a:p>
          <a:p>
            <a:r>
              <a:rPr lang="zh-CN" altLang="en-US" dirty="0"/>
              <a:t>状态的瞬时性</a:t>
            </a:r>
            <a:endParaRPr lang="en-US" altLang="zh-CN" dirty="0"/>
          </a:p>
          <a:p>
            <a:r>
              <a:rPr lang="zh-CN" altLang="en-US" dirty="0"/>
              <a:t>举例与讨论</a:t>
            </a:r>
            <a:endParaRPr lang="en-US" altLang="zh-CN" dirty="0"/>
          </a:p>
          <a:p>
            <a:r>
              <a:rPr lang="zh-CN" altLang="en-US" dirty="0"/>
              <a:t>加载资源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6903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各种类型的状态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界面的状态</a:t>
            </a:r>
            <a:endParaRPr lang="en-US" altLang="zh-CN" dirty="0"/>
          </a:p>
          <a:p>
            <a:pPr lvl="1"/>
            <a:r>
              <a:rPr lang="zh-CN" altLang="en-US" dirty="0"/>
              <a:t>处于开始界面</a:t>
            </a:r>
            <a:r>
              <a:rPr lang="en-US" altLang="zh-CN" dirty="0"/>
              <a:t>/</a:t>
            </a:r>
            <a:r>
              <a:rPr lang="zh-CN" altLang="en-US" dirty="0"/>
              <a:t>游戏界面</a:t>
            </a:r>
            <a:r>
              <a:rPr lang="en-US" altLang="zh-CN" dirty="0"/>
              <a:t>/</a:t>
            </a:r>
            <a:r>
              <a:rPr lang="zh-CN" altLang="en-US" dirty="0"/>
              <a:t>暂停界面</a:t>
            </a:r>
            <a:endParaRPr lang="en-US" altLang="zh-CN" dirty="0"/>
          </a:p>
          <a:p>
            <a:r>
              <a:rPr lang="zh-CN" altLang="en-US" dirty="0"/>
              <a:t>对象的状态</a:t>
            </a:r>
            <a:endParaRPr lang="en-US" altLang="zh-CN" dirty="0"/>
          </a:p>
          <a:p>
            <a:pPr lvl="1"/>
            <a:r>
              <a:rPr lang="zh-CN" altLang="en-US" dirty="0"/>
              <a:t>敌方英雄，英雄，道具</a:t>
            </a:r>
            <a:endParaRPr lang="en-US" altLang="zh-CN" dirty="0"/>
          </a:p>
          <a:p>
            <a:pPr lvl="1"/>
            <a:r>
              <a:rPr lang="zh-CN" altLang="en-US" dirty="0"/>
              <a:t>位置、速度、加速度</a:t>
            </a:r>
            <a:endParaRPr lang="en-US" altLang="zh-CN" dirty="0"/>
          </a:p>
          <a:p>
            <a:r>
              <a:rPr lang="zh-CN" altLang="en-US" dirty="0"/>
              <a:t>控件的状态</a:t>
            </a:r>
            <a:endParaRPr lang="en-US" altLang="zh-CN" dirty="0"/>
          </a:p>
          <a:p>
            <a:pPr lvl="1"/>
            <a:r>
              <a:rPr lang="zh-CN" altLang="en-US" dirty="0"/>
              <a:t>按钮、进度条、倒计时</a:t>
            </a:r>
            <a:endParaRPr lang="en-US" altLang="zh-CN" dirty="0"/>
          </a:p>
          <a:p>
            <a:r>
              <a:rPr lang="zh-CN" altLang="en-US" dirty="0"/>
              <a:t>输入设备的状态</a:t>
            </a:r>
            <a:endParaRPr lang="en-US" altLang="zh-CN" dirty="0"/>
          </a:p>
          <a:p>
            <a:pPr lvl="1"/>
            <a:r>
              <a:rPr lang="zh-CN" altLang="en-US" dirty="0"/>
              <a:t>鼠标、键盘状态（按下</a:t>
            </a:r>
            <a:r>
              <a:rPr lang="en-US" altLang="zh-CN" dirty="0"/>
              <a:t>/</a:t>
            </a:r>
            <a:r>
              <a:rPr lang="zh-CN" altLang="en-US" dirty="0"/>
              <a:t>抬起）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837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游戏状态更新规则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一系列 </a:t>
            </a:r>
            <a:r>
              <a:rPr lang="en-US" altLang="zh-CN" dirty="0"/>
              <a:t>if-else / switch-case </a:t>
            </a:r>
            <a:r>
              <a:rPr lang="zh-CN" altLang="en-US" dirty="0"/>
              <a:t>确定当前状态，并执行更新操作</a:t>
            </a:r>
            <a:endParaRPr lang="en-US" altLang="zh-CN" dirty="0"/>
          </a:p>
          <a:p>
            <a:r>
              <a:rPr lang="zh-CN" altLang="en-US" dirty="0"/>
              <a:t>游戏数据设计不仅要考虑有什么状态，还需要考虑如何便于判断当前状态</a:t>
            </a:r>
          </a:p>
        </p:txBody>
      </p:sp>
    </p:spTree>
    <p:extLst>
      <p:ext uri="{BB962C8B-B14F-4D97-AF65-F5344CB8AC3E}">
        <p14:creationId xmlns:p14="http://schemas.microsoft.com/office/powerpoint/2010/main" val="874577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状态的瞬时性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计时器事件与游戏状态</a:t>
            </a:r>
            <a:endParaRPr lang="en-US" altLang="zh-CN" dirty="0"/>
          </a:p>
          <a:p>
            <a:pPr lvl="1"/>
            <a:r>
              <a:rPr lang="zh-CN" altLang="en-US" dirty="0"/>
              <a:t>游戏进行中，主计时器不断产生计时器事件</a:t>
            </a:r>
            <a:endParaRPr lang="en-US" altLang="zh-CN" dirty="0"/>
          </a:p>
          <a:p>
            <a:pPr lvl="1"/>
            <a:r>
              <a:rPr lang="en-US" altLang="zh-CN" dirty="0"/>
              <a:t>30~60</a:t>
            </a:r>
            <a:r>
              <a:rPr lang="zh-CN" altLang="en-US" dirty="0"/>
              <a:t>帧</a:t>
            </a:r>
            <a:r>
              <a:rPr lang="en-US" altLang="zh-CN" dirty="0"/>
              <a:t>/</a:t>
            </a:r>
            <a:r>
              <a:rPr lang="zh-CN" altLang="en-US" dirty="0"/>
              <a:t>秒</a:t>
            </a:r>
            <a:endParaRPr lang="en-US" altLang="zh-CN" dirty="0"/>
          </a:p>
          <a:p>
            <a:pPr lvl="1"/>
            <a:r>
              <a:rPr lang="zh-CN" altLang="en-US" dirty="0"/>
              <a:t>每个时刻（帧）对应一个游戏状态</a:t>
            </a:r>
            <a:endParaRPr lang="en-US" altLang="zh-CN" dirty="0"/>
          </a:p>
          <a:p>
            <a:r>
              <a:rPr lang="zh-CN" altLang="en-US" dirty="0"/>
              <a:t>状态的改变服从一定的规则</a:t>
            </a:r>
            <a:endParaRPr lang="en-US" altLang="zh-CN" dirty="0"/>
          </a:p>
          <a:p>
            <a:pPr lvl="1"/>
            <a:r>
              <a:rPr lang="zh-CN" altLang="en-US" dirty="0"/>
              <a:t>下一时刻的游戏状态根据预先设计的规则更新</a:t>
            </a:r>
            <a:endParaRPr lang="en-US" altLang="zh-CN" dirty="0"/>
          </a:p>
          <a:p>
            <a:r>
              <a:rPr lang="zh-CN" altLang="en-US" dirty="0"/>
              <a:t>事件的产生是瞬时的，事件对游戏状态的改变也在瞬间完成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0395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例子：按住“→”键前进：不太好的方案</a:t>
            </a:r>
            <a:endParaRPr lang="en-US" altLang="zh-CN" dirty="0"/>
          </a:p>
          <a:p>
            <a:r>
              <a:rPr lang="zh-CN" altLang="en-US" dirty="0"/>
              <a:t>变量：</a:t>
            </a:r>
            <a:endParaRPr lang="en-US" altLang="zh-CN" dirty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x (x</a:t>
            </a:r>
            <a:r>
              <a:rPr lang="zh-CN" altLang="en-US" dirty="0"/>
              <a:t>轴坐标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vx</a:t>
            </a:r>
            <a:r>
              <a:rPr lang="en-US" altLang="zh-CN" dirty="0"/>
              <a:t> (x</a:t>
            </a:r>
            <a:r>
              <a:rPr lang="zh-CN" altLang="en-US" dirty="0"/>
              <a:t>轴速度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事件：</a:t>
            </a:r>
            <a:endParaRPr lang="en-US" altLang="zh-CN" dirty="0"/>
          </a:p>
          <a:p>
            <a:pPr lvl="1"/>
            <a:r>
              <a:rPr lang="zh-CN" altLang="en-US" dirty="0"/>
              <a:t>键按下</a:t>
            </a:r>
            <a:r>
              <a:rPr lang="en-US" altLang="zh-CN" dirty="0"/>
              <a:t>:	 x += </a:t>
            </a:r>
            <a:r>
              <a:rPr lang="en-US" altLang="zh-CN" dirty="0" err="1"/>
              <a:t>vx</a:t>
            </a:r>
            <a:r>
              <a:rPr lang="en-US" altLang="zh-CN" dirty="0"/>
              <a:t>; </a:t>
            </a:r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pPr lvl="1"/>
            <a:r>
              <a:rPr lang="zh-CN" altLang="en-US" dirty="0"/>
              <a:t>依靠系统产生重复的键按下事件，卡顿，并且不匀速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2220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例子：按住“→”键前进：好一些的方案</a:t>
            </a:r>
            <a:endParaRPr lang="en-US" altLang="zh-CN" dirty="0"/>
          </a:p>
          <a:p>
            <a:r>
              <a:rPr lang="zh-CN" altLang="en-US" dirty="0"/>
              <a:t>变量：</a:t>
            </a:r>
            <a:endParaRPr lang="en-US" altLang="zh-CN" dirty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x (x</a:t>
            </a:r>
            <a:r>
              <a:rPr lang="zh-CN" altLang="en-US" dirty="0"/>
              <a:t>轴坐标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vx</a:t>
            </a:r>
            <a:r>
              <a:rPr lang="en-US" altLang="zh-CN" dirty="0"/>
              <a:t> (x</a:t>
            </a:r>
            <a:r>
              <a:rPr lang="zh-CN" altLang="en-US" dirty="0"/>
              <a:t>轴速度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bool </a:t>
            </a:r>
            <a:r>
              <a:rPr lang="en-US" altLang="zh-CN" dirty="0" err="1"/>
              <a:t>isKeyDown_Right</a:t>
            </a:r>
            <a:r>
              <a:rPr lang="en-US" altLang="zh-CN" dirty="0"/>
              <a:t> (</a:t>
            </a:r>
            <a:r>
              <a:rPr lang="zh-CN" altLang="en-US" dirty="0"/>
              <a:t>记录是否按下“→”键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事件：</a:t>
            </a:r>
            <a:endParaRPr lang="en-US" altLang="zh-CN" dirty="0"/>
          </a:p>
          <a:p>
            <a:pPr lvl="1"/>
            <a:r>
              <a:rPr lang="zh-CN" altLang="en-US" dirty="0"/>
              <a:t>键按下</a:t>
            </a:r>
            <a:r>
              <a:rPr lang="en-US" altLang="zh-CN" dirty="0"/>
              <a:t>:	</a:t>
            </a:r>
            <a:r>
              <a:rPr lang="en-US" altLang="zh-CN" dirty="0" err="1"/>
              <a:t>isKeyDown_Right</a:t>
            </a:r>
            <a:r>
              <a:rPr lang="en-US" altLang="zh-CN" dirty="0"/>
              <a:t>=true;</a:t>
            </a:r>
          </a:p>
          <a:p>
            <a:pPr lvl="1"/>
            <a:r>
              <a:rPr lang="zh-CN" altLang="en-US" dirty="0"/>
              <a:t>键抬起</a:t>
            </a:r>
            <a:r>
              <a:rPr lang="en-US" altLang="zh-CN" dirty="0"/>
              <a:t>:	</a:t>
            </a:r>
            <a:r>
              <a:rPr lang="en-US" altLang="zh-CN" dirty="0" err="1"/>
              <a:t>isKeyDown_Right</a:t>
            </a:r>
            <a:r>
              <a:rPr lang="en-US" altLang="zh-CN" dirty="0"/>
              <a:t>=false;</a:t>
            </a:r>
          </a:p>
          <a:p>
            <a:pPr lvl="1"/>
            <a:r>
              <a:rPr lang="zh-CN" altLang="en-US" dirty="0"/>
              <a:t>计时器事件</a:t>
            </a:r>
            <a:r>
              <a:rPr lang="en-US" altLang="zh-CN" dirty="0"/>
              <a:t>:	if(</a:t>
            </a:r>
            <a:r>
              <a:rPr lang="en-US" altLang="zh-CN" dirty="0" err="1"/>
              <a:t>isKeyDown_Right</a:t>
            </a:r>
            <a:r>
              <a:rPr lang="en-US" altLang="zh-CN" dirty="0"/>
              <a:t>) { x += </a:t>
            </a:r>
            <a:r>
              <a:rPr lang="en-US" altLang="zh-CN" dirty="0" err="1"/>
              <a:t>vx</a:t>
            </a:r>
            <a:r>
              <a:rPr lang="en-US" altLang="zh-CN" dirty="0"/>
              <a:t>; }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5255463"/>
      </p:ext>
    </p:extLst>
  </p:cSld>
  <p:clrMapOvr>
    <a:masterClrMapping/>
  </p:clrMapOvr>
</p:sld>
</file>

<file path=ppt/theme/theme1.xml><?xml version="1.0" encoding="utf-8"?>
<a:theme xmlns:a="http://schemas.openxmlformats.org/drawingml/2006/main" name="ipc">
  <a:themeElements>
    <a:clrScheme name="ip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pc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006600"/>
          </a:solidFill>
          <a:prstDash val="solid"/>
          <a:round/>
          <a:headEnd type="none" w="med" len="med"/>
          <a:tailEnd type="stealth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006600"/>
          </a:solidFill>
          <a:prstDash val="solid"/>
          <a:round/>
          <a:headEnd type="none" w="med" len="med"/>
          <a:tailEnd type="stealth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i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p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9107</TotalTime>
  <Words>1008</Words>
  <Application>Microsoft Office PowerPoint</Application>
  <PresentationFormat>全屏显示(4:3)</PresentationFormat>
  <Paragraphs>162</Paragraphs>
  <Slides>31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Arial Unicode MS</vt:lpstr>
      <vt:lpstr>HY헤드라인M</vt:lpstr>
      <vt:lpstr>华文行楷</vt:lpstr>
      <vt:lpstr>楷体_GB2312</vt:lpstr>
      <vt:lpstr>宋体</vt:lpstr>
      <vt:lpstr>微软雅黑</vt:lpstr>
      <vt:lpstr>Arial</vt:lpstr>
      <vt:lpstr>Arial Black</vt:lpstr>
      <vt:lpstr>Comic Sans MS</vt:lpstr>
      <vt:lpstr>Times New Roman</vt:lpstr>
      <vt:lpstr>ipc</vt:lpstr>
      <vt:lpstr>程序设计基础  大作业教程 (2) 游戏状态设计 + 游戏数据设计</vt:lpstr>
      <vt:lpstr>大作业教程讲座</vt:lpstr>
      <vt:lpstr>回顾：游戏框架的基本原理</vt:lpstr>
      <vt:lpstr>一、游戏状态设计</vt:lpstr>
      <vt:lpstr>各种类型的状态</vt:lpstr>
      <vt:lpstr>游戏状态更新规则</vt:lpstr>
      <vt:lpstr>状态的瞬时性</vt:lpstr>
      <vt:lpstr>举例</vt:lpstr>
      <vt:lpstr>举例</vt:lpstr>
      <vt:lpstr>举例</vt:lpstr>
      <vt:lpstr>讨论</vt:lpstr>
      <vt:lpstr>二、游戏数据设计</vt:lpstr>
      <vt:lpstr>结构体</vt:lpstr>
      <vt:lpstr>数组/列表，ID</vt:lpstr>
      <vt:lpstr>数组/列表</vt:lpstr>
      <vt:lpstr>全局变量</vt:lpstr>
      <vt:lpstr>加载资源</vt:lpstr>
      <vt:lpstr>PowerPoint 演示文稿</vt:lpstr>
      <vt:lpstr>加载资源</vt:lpstr>
      <vt:lpstr>加载资源</vt:lpstr>
      <vt:lpstr>加载资源</vt:lpstr>
      <vt:lpstr>PowerPoint 演示文稿</vt:lpstr>
      <vt:lpstr>PowerPoint 演示文稿</vt:lpstr>
      <vt:lpstr>PowerPoint 演示文稿</vt:lpstr>
      <vt:lpstr>以InitGame的英雄创建为例</vt:lpstr>
      <vt:lpstr>以InitGame的英雄创建为例</vt:lpstr>
      <vt:lpstr>以InitGame的英雄创建为例</vt:lpstr>
      <vt:lpstr>以InitGame的英雄创建为例</vt:lpstr>
      <vt:lpstr>以InitGame的英雄创建为例</vt:lpstr>
      <vt:lpstr>下周预告</vt:lpstr>
      <vt:lpstr>PowerPoint 演示文稿</vt:lpstr>
    </vt:vector>
  </TitlesOfParts>
  <Company>Washington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C Programming Language</dc:title>
  <dc:creator>Fred Kuhns</dc:creator>
  <dc:description>Intro to C</dc:description>
  <cp:lastModifiedBy>陈超</cp:lastModifiedBy>
  <cp:revision>1187</cp:revision>
  <dcterms:created xsi:type="dcterms:W3CDTF">2003-01-16T14:38:52Z</dcterms:created>
  <dcterms:modified xsi:type="dcterms:W3CDTF">2023-11-16T04:30:17Z</dcterms:modified>
</cp:coreProperties>
</file>