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256" r:id="rId2"/>
    <p:sldId id="492" r:id="rId3"/>
    <p:sldId id="481" r:id="rId4"/>
    <p:sldId id="514" r:id="rId5"/>
    <p:sldId id="515" r:id="rId6"/>
    <p:sldId id="520" r:id="rId7"/>
    <p:sldId id="535" r:id="rId8"/>
    <p:sldId id="531" r:id="rId9"/>
    <p:sldId id="519" r:id="rId10"/>
    <p:sldId id="521" r:id="rId11"/>
    <p:sldId id="522" r:id="rId12"/>
    <p:sldId id="532" r:id="rId13"/>
    <p:sldId id="533" r:id="rId14"/>
    <p:sldId id="534" r:id="rId15"/>
    <p:sldId id="495" r:id="rId16"/>
    <p:sldId id="516" r:id="rId17"/>
    <p:sldId id="517" r:id="rId18"/>
    <p:sldId id="524" r:id="rId19"/>
    <p:sldId id="526" r:id="rId20"/>
    <p:sldId id="518" r:id="rId21"/>
    <p:sldId id="527" r:id="rId22"/>
    <p:sldId id="528" r:id="rId23"/>
    <p:sldId id="540" r:id="rId24"/>
    <p:sldId id="529" r:id="rId25"/>
    <p:sldId id="541" r:id="rId26"/>
    <p:sldId id="537" r:id="rId27"/>
    <p:sldId id="408" r:id="rId2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D5FFD5"/>
    <a:srgbClr val="0000CC"/>
    <a:srgbClr val="777777"/>
    <a:srgbClr val="40458C"/>
    <a:srgbClr val="990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08" autoAdjust="0"/>
    <p:restoredTop sz="87959" autoAdjust="0"/>
  </p:normalViewPr>
  <p:slideViewPr>
    <p:cSldViewPr snapToGrid="0">
      <p:cViewPr varScale="1">
        <p:scale>
          <a:sx n="93" d="100"/>
          <a:sy n="93" d="100"/>
        </p:scale>
        <p:origin x="640" y="60"/>
      </p:cViewPr>
      <p:guideLst>
        <p:guide orient="horz" pos="80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1986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A4329E92-0F68-4358-90B5-3C1579FA3C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0138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3517736-5906-4005-A52F-A39D6E3F89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577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7A4D76-D51B-4377-972E-C6433D788E14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320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17736-5906-4005-A52F-A39D6E3F89D6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218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517736-5906-4005-A52F-A39D6E3F89D6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025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玩法</a:t>
            </a:r>
            <a:r>
              <a:rPr lang="en-US" altLang="zh-CN" dirty="0"/>
              <a:t>/</a:t>
            </a:r>
            <a:r>
              <a:rPr lang="zh-CN" altLang="en-US" dirty="0"/>
              <a:t>故事：东方</a:t>
            </a:r>
            <a:r>
              <a:rPr lang="en-US" altLang="zh-CN" dirty="0"/>
              <a:t>110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17736-5906-4005-A52F-A39D6E3F89D6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50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63" y="6380163"/>
            <a:ext cx="1449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pPr lvl="0"/>
            <a:r>
              <a:rPr lang="en-US" altLang="zh-CN" noProof="0" dirty="0"/>
              <a:t>Click to edit Master title style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en-US" altLang="zh-CN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034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5446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7088" cy="6143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650" y="76200"/>
            <a:ext cx="6140450" cy="6143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9441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1pPr>
            <a:lvl2pPr>
              <a:defRPr sz="2800" b="1">
                <a:solidFill>
                  <a:srgbClr val="40458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545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994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650" y="1141413"/>
            <a:ext cx="4117975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141413"/>
            <a:ext cx="4119563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387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975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762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14600" y="6388100"/>
            <a:ext cx="41386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Engineering (I) — The C Programming Language</a:t>
            </a:r>
            <a:endParaRPr kumimoji="0" lang="en-US" altLang="zh-CN" b="0">
              <a:solidFill>
                <a:schemeClr val="tx1"/>
              </a:solidFill>
              <a:latin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43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086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713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4025" y="881063"/>
            <a:ext cx="8229600" cy="0"/>
          </a:xfrm>
          <a:prstGeom prst="line">
            <a:avLst/>
          </a:prstGeom>
          <a:noFill/>
          <a:ln w="57150" cmpd="thinThick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20088" y="6480175"/>
            <a:ext cx="4302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2817809A-9A50-4F66-8DC9-D401218B9C73}" type="slidenum">
              <a:rPr lang="en-US" altLang="zh-CN" sz="1200" smtClean="0">
                <a:latin typeface="Comic Sans MS" panose="030F0702030302020204" pitchFamily="66" charset="0"/>
                <a:ea typeface="宋体" panose="02010600030101010101" pitchFamily="2" charset="-122"/>
              </a:rPr>
              <a:pPr eaLnBrk="1" hangingPunct="1">
                <a:defRPr/>
              </a:pPr>
              <a:t>‹#›</a:t>
            </a:fld>
            <a:endParaRPr lang="en-US" altLang="zh-CN" sz="120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3" r:id="rId1"/>
    <p:sldLayoutId id="2147484604" r:id="rId2"/>
    <p:sldLayoutId id="2147484605" r:id="rId3"/>
    <p:sldLayoutId id="2147484606" r:id="rId4"/>
    <p:sldLayoutId id="2147484607" r:id="rId5"/>
    <p:sldLayoutId id="2147484608" r:id="rId6"/>
    <p:sldLayoutId id="2147484609" r:id="rId7"/>
    <p:sldLayoutId id="2147484610" r:id="rId8"/>
    <p:sldLayoutId id="2147484611" r:id="rId9"/>
    <p:sldLayoutId id="2147484612" r:id="rId10"/>
    <p:sldLayoutId id="214748461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7563"/>
            <a:ext cx="8001000" cy="2459037"/>
          </a:xfrm>
        </p:spPr>
        <p:txBody>
          <a:bodyPr/>
          <a:lstStyle/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程序设计基础</a:t>
            </a:r>
            <a:br>
              <a:rPr lang="en-US" altLang="zh-CN" sz="2800" b="0" dirty="0"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2800" b="0" dirty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大作业教程 </a:t>
            </a:r>
            <a:r>
              <a:rPr lang="en-US" altLang="zh-CN" sz="4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(3)</a:t>
            </a:r>
            <a:br>
              <a:rPr lang="en-US" altLang="zh-CN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3200" dirty="0"/>
              <a:t>事件响应 </a:t>
            </a:r>
            <a:r>
              <a:rPr lang="en-US" altLang="zh-CN" sz="3200" dirty="0"/>
              <a:t>+ </a:t>
            </a:r>
            <a:r>
              <a:rPr lang="zh-CN" altLang="en-US" sz="3200" dirty="0"/>
              <a:t>游戏流程设计</a:t>
            </a:r>
            <a:endParaRPr lang="en-US" altLang="zh-CN" sz="32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4440238"/>
            <a:ext cx="7886700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0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张文源</a:t>
            </a:r>
            <a:endParaRPr lang="en-US" altLang="zh-CN" kern="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kern="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清华大学软件学院</a:t>
            </a:r>
            <a:endParaRPr lang="en-US" altLang="zh-CN" kern="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Tel: 18801005068</a:t>
            </a:r>
          </a:p>
          <a:p>
            <a:r>
              <a:rPr lang="en-US" altLang="zh-CN" kern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Email: zhangwen21@mails.tsinghua.edu.cn</a:t>
            </a:r>
            <a:endParaRPr lang="en-US" altLang="zh-CN" kern="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键盘事件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49" y="1141413"/>
            <a:ext cx="3187701" cy="5078412"/>
          </a:xfrm>
        </p:spPr>
        <p:txBody>
          <a:bodyPr/>
          <a:lstStyle/>
          <a:p>
            <a:r>
              <a:rPr lang="zh-CN" altLang="en-US" dirty="0"/>
              <a:t>思考：</a:t>
            </a:r>
            <a:endParaRPr lang="en-US" altLang="zh-CN" dirty="0"/>
          </a:p>
          <a:p>
            <a:pPr lvl="1"/>
            <a:r>
              <a:rPr lang="zh-CN" altLang="en-US" dirty="0"/>
              <a:t>“在游戏窗体时，按下</a:t>
            </a:r>
            <a:r>
              <a:rPr lang="en-US" altLang="zh-CN" dirty="0"/>
              <a:t>ESC</a:t>
            </a:r>
            <a:r>
              <a:rPr lang="zh-CN" altLang="en-US" dirty="0"/>
              <a:t>键暂停”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867" t="33206" r="77179" b="33016"/>
          <a:stretch/>
        </p:blipFill>
        <p:spPr>
          <a:xfrm>
            <a:off x="3771900" y="1277766"/>
            <a:ext cx="5248275" cy="459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0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计时器事件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74650" y="5699579"/>
            <a:ext cx="8080375" cy="1158421"/>
          </a:xfrm>
        </p:spPr>
        <p:txBody>
          <a:bodyPr/>
          <a:lstStyle/>
          <a:p>
            <a:pPr lvl="1"/>
            <a:r>
              <a:rPr lang="en-US" altLang="zh-CN" dirty="0" err="1"/>
              <a:t>lpTimerFunc</a:t>
            </a:r>
            <a:r>
              <a:rPr lang="zh-CN" altLang="en-US" dirty="0"/>
              <a:t>也可以设置为</a:t>
            </a:r>
            <a:r>
              <a:rPr lang="en-US" altLang="zh-CN" dirty="0"/>
              <a:t>NULL</a:t>
            </a:r>
            <a:r>
              <a:rPr lang="zh-CN" altLang="en-US" dirty="0"/>
              <a:t>，在统一的</a:t>
            </a:r>
            <a:r>
              <a:rPr lang="en-US" altLang="zh-CN" dirty="0"/>
              <a:t>WM_TIMER</a:t>
            </a:r>
            <a:r>
              <a:rPr lang="zh-CN" altLang="en-US" dirty="0"/>
              <a:t>事件中用</a:t>
            </a:r>
            <a:r>
              <a:rPr lang="en-US" altLang="zh-CN" dirty="0" err="1"/>
              <a:t>wParam</a:t>
            </a:r>
            <a:r>
              <a:rPr lang="zh-CN" altLang="en-US" dirty="0"/>
              <a:t>判断计时器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9176" t="22774" r="42650" b="21828"/>
          <a:stretch/>
        </p:blipFill>
        <p:spPr>
          <a:xfrm>
            <a:off x="1594637" y="1007381"/>
            <a:ext cx="5948376" cy="469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5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计时器事件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1141413"/>
            <a:ext cx="8080375" cy="5078412"/>
          </a:xfrm>
        </p:spPr>
        <p:txBody>
          <a:bodyPr/>
          <a:lstStyle/>
          <a:p>
            <a:r>
              <a:rPr lang="zh-CN" altLang="en-US" dirty="0"/>
              <a:t>在计时器事件中处理状态更新规则</a:t>
            </a:r>
            <a:endParaRPr lang="en-US" altLang="zh-CN" dirty="0"/>
          </a:p>
          <a:p>
            <a:pPr lvl="1"/>
            <a:r>
              <a:rPr lang="zh-CN" altLang="en-US" dirty="0"/>
              <a:t>根据当前的状态推算下一时刻的状态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“等待”或者“周期”事件</a:t>
            </a:r>
            <a:endParaRPr lang="en-US" altLang="zh-CN" dirty="0"/>
          </a:p>
          <a:p>
            <a:pPr lvl="1"/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：同一个计时器 </a:t>
            </a:r>
            <a:r>
              <a:rPr lang="en-US" altLang="zh-CN" dirty="0"/>
              <a:t>+ </a:t>
            </a:r>
            <a:r>
              <a:rPr lang="zh-CN" altLang="en-US" dirty="0"/>
              <a:t>计数变量</a:t>
            </a:r>
            <a:endParaRPr lang="en-US" altLang="zh-CN" dirty="0"/>
          </a:p>
          <a:p>
            <a:pPr lvl="1"/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：多个不同</a:t>
            </a:r>
            <a:r>
              <a:rPr lang="en-US" altLang="zh-CN" dirty="0"/>
              <a:t>ID</a:t>
            </a:r>
            <a:r>
              <a:rPr lang="zh-CN" altLang="en-US" dirty="0"/>
              <a:t>的计时器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908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绘制事件与刷新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1141413"/>
            <a:ext cx="9350376" cy="5630862"/>
          </a:xfrm>
        </p:spPr>
        <p:txBody>
          <a:bodyPr/>
          <a:lstStyle/>
          <a:p>
            <a:r>
              <a:rPr lang="zh-CN" altLang="en-US" dirty="0"/>
              <a:t>刷新：</a:t>
            </a:r>
            <a:r>
              <a:rPr lang="en-US" altLang="zh-CN" dirty="0"/>
              <a:t> </a:t>
            </a:r>
          </a:p>
          <a:p>
            <a:pPr marL="457200" lvl="1" indent="0">
              <a:buFontTx/>
              <a:buNone/>
            </a:pPr>
            <a:r>
              <a:rPr lang="en-US" altLang="zh-CN" b="0" dirty="0">
                <a:solidFill>
                  <a:schemeClr val="tx1"/>
                </a:solidFill>
              </a:rPr>
              <a:t>BOOL </a:t>
            </a:r>
            <a:r>
              <a:rPr lang="en-US" altLang="zh-CN" b="0" dirty="0" err="1">
                <a:solidFill>
                  <a:schemeClr val="tx1"/>
                </a:solidFill>
              </a:rPr>
              <a:t>InvalidateRect</a:t>
            </a:r>
            <a:r>
              <a:rPr lang="en-US" altLang="zh-CN" b="0" dirty="0">
                <a:solidFill>
                  <a:schemeClr val="tx1"/>
                </a:solidFill>
              </a:rPr>
              <a:t>(</a:t>
            </a:r>
          </a:p>
          <a:p>
            <a:pPr marL="457200" lvl="1" indent="0">
              <a:buFontTx/>
              <a:buNone/>
            </a:pPr>
            <a:r>
              <a:rPr lang="en-US" altLang="zh-CN" b="0" dirty="0">
                <a:solidFill>
                  <a:schemeClr val="tx1"/>
                </a:solidFill>
              </a:rPr>
              <a:t>	HWND </a:t>
            </a:r>
            <a:r>
              <a:rPr lang="en-US" altLang="zh-CN" b="0" dirty="0" err="1">
                <a:solidFill>
                  <a:schemeClr val="tx1"/>
                </a:solidFill>
              </a:rPr>
              <a:t>hWnd</a:t>
            </a:r>
            <a:r>
              <a:rPr lang="zh-CN" altLang="en-US" b="0" dirty="0">
                <a:solidFill>
                  <a:schemeClr val="tx1"/>
                </a:solidFill>
              </a:rPr>
              <a:t>，           </a:t>
            </a:r>
            <a:r>
              <a:rPr lang="en-US" altLang="zh-CN" b="0" dirty="0">
                <a:solidFill>
                  <a:schemeClr val="accent5">
                    <a:lumMod val="50000"/>
                  </a:schemeClr>
                </a:solidFill>
              </a:rPr>
              <a:t>// </a:t>
            </a: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</a:rPr>
              <a:t>窗口句柄</a:t>
            </a:r>
          </a:p>
          <a:p>
            <a:pPr marL="457200" lvl="1" indent="0">
              <a:buFontTx/>
              <a:buNone/>
            </a:pPr>
            <a:r>
              <a:rPr lang="en-US" altLang="zh-CN" b="0" dirty="0">
                <a:solidFill>
                  <a:schemeClr val="tx1"/>
                </a:solidFill>
              </a:rPr>
              <a:t>	CONST RECT* </a:t>
            </a:r>
            <a:r>
              <a:rPr lang="en-US" altLang="zh-CN" b="0" dirty="0" err="1">
                <a:solidFill>
                  <a:schemeClr val="tx1"/>
                </a:solidFill>
              </a:rPr>
              <a:t>lpRect</a:t>
            </a:r>
            <a:r>
              <a:rPr lang="en-US" altLang="zh-CN" b="0" dirty="0">
                <a:solidFill>
                  <a:schemeClr val="tx1"/>
                </a:solidFill>
              </a:rPr>
              <a:t>,   </a:t>
            </a:r>
            <a:r>
              <a:rPr lang="en-US" altLang="zh-CN" b="0" dirty="0">
                <a:solidFill>
                  <a:schemeClr val="accent5">
                    <a:lumMod val="50000"/>
                  </a:schemeClr>
                </a:solidFill>
              </a:rPr>
              <a:t>// </a:t>
            </a: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</a:rPr>
              <a:t>矩形区域</a:t>
            </a:r>
          </a:p>
          <a:p>
            <a:pPr marL="457200" lvl="1" indent="0">
              <a:buFontTx/>
              <a:buNone/>
            </a:pPr>
            <a:r>
              <a:rPr lang="en-US" altLang="zh-CN" b="0" dirty="0">
                <a:solidFill>
                  <a:schemeClr val="tx1"/>
                </a:solidFill>
              </a:rPr>
              <a:t>	BOOL </a:t>
            </a:r>
            <a:r>
              <a:rPr lang="en-US" altLang="zh-CN" b="0" dirty="0" err="1">
                <a:solidFill>
                  <a:schemeClr val="tx1"/>
                </a:solidFill>
              </a:rPr>
              <a:t>bErase</a:t>
            </a:r>
            <a:r>
              <a:rPr lang="en-US" altLang="zh-CN" b="0" dirty="0">
                <a:solidFill>
                  <a:schemeClr val="tx1"/>
                </a:solidFill>
              </a:rPr>
              <a:t>     </a:t>
            </a:r>
            <a:r>
              <a:rPr lang="en-US" altLang="zh-CN" b="0" dirty="0">
                <a:solidFill>
                  <a:schemeClr val="accent5">
                    <a:lumMod val="50000"/>
                  </a:schemeClr>
                </a:solidFill>
              </a:rPr>
              <a:t>//</a:t>
            </a: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</a:rPr>
              <a:t>是否发送</a:t>
            </a:r>
            <a:r>
              <a:rPr lang="en-US" altLang="zh-CN" b="0" dirty="0">
                <a:solidFill>
                  <a:schemeClr val="accent5">
                    <a:lumMod val="50000"/>
                  </a:schemeClr>
                </a:solidFill>
              </a:rPr>
              <a:t>WM_ERASEBKGND</a:t>
            </a:r>
            <a:br>
              <a:rPr lang="en-US" altLang="zh-CN" b="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zh-CN" b="0" dirty="0">
                <a:solidFill>
                  <a:schemeClr val="accent5">
                    <a:lumMod val="50000"/>
                  </a:schemeClr>
                </a:solidFill>
              </a:rPr>
              <a:t>				</a:t>
            </a: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</a:rPr>
              <a:t>擦除原来的背景</a:t>
            </a:r>
            <a:endParaRPr lang="en-US" altLang="zh-CN" b="0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lvl="1" indent="0">
              <a:buFontTx/>
              <a:buNone/>
            </a:pPr>
            <a:r>
              <a:rPr lang="en-US" altLang="zh-CN" b="0" dirty="0">
                <a:solidFill>
                  <a:schemeClr val="tx1"/>
                </a:solidFill>
              </a:rPr>
              <a:t>);</a:t>
            </a:r>
          </a:p>
          <a:p>
            <a:pPr marL="457200" lvl="1" indent="0">
              <a:buFontTx/>
              <a:buNone/>
            </a:pPr>
            <a:r>
              <a:rPr lang="en-US" altLang="zh-CN" b="0" dirty="0">
                <a:solidFill>
                  <a:schemeClr val="tx1"/>
                </a:solidFill>
              </a:rPr>
              <a:t>	</a:t>
            </a:r>
            <a:r>
              <a:rPr lang="en-US" altLang="zh-CN" b="0" dirty="0">
                <a:solidFill>
                  <a:schemeClr val="accent5">
                    <a:lumMod val="50000"/>
                  </a:schemeClr>
                </a:solidFill>
              </a:rPr>
              <a:t>//</a:t>
            </a: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</a:rPr>
              <a:t>把屏幕上的某个矩形区域标记为</a:t>
            </a:r>
            <a:r>
              <a:rPr lang="en-US" altLang="zh-CN" b="0" dirty="0">
                <a:solidFill>
                  <a:schemeClr val="accent5">
                    <a:lumMod val="50000"/>
                  </a:schemeClr>
                </a:solidFill>
              </a:rPr>
              <a:t>Invalid</a:t>
            </a:r>
          </a:p>
          <a:p>
            <a:pPr marL="457200" lvl="1" indent="0">
              <a:buFontTx/>
              <a:buNone/>
            </a:pPr>
            <a:r>
              <a:rPr lang="en-US" altLang="zh-CN" b="0" dirty="0">
                <a:solidFill>
                  <a:schemeClr val="accent5">
                    <a:lumMod val="50000"/>
                  </a:schemeClr>
                </a:solidFill>
              </a:rPr>
              <a:t>	//</a:t>
            </a: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</a:rPr>
              <a:t>并且把</a:t>
            </a:r>
            <a:r>
              <a:rPr lang="en-US" altLang="zh-CN" b="0" dirty="0">
                <a:solidFill>
                  <a:schemeClr val="accent5">
                    <a:lumMod val="50000"/>
                  </a:schemeClr>
                </a:solidFill>
              </a:rPr>
              <a:t>WM_PAINT</a:t>
            </a: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</a:rPr>
              <a:t>消息</a:t>
            </a:r>
            <a:r>
              <a:rPr lang="en-US" altLang="zh-CN" b="0" dirty="0">
                <a:solidFill>
                  <a:schemeClr val="accent5">
                    <a:lumMod val="50000"/>
                  </a:schemeClr>
                </a:solidFill>
              </a:rPr>
              <a:t>Post</a:t>
            </a: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</a:rPr>
              <a:t>到消息队列，</a:t>
            </a:r>
            <a:br>
              <a:rPr lang="en-US" altLang="zh-CN" b="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zh-CN" b="0" dirty="0">
                <a:solidFill>
                  <a:schemeClr val="accent5">
                    <a:lumMod val="50000"/>
                  </a:schemeClr>
                </a:solidFill>
              </a:rPr>
              <a:t>	  </a:t>
            </a: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</a:rPr>
              <a:t>重新绘制此区域</a:t>
            </a:r>
            <a:endParaRPr lang="en-US" altLang="zh-CN" b="0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lvl="1" indent="0">
              <a:buFontTx/>
              <a:buNone/>
            </a:pPr>
            <a:r>
              <a:rPr lang="en-US" altLang="zh-CN" b="0" dirty="0">
                <a:solidFill>
                  <a:schemeClr val="accent5">
                    <a:lumMod val="50000"/>
                  </a:schemeClr>
                </a:solidFill>
              </a:rPr>
              <a:t>	//</a:t>
            </a: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</a:rPr>
              <a:t>返回</a:t>
            </a:r>
            <a:r>
              <a:rPr lang="en-US" altLang="zh-CN" b="0" dirty="0">
                <a:solidFill>
                  <a:schemeClr val="accent5">
                    <a:lumMod val="50000"/>
                  </a:schemeClr>
                </a:solidFill>
              </a:rPr>
              <a:t>bool</a:t>
            </a: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</a:rPr>
              <a:t>是否成功</a:t>
            </a:r>
            <a:endParaRPr lang="en-US" altLang="zh-CN" b="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95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绘制事件与刷新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1141413"/>
            <a:ext cx="9350376" cy="5630862"/>
          </a:xfrm>
        </p:spPr>
        <p:txBody>
          <a:bodyPr/>
          <a:lstStyle/>
          <a:p>
            <a:r>
              <a:rPr lang="zh-CN" altLang="en-US" dirty="0"/>
              <a:t>立即刷新：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InvalidateRect</a:t>
            </a:r>
            <a:r>
              <a:rPr lang="en-US" altLang="zh-CN" dirty="0"/>
              <a:t>()</a:t>
            </a:r>
            <a:r>
              <a:rPr lang="zh-CN" altLang="en-US" dirty="0"/>
              <a:t>后面接上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dirty="0" err="1"/>
              <a:t>UpdateWindow</a:t>
            </a:r>
            <a:r>
              <a:rPr lang="en-US" altLang="zh-CN" dirty="0"/>
              <a:t>(</a:t>
            </a:r>
            <a:r>
              <a:rPr lang="en-US" altLang="zh-CN" dirty="0" err="1"/>
              <a:t>hWnd</a:t>
            </a:r>
            <a:r>
              <a:rPr lang="en-US" altLang="zh-CN" dirty="0"/>
              <a:t>);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绘制事件：</a:t>
            </a:r>
            <a:r>
              <a:rPr lang="en-US" altLang="zh-CN" dirty="0"/>
              <a:t>WM_PAINT</a:t>
            </a:r>
          </a:p>
          <a:p>
            <a:pPr lvl="1"/>
            <a:r>
              <a:rPr lang="zh-CN" altLang="en-US" dirty="0"/>
              <a:t>绘制的详细内容在下周介绍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4557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二、游戏流程设计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流程图绘制</a:t>
            </a:r>
            <a:endParaRPr lang="en-US" altLang="zh-CN" dirty="0"/>
          </a:p>
          <a:p>
            <a:r>
              <a:rPr lang="zh-CN" altLang="en-US" dirty="0"/>
              <a:t>玩家视角的游戏流程</a:t>
            </a:r>
            <a:endParaRPr lang="en-US" altLang="zh-CN" dirty="0"/>
          </a:p>
          <a:p>
            <a:r>
              <a:rPr lang="zh-CN" altLang="en-US" dirty="0"/>
              <a:t>程序员视角的游戏流程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6903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流程图绘制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在开始写代码之前，可以先画流程图，理清楚自己的思路</a:t>
            </a:r>
            <a:endParaRPr lang="en-US" altLang="zh-CN" dirty="0"/>
          </a:p>
          <a:p>
            <a:r>
              <a:rPr lang="zh-CN" altLang="en-US" dirty="0"/>
              <a:t>可以使用</a:t>
            </a:r>
            <a:r>
              <a:rPr lang="en-US" altLang="zh-CN" dirty="0"/>
              <a:t>Visio</a:t>
            </a:r>
            <a:r>
              <a:rPr lang="zh-CN" altLang="en-US" dirty="0"/>
              <a:t>或者</a:t>
            </a:r>
            <a:r>
              <a:rPr lang="en-US" altLang="zh-CN" dirty="0"/>
              <a:t>PowerPoint</a:t>
            </a:r>
            <a:r>
              <a:rPr lang="zh-CN" altLang="en-US" dirty="0"/>
              <a:t>绘制流程图</a:t>
            </a:r>
            <a:endParaRPr lang="en-US" altLang="zh-CN" dirty="0"/>
          </a:p>
        </p:txBody>
      </p:sp>
      <p:sp>
        <p:nvSpPr>
          <p:cNvPr id="4" name="流程图: 过程 3"/>
          <p:cNvSpPr/>
          <p:nvPr/>
        </p:nvSpPr>
        <p:spPr bwMode="auto">
          <a:xfrm>
            <a:off x="1390650" y="5019675"/>
            <a:ext cx="1438275" cy="695325"/>
          </a:xfrm>
          <a:prstGeom prst="flowChartProcess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过程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流程图: 决策 4"/>
          <p:cNvSpPr/>
          <p:nvPr/>
        </p:nvSpPr>
        <p:spPr bwMode="auto">
          <a:xfrm>
            <a:off x="3844925" y="4976812"/>
            <a:ext cx="1714500" cy="781050"/>
          </a:xfrm>
          <a:prstGeom prst="flowChartDecision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判断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6000750" y="5567362"/>
            <a:ext cx="2162175" cy="0"/>
          </a:xfrm>
          <a:prstGeom prst="straightConnector1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本框 7"/>
          <p:cNvSpPr txBox="1"/>
          <p:nvPr/>
        </p:nvSpPr>
        <p:spPr>
          <a:xfrm>
            <a:off x="6115050" y="5176837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箭头</a:t>
            </a:r>
            <a:r>
              <a:rPr lang="en-US" altLang="zh-CN" dirty="0"/>
              <a:t>(</a:t>
            </a:r>
            <a:r>
              <a:rPr lang="zh-CN" altLang="en-US" dirty="0"/>
              <a:t>事件或条件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745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玩家视角的游戏流程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玩家希望游戏逻辑清楚，可玩性强，有充足的说明。</a:t>
            </a:r>
            <a:endParaRPr lang="en-US" altLang="zh-CN" dirty="0"/>
          </a:p>
          <a:p>
            <a:pPr lvl="1"/>
            <a:r>
              <a:rPr lang="zh-CN" altLang="en-US" dirty="0"/>
              <a:t>游戏的视图，及视图之间切换的按钮或条件</a:t>
            </a:r>
            <a:endParaRPr lang="en-US" altLang="zh-CN" dirty="0"/>
          </a:p>
          <a:p>
            <a:pPr lvl="1"/>
            <a:r>
              <a:rPr lang="zh-CN" altLang="en-US" dirty="0"/>
              <a:t>游戏目标，成功条件，失败条件</a:t>
            </a:r>
            <a:endParaRPr lang="en-US" altLang="zh-CN" dirty="0"/>
          </a:p>
          <a:p>
            <a:pPr lvl="1"/>
            <a:r>
              <a:rPr lang="zh-CN" altLang="en-US" dirty="0"/>
              <a:t>各种事件的出现条件，以及对游戏进程的影响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66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玩家视角的游戏流程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1141413"/>
            <a:ext cx="8389938" cy="663690"/>
          </a:xfrm>
        </p:spPr>
        <p:txBody>
          <a:bodyPr/>
          <a:lstStyle/>
          <a:p>
            <a:r>
              <a:rPr lang="zh-CN" altLang="en-US" dirty="0"/>
              <a:t>举例：游戏视图的流程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513220" y="2189980"/>
            <a:ext cx="1296786" cy="379730"/>
          </a:xfrm>
          <a:prstGeom prst="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开始界面</a:t>
            </a:r>
          </a:p>
        </p:txBody>
      </p:sp>
      <p:cxnSp>
        <p:nvCxnSpPr>
          <p:cNvPr id="8" name="直接箭头连接符 7"/>
          <p:cNvCxnSpPr>
            <a:stCxn id="4" idx="2"/>
            <a:endCxn id="21" idx="0"/>
          </p:cNvCxnSpPr>
          <p:nvPr/>
        </p:nvCxnSpPr>
        <p:spPr bwMode="auto">
          <a:xfrm flipH="1">
            <a:off x="1161611" y="2569710"/>
            <a:ext cx="2" cy="1058877"/>
          </a:xfrm>
          <a:prstGeom prst="straightConnector1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/>
          <p:cNvSpPr txBox="1"/>
          <p:nvPr/>
        </p:nvSpPr>
        <p:spPr>
          <a:xfrm>
            <a:off x="2126565" y="343497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“开始”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513218" y="3628587"/>
            <a:ext cx="1296786" cy="379730"/>
          </a:xfrm>
          <a:prstGeom prst="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玩法 </a:t>
            </a:r>
            <a:r>
              <a:rPr lang="en-US" altLang="zh-CN" dirty="0"/>
              <a:t>/ </a:t>
            </a:r>
            <a:r>
              <a:rPr lang="zh-CN" altLang="en-US" dirty="0"/>
              <a:t>故事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437030" y="3628587"/>
            <a:ext cx="1296786" cy="379730"/>
          </a:xfrm>
          <a:prstGeom prst="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游戏界面</a:t>
            </a:r>
            <a:endParaRPr lang="en-US" altLang="zh-CN" dirty="0"/>
          </a:p>
        </p:txBody>
      </p:sp>
      <p:sp>
        <p:nvSpPr>
          <p:cNvPr id="23" name="文本框 22"/>
          <p:cNvSpPr txBox="1"/>
          <p:nvPr/>
        </p:nvSpPr>
        <p:spPr>
          <a:xfrm>
            <a:off x="1248029" y="293682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Press any key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1" idx="3"/>
            <a:endCxn id="22" idx="1"/>
          </p:cNvCxnSpPr>
          <p:nvPr/>
        </p:nvCxnSpPr>
        <p:spPr bwMode="auto">
          <a:xfrm>
            <a:off x="1810004" y="3818452"/>
            <a:ext cx="1627026" cy="0"/>
          </a:xfrm>
          <a:prstGeom prst="straightConnector1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矩形 30"/>
          <p:cNvSpPr/>
          <p:nvPr/>
        </p:nvSpPr>
        <p:spPr bwMode="auto">
          <a:xfrm>
            <a:off x="3437030" y="2189980"/>
            <a:ext cx="1296786" cy="379730"/>
          </a:xfrm>
          <a:prstGeom prst="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暂停界面</a:t>
            </a:r>
            <a:endParaRPr lang="en-US" altLang="zh-CN" dirty="0"/>
          </a:p>
        </p:txBody>
      </p:sp>
      <p:cxnSp>
        <p:nvCxnSpPr>
          <p:cNvPr id="33" name="直接箭头连接符 32"/>
          <p:cNvCxnSpPr>
            <a:stCxn id="31" idx="1"/>
            <a:endCxn id="4" idx="3"/>
          </p:cNvCxnSpPr>
          <p:nvPr/>
        </p:nvCxnSpPr>
        <p:spPr bwMode="auto">
          <a:xfrm flipH="1">
            <a:off x="1810006" y="2379845"/>
            <a:ext cx="1627024" cy="0"/>
          </a:xfrm>
          <a:prstGeom prst="straightConnector1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/>
          <p:nvPr/>
        </p:nvCxnSpPr>
        <p:spPr bwMode="auto">
          <a:xfrm>
            <a:off x="3904448" y="2569710"/>
            <a:ext cx="0" cy="1058877"/>
          </a:xfrm>
          <a:prstGeom prst="straightConnector1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箭头连接符 35"/>
          <p:cNvCxnSpPr/>
          <p:nvPr/>
        </p:nvCxnSpPr>
        <p:spPr bwMode="auto">
          <a:xfrm flipV="1">
            <a:off x="4314023" y="2569711"/>
            <a:ext cx="0" cy="1058876"/>
          </a:xfrm>
          <a:prstGeom prst="straightConnector1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本框 40"/>
          <p:cNvSpPr txBox="1"/>
          <p:nvPr/>
        </p:nvSpPr>
        <p:spPr>
          <a:xfrm>
            <a:off x="2081591" y="199445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“回到开始”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309758" y="294082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“暂停”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3123220" y="295458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“返回”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709867" y="3434978"/>
            <a:ext cx="112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游戏结束</a:t>
            </a:r>
          </a:p>
        </p:txBody>
      </p:sp>
      <p:sp>
        <p:nvSpPr>
          <p:cNvPr id="52" name="流程图: 决策 51"/>
          <p:cNvSpPr/>
          <p:nvPr/>
        </p:nvSpPr>
        <p:spPr bwMode="auto">
          <a:xfrm>
            <a:off x="5653633" y="3427927"/>
            <a:ext cx="1213892" cy="781050"/>
          </a:xfrm>
          <a:prstGeom prst="flowChartDecision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胜利？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6848108" y="3401056"/>
            <a:ext cx="28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70" name="直接箭头连接符 69"/>
          <p:cNvCxnSpPr>
            <a:stCxn id="22" idx="3"/>
            <a:endCxn id="52" idx="1"/>
          </p:cNvCxnSpPr>
          <p:nvPr/>
        </p:nvCxnSpPr>
        <p:spPr bwMode="auto">
          <a:xfrm>
            <a:off x="4733816" y="3818452"/>
            <a:ext cx="919817" cy="0"/>
          </a:xfrm>
          <a:prstGeom prst="straightConnector1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接箭头连接符 73"/>
          <p:cNvCxnSpPr>
            <a:stCxn id="52" idx="3"/>
          </p:cNvCxnSpPr>
          <p:nvPr/>
        </p:nvCxnSpPr>
        <p:spPr bwMode="auto">
          <a:xfrm>
            <a:off x="6867525" y="3818452"/>
            <a:ext cx="373608" cy="0"/>
          </a:xfrm>
          <a:prstGeom prst="straightConnector1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矩形 88"/>
          <p:cNvSpPr/>
          <p:nvPr/>
        </p:nvSpPr>
        <p:spPr bwMode="auto">
          <a:xfrm>
            <a:off x="5612186" y="4612103"/>
            <a:ext cx="1296786" cy="379730"/>
          </a:xfrm>
          <a:prstGeom prst="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失败界面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7239211" y="3628587"/>
            <a:ext cx="1296786" cy="379730"/>
          </a:xfrm>
          <a:prstGeom prst="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成功界面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94" name="直接箭头连接符 93"/>
          <p:cNvCxnSpPr>
            <a:stCxn id="52" idx="2"/>
            <a:endCxn id="89" idx="0"/>
          </p:cNvCxnSpPr>
          <p:nvPr/>
        </p:nvCxnSpPr>
        <p:spPr bwMode="auto">
          <a:xfrm>
            <a:off x="6260579" y="4208977"/>
            <a:ext cx="0" cy="403126"/>
          </a:xfrm>
          <a:prstGeom prst="straightConnector1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肘形连接符 97"/>
          <p:cNvCxnSpPr>
            <a:stCxn id="89" idx="1"/>
            <a:endCxn id="22" idx="1"/>
          </p:cNvCxnSpPr>
          <p:nvPr/>
        </p:nvCxnSpPr>
        <p:spPr bwMode="auto">
          <a:xfrm rot="10800000">
            <a:off x="3437030" y="3818452"/>
            <a:ext cx="2175156" cy="983516"/>
          </a:xfrm>
          <a:prstGeom prst="bentConnector3">
            <a:avLst>
              <a:gd name="adj1" fmla="val 110510"/>
            </a:avLst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本框 100"/>
          <p:cNvSpPr txBox="1"/>
          <p:nvPr/>
        </p:nvSpPr>
        <p:spPr>
          <a:xfrm>
            <a:off x="3499889" y="4427437"/>
            <a:ext cx="80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重试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6260578" y="4228630"/>
            <a:ext cx="28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Ｎ</a:t>
            </a:r>
          </a:p>
        </p:txBody>
      </p:sp>
      <p:cxnSp>
        <p:nvCxnSpPr>
          <p:cNvPr id="111" name="肘形连接符 110"/>
          <p:cNvCxnSpPr>
            <a:stCxn id="90" idx="3"/>
            <a:endCxn id="4" idx="0"/>
          </p:cNvCxnSpPr>
          <p:nvPr/>
        </p:nvCxnSpPr>
        <p:spPr bwMode="auto">
          <a:xfrm flipH="1" flipV="1">
            <a:off x="1161613" y="2189980"/>
            <a:ext cx="7374384" cy="1628472"/>
          </a:xfrm>
          <a:prstGeom prst="bentConnector4">
            <a:avLst>
              <a:gd name="adj1" fmla="val -3100"/>
              <a:gd name="adj2" fmla="val 114038"/>
            </a:avLst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肘形连接符 112"/>
          <p:cNvCxnSpPr>
            <a:stCxn id="89" idx="2"/>
            <a:endCxn id="4" idx="0"/>
          </p:cNvCxnSpPr>
          <p:nvPr/>
        </p:nvCxnSpPr>
        <p:spPr bwMode="auto">
          <a:xfrm rot="5400000" flipH="1">
            <a:off x="2310169" y="1041424"/>
            <a:ext cx="2801853" cy="5098966"/>
          </a:xfrm>
          <a:prstGeom prst="bentConnector5">
            <a:avLst>
              <a:gd name="adj1" fmla="val -8159"/>
              <a:gd name="adj2" fmla="val -49067"/>
              <a:gd name="adj3" fmla="val 108159"/>
            </a:avLst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文本框 115"/>
          <p:cNvSpPr txBox="1"/>
          <p:nvPr/>
        </p:nvSpPr>
        <p:spPr>
          <a:xfrm>
            <a:off x="7472035" y="252982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“回到开始”</a:t>
            </a:r>
          </a:p>
        </p:txBody>
      </p:sp>
    </p:spTree>
    <p:extLst>
      <p:ext uri="{BB962C8B-B14F-4D97-AF65-F5344CB8AC3E}">
        <p14:creationId xmlns:p14="http://schemas.microsoft.com/office/powerpoint/2010/main" val="1647453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玩家视角的游戏流程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1141413"/>
            <a:ext cx="8389938" cy="639762"/>
          </a:xfrm>
        </p:spPr>
        <p:txBody>
          <a:bodyPr/>
          <a:lstStyle/>
          <a:p>
            <a:r>
              <a:rPr lang="zh-CN" altLang="en-US" dirty="0"/>
              <a:t>举例：吃鸡游戏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199020" y="2511841"/>
            <a:ext cx="1125080" cy="379730"/>
          </a:xfrm>
          <a:prstGeom prst="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跳伞</a:t>
            </a:r>
          </a:p>
        </p:txBody>
      </p:sp>
      <p:cxnSp>
        <p:nvCxnSpPr>
          <p:cNvPr id="8" name="直接箭头连接符 7"/>
          <p:cNvCxnSpPr>
            <a:stCxn id="4" idx="3"/>
          </p:cNvCxnSpPr>
          <p:nvPr/>
        </p:nvCxnSpPr>
        <p:spPr bwMode="auto">
          <a:xfrm flipV="1">
            <a:off x="2324100" y="2700940"/>
            <a:ext cx="779920" cy="766"/>
          </a:xfrm>
          <a:prstGeom prst="straightConnector1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流程图: 决策 10"/>
          <p:cNvSpPr/>
          <p:nvPr/>
        </p:nvSpPr>
        <p:spPr bwMode="auto">
          <a:xfrm>
            <a:off x="4861100" y="2197294"/>
            <a:ext cx="1398218" cy="781050"/>
          </a:xfrm>
          <a:prstGeom prst="flowChartDecision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圈外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？</a:t>
            </a:r>
          </a:p>
        </p:txBody>
      </p:sp>
      <p:sp>
        <p:nvSpPr>
          <p:cNvPr id="12" name="流程图: 决策 11"/>
          <p:cNvSpPr/>
          <p:nvPr/>
        </p:nvSpPr>
        <p:spPr bwMode="auto">
          <a:xfrm>
            <a:off x="1957501" y="4508095"/>
            <a:ext cx="1828800" cy="781050"/>
          </a:xfrm>
          <a:prstGeom prst="flowChartDecision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/>
              <a:t>还有人活着？</a:t>
            </a:r>
          </a:p>
        </p:txBody>
      </p:sp>
      <p:sp>
        <p:nvSpPr>
          <p:cNvPr id="13" name="流程图: 决策 12"/>
          <p:cNvSpPr/>
          <p:nvPr/>
        </p:nvSpPr>
        <p:spPr bwMode="auto">
          <a:xfrm>
            <a:off x="4887742" y="4508095"/>
            <a:ext cx="1398218" cy="781050"/>
          </a:xfrm>
          <a:prstGeom prst="flowChartDecision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/>
              <a:t>队友救？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3104020" y="2513429"/>
            <a:ext cx="1125080" cy="789914"/>
          </a:xfrm>
          <a:prstGeom prst="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搜索</a:t>
            </a:r>
            <a:r>
              <a:rPr lang="en-US" altLang="zh-CN" dirty="0"/>
              <a:t>/</a:t>
            </a:r>
            <a:r>
              <a:rPr lang="zh-CN" altLang="en-US" dirty="0"/>
              <a:t>战斗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821857" y="2397954"/>
            <a:ext cx="1125080" cy="379730"/>
          </a:xfrm>
          <a:prstGeom prst="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跑圈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2" name="直接箭头连接符 21"/>
          <p:cNvCxnSpPr>
            <a:endCxn id="11" idx="1"/>
          </p:cNvCxnSpPr>
          <p:nvPr/>
        </p:nvCxnSpPr>
        <p:spPr bwMode="auto">
          <a:xfrm>
            <a:off x="4229100" y="2587819"/>
            <a:ext cx="632000" cy="0"/>
          </a:xfrm>
          <a:prstGeom prst="straightConnector1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文本框 22"/>
          <p:cNvSpPr txBox="1"/>
          <p:nvPr/>
        </p:nvSpPr>
        <p:spPr>
          <a:xfrm>
            <a:off x="4241411" y="2174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缩圈</a:t>
            </a:r>
          </a:p>
        </p:txBody>
      </p:sp>
      <p:cxnSp>
        <p:nvCxnSpPr>
          <p:cNvPr id="26" name="肘形连接符 25"/>
          <p:cNvCxnSpPr>
            <a:stCxn id="13" idx="3"/>
          </p:cNvCxnSpPr>
          <p:nvPr/>
        </p:nvCxnSpPr>
        <p:spPr bwMode="auto">
          <a:xfrm flipH="1" flipV="1">
            <a:off x="4229100" y="3151188"/>
            <a:ext cx="2056860" cy="1747432"/>
          </a:xfrm>
          <a:prstGeom prst="bentConnector3">
            <a:avLst>
              <a:gd name="adj1" fmla="val -11114"/>
            </a:avLst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>
            <a:stCxn id="12" idx="2"/>
            <a:endCxn id="40" idx="0"/>
          </p:cNvCxnSpPr>
          <p:nvPr/>
        </p:nvCxnSpPr>
        <p:spPr bwMode="auto">
          <a:xfrm>
            <a:off x="2871901" y="5289145"/>
            <a:ext cx="1" cy="570469"/>
          </a:xfrm>
          <a:prstGeom prst="straightConnector1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矩形 39"/>
          <p:cNvSpPr/>
          <p:nvPr/>
        </p:nvSpPr>
        <p:spPr bwMode="auto">
          <a:xfrm>
            <a:off x="1677362" y="5859614"/>
            <a:ext cx="2389080" cy="379730"/>
          </a:xfrm>
          <a:prstGeom prst="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大吉大利，今晚吃鸡</a:t>
            </a:r>
          </a:p>
        </p:txBody>
      </p:sp>
      <p:sp>
        <p:nvSpPr>
          <p:cNvPr id="55" name="矩形 54"/>
          <p:cNvSpPr/>
          <p:nvPr/>
        </p:nvSpPr>
        <p:spPr bwMode="auto">
          <a:xfrm>
            <a:off x="1159565" y="3754342"/>
            <a:ext cx="1125080" cy="379730"/>
          </a:xfrm>
          <a:prstGeom prst="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舔包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59" name="肘形连接符 58"/>
          <p:cNvCxnSpPr>
            <a:stCxn id="15" idx="2"/>
            <a:endCxn id="12" idx="0"/>
          </p:cNvCxnSpPr>
          <p:nvPr/>
        </p:nvCxnSpPr>
        <p:spPr bwMode="auto">
          <a:xfrm rot="5400000">
            <a:off x="2666855" y="3508390"/>
            <a:ext cx="1204752" cy="794659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肘形连接符 60"/>
          <p:cNvCxnSpPr>
            <a:stCxn id="15" idx="2"/>
            <a:endCxn id="13" idx="0"/>
          </p:cNvCxnSpPr>
          <p:nvPr/>
        </p:nvCxnSpPr>
        <p:spPr bwMode="auto">
          <a:xfrm rot="16200000" flipH="1">
            <a:off x="4024329" y="2945573"/>
            <a:ext cx="1204752" cy="192029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矩形 62"/>
          <p:cNvSpPr/>
          <p:nvPr/>
        </p:nvSpPr>
        <p:spPr bwMode="auto">
          <a:xfrm>
            <a:off x="4392311" y="5859614"/>
            <a:ext cx="2389080" cy="379730"/>
          </a:xfrm>
          <a:prstGeom prst="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祝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下次好运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6531890" y="4539265"/>
            <a:ext cx="28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84" name="肘形连接符 83"/>
          <p:cNvCxnSpPr>
            <a:stCxn id="12" idx="1"/>
            <a:endCxn id="55" idx="2"/>
          </p:cNvCxnSpPr>
          <p:nvPr/>
        </p:nvCxnSpPr>
        <p:spPr bwMode="auto">
          <a:xfrm rot="10800000">
            <a:off x="1722105" y="4134072"/>
            <a:ext cx="235396" cy="764548"/>
          </a:xfrm>
          <a:prstGeom prst="bentConnector2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接箭头连接符 89"/>
          <p:cNvCxnSpPr>
            <a:stCxn id="13" idx="2"/>
            <a:endCxn id="63" idx="0"/>
          </p:cNvCxnSpPr>
          <p:nvPr/>
        </p:nvCxnSpPr>
        <p:spPr bwMode="auto">
          <a:xfrm>
            <a:off x="5586851" y="5289145"/>
            <a:ext cx="0" cy="570469"/>
          </a:xfrm>
          <a:prstGeom prst="straightConnector1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文本框 93"/>
          <p:cNvSpPr txBox="1"/>
          <p:nvPr/>
        </p:nvSpPr>
        <p:spPr>
          <a:xfrm>
            <a:off x="1425350" y="4539265"/>
            <a:ext cx="28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2871900" y="5294344"/>
            <a:ext cx="28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5586851" y="5294344"/>
            <a:ext cx="28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2822467" y="3527040"/>
            <a:ext cx="72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打死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4117192" y="3525422"/>
            <a:ext cx="100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被打死</a:t>
            </a:r>
          </a:p>
        </p:txBody>
      </p:sp>
      <p:cxnSp>
        <p:nvCxnSpPr>
          <p:cNvPr id="107" name="肘形连接符 106"/>
          <p:cNvCxnSpPr>
            <a:stCxn id="20" idx="0"/>
            <a:endCxn id="15" idx="0"/>
          </p:cNvCxnSpPr>
          <p:nvPr/>
        </p:nvCxnSpPr>
        <p:spPr bwMode="auto">
          <a:xfrm rot="16200000" flipH="1" flipV="1">
            <a:off x="5467741" y="596772"/>
            <a:ext cx="115475" cy="3717837"/>
          </a:xfrm>
          <a:prstGeom prst="bentConnector3">
            <a:avLst>
              <a:gd name="adj1" fmla="val -503161"/>
            </a:avLst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直接箭头连接符 108"/>
          <p:cNvCxnSpPr>
            <a:stCxn id="11" idx="3"/>
            <a:endCxn id="20" idx="1"/>
          </p:cNvCxnSpPr>
          <p:nvPr/>
        </p:nvCxnSpPr>
        <p:spPr bwMode="auto">
          <a:xfrm>
            <a:off x="6259318" y="2587819"/>
            <a:ext cx="562539" cy="0"/>
          </a:xfrm>
          <a:prstGeom prst="straightConnector1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肘形连接符 113"/>
          <p:cNvCxnSpPr>
            <a:stCxn id="11" idx="0"/>
            <a:endCxn id="15" idx="0"/>
          </p:cNvCxnSpPr>
          <p:nvPr/>
        </p:nvCxnSpPr>
        <p:spPr bwMode="auto">
          <a:xfrm rot="16200000" flipH="1" flipV="1">
            <a:off x="4455317" y="1408536"/>
            <a:ext cx="316135" cy="1893649"/>
          </a:xfrm>
          <a:prstGeom prst="bentConnector3">
            <a:avLst>
              <a:gd name="adj1" fmla="val -120518"/>
            </a:avLst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文本框 115"/>
          <p:cNvSpPr txBox="1"/>
          <p:nvPr/>
        </p:nvSpPr>
        <p:spPr>
          <a:xfrm>
            <a:off x="5560209" y="1882775"/>
            <a:ext cx="28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17" name="文本框 116"/>
          <p:cNvSpPr txBox="1"/>
          <p:nvPr/>
        </p:nvSpPr>
        <p:spPr>
          <a:xfrm>
            <a:off x="6383625" y="2239729"/>
            <a:ext cx="28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156" name="肘形连接符 155"/>
          <p:cNvCxnSpPr>
            <a:stCxn id="55" idx="0"/>
          </p:cNvCxnSpPr>
          <p:nvPr/>
        </p:nvCxnSpPr>
        <p:spPr bwMode="auto">
          <a:xfrm rot="5400000" flipH="1" flipV="1">
            <a:off x="2111485" y="2761808"/>
            <a:ext cx="603154" cy="1381915"/>
          </a:xfrm>
          <a:prstGeom prst="bentConnector2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1160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大作业教程讲座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框架 </a:t>
            </a:r>
            <a:r>
              <a:rPr lang="en-US" altLang="zh-CN" dirty="0"/>
              <a:t>+ Win32</a:t>
            </a:r>
            <a:r>
              <a:rPr lang="zh-CN" altLang="en-US" dirty="0"/>
              <a:t>基础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状态 </a:t>
            </a:r>
            <a:r>
              <a:rPr lang="en-US" altLang="zh-CN" dirty="0"/>
              <a:t>+ </a:t>
            </a:r>
            <a:r>
              <a:rPr lang="zh-CN" altLang="en-US" dirty="0"/>
              <a:t>游戏数据设计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事件 </a:t>
            </a:r>
            <a:r>
              <a:rPr lang="en-US" altLang="zh-CN" dirty="0"/>
              <a:t>+ </a:t>
            </a:r>
            <a:r>
              <a:rPr lang="zh-CN" altLang="en-US" dirty="0"/>
              <a:t>游戏流程设计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绘制 </a:t>
            </a:r>
            <a:r>
              <a:rPr lang="en-US" altLang="zh-CN" dirty="0"/>
              <a:t>+ </a:t>
            </a:r>
            <a:r>
              <a:rPr lang="zh-CN" altLang="en-US" dirty="0"/>
              <a:t>游戏资源处理</a:t>
            </a:r>
          </a:p>
        </p:txBody>
      </p:sp>
    </p:spTree>
    <p:extLst>
      <p:ext uri="{BB962C8B-B14F-4D97-AF65-F5344CB8AC3E}">
        <p14:creationId xmlns:p14="http://schemas.microsoft.com/office/powerpoint/2010/main" val="3124642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程序员视角的游戏流程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1141413"/>
            <a:ext cx="8389938" cy="679074"/>
          </a:xfrm>
        </p:spPr>
        <p:txBody>
          <a:bodyPr/>
          <a:lstStyle/>
          <a:p>
            <a:r>
              <a:rPr lang="zh-CN" altLang="en-US" dirty="0"/>
              <a:t>游戏状态的改变，以及对不同事件的响应</a:t>
            </a:r>
          </a:p>
        </p:txBody>
      </p:sp>
      <p:sp>
        <p:nvSpPr>
          <p:cNvPr id="4" name="流程图: 决策 3"/>
          <p:cNvSpPr/>
          <p:nvPr/>
        </p:nvSpPr>
        <p:spPr bwMode="auto">
          <a:xfrm>
            <a:off x="3543413" y="2372211"/>
            <a:ext cx="1893110" cy="653621"/>
          </a:xfrm>
          <a:prstGeom prst="flowChartDecision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主消息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循环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3543413" y="5545602"/>
            <a:ext cx="1893110" cy="374073"/>
          </a:xfrm>
          <a:prstGeom prst="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消息结束</a:t>
            </a:r>
          </a:p>
        </p:txBody>
      </p:sp>
      <p:sp>
        <p:nvSpPr>
          <p:cNvPr id="8" name="流程图: 决策 7"/>
          <p:cNvSpPr/>
          <p:nvPr/>
        </p:nvSpPr>
        <p:spPr bwMode="auto">
          <a:xfrm>
            <a:off x="3543413" y="3802695"/>
            <a:ext cx="1893110" cy="653621"/>
          </a:xfrm>
          <a:prstGeom prst="flowChartDecision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状态判断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543413" y="4780135"/>
            <a:ext cx="1893110" cy="374073"/>
          </a:xfrm>
          <a:prstGeom prst="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状态更新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91900" y="3942468"/>
            <a:ext cx="1893110" cy="374073"/>
          </a:xfrm>
          <a:prstGeom prst="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加载资源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6294926" y="3942468"/>
            <a:ext cx="1893110" cy="374073"/>
          </a:xfrm>
          <a:prstGeom prst="roundRect">
            <a:avLst>
              <a:gd name="adj" fmla="val 34445"/>
            </a:avLst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游戏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结束</a:t>
            </a:r>
          </a:p>
        </p:txBody>
      </p:sp>
      <p:cxnSp>
        <p:nvCxnSpPr>
          <p:cNvPr id="14" name="肘形连接符 13"/>
          <p:cNvCxnSpPr>
            <a:stCxn id="4" idx="2"/>
            <a:endCxn id="11" idx="0"/>
          </p:cNvCxnSpPr>
          <p:nvPr/>
        </p:nvCxnSpPr>
        <p:spPr bwMode="auto">
          <a:xfrm rot="5400000">
            <a:off x="2655894" y="2108394"/>
            <a:ext cx="916636" cy="2751513"/>
          </a:xfrm>
          <a:prstGeom prst="bentConnector3">
            <a:avLst>
              <a:gd name="adj1" fmla="val 32769"/>
            </a:avLst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4" idx="2"/>
            <a:endCxn id="12" idx="0"/>
          </p:cNvCxnSpPr>
          <p:nvPr/>
        </p:nvCxnSpPr>
        <p:spPr bwMode="auto">
          <a:xfrm rot="16200000" flipH="1">
            <a:off x="5407406" y="2108393"/>
            <a:ext cx="916636" cy="2751513"/>
          </a:xfrm>
          <a:prstGeom prst="bentConnector3">
            <a:avLst>
              <a:gd name="adj1" fmla="val 32768"/>
            </a:avLst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>
            <a:stCxn id="4" idx="2"/>
            <a:endCxn id="8" idx="0"/>
          </p:cNvCxnSpPr>
          <p:nvPr/>
        </p:nvCxnSpPr>
        <p:spPr bwMode="auto">
          <a:xfrm>
            <a:off x="4489968" y="3025832"/>
            <a:ext cx="0" cy="776863"/>
          </a:xfrm>
          <a:prstGeom prst="straightConnector1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本框 20"/>
          <p:cNvSpPr txBox="1"/>
          <p:nvPr/>
        </p:nvSpPr>
        <p:spPr>
          <a:xfrm>
            <a:off x="4489966" y="33738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其它各种事件</a:t>
            </a:r>
          </a:p>
        </p:txBody>
      </p:sp>
      <p:cxnSp>
        <p:nvCxnSpPr>
          <p:cNvPr id="23" name="直接箭头连接符 22"/>
          <p:cNvCxnSpPr>
            <a:stCxn id="8" idx="2"/>
            <a:endCxn id="10" idx="0"/>
          </p:cNvCxnSpPr>
          <p:nvPr/>
        </p:nvCxnSpPr>
        <p:spPr bwMode="auto">
          <a:xfrm>
            <a:off x="4489968" y="4456316"/>
            <a:ext cx="0" cy="323819"/>
          </a:xfrm>
          <a:prstGeom prst="straightConnector1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>
            <a:stCxn id="10" idx="2"/>
            <a:endCxn id="7" idx="0"/>
          </p:cNvCxnSpPr>
          <p:nvPr/>
        </p:nvCxnSpPr>
        <p:spPr bwMode="auto">
          <a:xfrm>
            <a:off x="4489968" y="5154208"/>
            <a:ext cx="0" cy="391394"/>
          </a:xfrm>
          <a:prstGeom prst="straightConnector1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肘形连接符 30"/>
          <p:cNvCxnSpPr>
            <a:stCxn id="7" idx="2"/>
            <a:endCxn id="4" idx="0"/>
          </p:cNvCxnSpPr>
          <p:nvPr/>
        </p:nvCxnSpPr>
        <p:spPr bwMode="auto">
          <a:xfrm rot="5400000" flipH="1">
            <a:off x="2716236" y="4145943"/>
            <a:ext cx="3547464" cy="12700"/>
          </a:xfrm>
          <a:prstGeom prst="bentConnector5">
            <a:avLst>
              <a:gd name="adj1" fmla="val -6444"/>
              <a:gd name="adj2" fmla="val 31769551"/>
              <a:gd name="adj3" fmla="val 106444"/>
            </a:avLst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肘形连接符 33"/>
          <p:cNvCxnSpPr>
            <a:stCxn id="11" idx="2"/>
            <a:endCxn id="7" idx="1"/>
          </p:cNvCxnSpPr>
          <p:nvPr/>
        </p:nvCxnSpPr>
        <p:spPr bwMode="auto">
          <a:xfrm rot="16200000" flipH="1">
            <a:off x="1932885" y="4122111"/>
            <a:ext cx="1416098" cy="1804958"/>
          </a:xfrm>
          <a:prstGeom prst="bentConnector2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本框 35"/>
          <p:cNvSpPr txBox="1"/>
          <p:nvPr/>
        </p:nvSpPr>
        <p:spPr>
          <a:xfrm>
            <a:off x="1856104" y="3373876"/>
            <a:ext cx="16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WM_CREATE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7241482" y="337387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WM_DESTROY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732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三、一些计算函数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碰撞检查</a:t>
            </a:r>
            <a:endParaRPr lang="en-US" altLang="zh-CN" dirty="0"/>
          </a:p>
          <a:p>
            <a:pPr lvl="1"/>
            <a:r>
              <a:rPr lang="zh-CN" altLang="en-US" dirty="0"/>
              <a:t>包围盒与点碰撞</a:t>
            </a:r>
            <a:endParaRPr lang="en-US" altLang="zh-CN" dirty="0"/>
          </a:p>
          <a:p>
            <a:pPr lvl="1"/>
            <a:r>
              <a:rPr lang="zh-CN" altLang="en-US" dirty="0"/>
              <a:t>包围盒与包围盒碰撞</a:t>
            </a:r>
            <a:endParaRPr lang="en-US" altLang="zh-CN" dirty="0"/>
          </a:p>
          <a:p>
            <a:pPr lvl="1"/>
            <a:r>
              <a:rPr lang="zh-CN" altLang="en-US" dirty="0"/>
              <a:t>圆与圆碰撞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8731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碰撞检查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AABB</a:t>
            </a:r>
            <a:r>
              <a:rPr lang="zh-CN" altLang="en-US" dirty="0"/>
              <a:t>包围盒</a:t>
            </a:r>
            <a:r>
              <a:rPr lang="en-US" altLang="zh-CN" dirty="0"/>
              <a:t>(Axis-Aligned Bounding Box)</a:t>
            </a:r>
          </a:p>
          <a:p>
            <a:pPr lvl="1"/>
            <a:r>
              <a:rPr lang="zh-CN" altLang="en-US" dirty="0"/>
              <a:t>某个与坐标轴正交的矩形包围盒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包围盒与点碰撞</a:t>
            </a:r>
            <a:endParaRPr lang="en-US" altLang="zh-CN" dirty="0"/>
          </a:p>
          <a:p>
            <a:pPr lvl="1"/>
            <a:r>
              <a:rPr lang="zh-CN" altLang="en-US" dirty="0"/>
              <a:t>常用于“判断鼠标是否位于按钮上”等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7002780" y="4518660"/>
            <a:ext cx="1280160" cy="716280"/>
          </a:xfrm>
          <a:prstGeom prst="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7947660" y="4876800"/>
            <a:ext cx="45719" cy="45719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79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碰撞检查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1141413"/>
            <a:ext cx="8389938" cy="1335087"/>
          </a:xfrm>
        </p:spPr>
        <p:txBody>
          <a:bodyPr/>
          <a:lstStyle/>
          <a:p>
            <a:r>
              <a:rPr lang="zh-CN" altLang="en-US" dirty="0"/>
              <a:t>包围盒与点碰撞</a:t>
            </a:r>
            <a:endParaRPr lang="en-US" altLang="zh-CN" dirty="0"/>
          </a:p>
          <a:p>
            <a:pPr lvl="1"/>
            <a:r>
              <a:rPr lang="zh-CN" altLang="en-US" dirty="0"/>
              <a:t>常用于“判断鼠标是否位于按钮上”等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429702" y="2904456"/>
            <a:ext cx="2950845" cy="1651068"/>
          </a:xfrm>
          <a:prstGeom prst="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413635" y="3390900"/>
            <a:ext cx="215265" cy="215265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2920B20-297F-4BFA-97DC-A7695A8F432F}"/>
                  </a:ext>
                </a:extLst>
              </p:cNvPr>
              <p:cNvSpPr txBox="1"/>
              <p:nvPr/>
            </p:nvSpPr>
            <p:spPr>
              <a:xfrm>
                <a:off x="809625" y="2535124"/>
                <a:ext cx="986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2920B20-297F-4BFA-97DC-A7695A8F4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25" y="2535124"/>
                <a:ext cx="986424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046CD24-36C7-484A-A3BA-E3AE965AD708}"/>
                  </a:ext>
                </a:extLst>
              </p:cNvPr>
              <p:cNvSpPr txBox="1"/>
              <p:nvPr/>
            </p:nvSpPr>
            <p:spPr>
              <a:xfrm>
                <a:off x="2509150" y="3565399"/>
                <a:ext cx="791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046CD24-36C7-484A-A3BA-E3AE965AD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150" y="3565399"/>
                <a:ext cx="791948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5BF94F1-AADA-43CD-A54E-A99BCF7AB514}"/>
                  </a:ext>
                </a:extLst>
              </p:cNvPr>
              <p:cNvSpPr txBox="1"/>
              <p:nvPr/>
            </p:nvSpPr>
            <p:spPr>
              <a:xfrm>
                <a:off x="4380547" y="4226985"/>
                <a:ext cx="975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5BF94F1-AADA-43CD-A54E-A99BCF7AB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547" y="4226985"/>
                <a:ext cx="97578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9660A69-F8ED-44C4-BE7A-C15DAD435583}"/>
                  </a:ext>
                </a:extLst>
              </p:cNvPr>
              <p:cNvSpPr txBox="1"/>
              <p:nvPr/>
            </p:nvSpPr>
            <p:spPr>
              <a:xfrm>
                <a:off x="2270386" y="5462683"/>
                <a:ext cx="4220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&amp;&amp;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&amp;&amp;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&amp;&amp;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9660A69-F8ED-44C4-BE7A-C15DAD435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386" y="5462683"/>
                <a:ext cx="4220322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074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碰撞检查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包围盒与包围盒碰撞</a:t>
            </a:r>
            <a:endParaRPr lang="en-US" altLang="zh-CN" dirty="0"/>
          </a:p>
          <a:p>
            <a:pPr lvl="1"/>
            <a:r>
              <a:rPr lang="zh-CN" altLang="en-US" dirty="0"/>
              <a:t>常用于“人物与人物、人物与道具的关系”</a:t>
            </a:r>
            <a:endParaRPr lang="en-US" altLang="zh-CN" dirty="0"/>
          </a:p>
          <a:p>
            <a:pPr lvl="1"/>
            <a:r>
              <a:rPr lang="zh-CN" altLang="en-US" dirty="0"/>
              <a:t>判断碰撞事件之后，通常需要改变速度、位置等状态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 bwMode="auto">
          <a:xfrm>
            <a:off x="1952336" y="4618413"/>
            <a:ext cx="1280160" cy="716280"/>
          </a:xfrm>
          <a:prstGeom prst="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939126" y="4248525"/>
            <a:ext cx="586740" cy="465138"/>
          </a:xfrm>
          <a:prstGeom prst="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001654" y="4618413"/>
            <a:ext cx="1280160" cy="716280"/>
          </a:xfrm>
          <a:prstGeom prst="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348364" y="4265497"/>
            <a:ext cx="586740" cy="465138"/>
          </a:xfrm>
          <a:prstGeom prst="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050972" y="4618413"/>
            <a:ext cx="1280160" cy="716280"/>
          </a:xfrm>
          <a:prstGeom prst="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397682" y="4743984"/>
            <a:ext cx="586740" cy="465138"/>
          </a:xfrm>
          <a:prstGeom prst="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316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碰撞检查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1141413"/>
            <a:ext cx="8389938" cy="2147532"/>
          </a:xfrm>
        </p:spPr>
        <p:txBody>
          <a:bodyPr/>
          <a:lstStyle/>
          <a:p>
            <a:r>
              <a:rPr lang="zh-CN" altLang="en-US" dirty="0"/>
              <a:t>包围盒与包围盒碰撞</a:t>
            </a:r>
            <a:endParaRPr lang="en-US" altLang="zh-CN" dirty="0"/>
          </a:p>
          <a:p>
            <a:pPr lvl="1"/>
            <a:r>
              <a:rPr lang="zh-CN" altLang="en-US" dirty="0"/>
              <a:t>常用于“人物与人物、人物与道具的关系”</a:t>
            </a:r>
            <a:endParaRPr lang="en-US" altLang="zh-CN" dirty="0"/>
          </a:p>
          <a:p>
            <a:pPr lvl="1"/>
            <a:r>
              <a:rPr lang="zh-CN" altLang="en-US" dirty="0"/>
              <a:t>判断碰撞事件之后，通常需要改变速度、位置等状态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 bwMode="auto">
          <a:xfrm>
            <a:off x="1314161" y="4807701"/>
            <a:ext cx="1280160" cy="716280"/>
          </a:xfrm>
          <a:prstGeom prst="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167601" y="3977094"/>
            <a:ext cx="1499524" cy="1188747"/>
          </a:xfrm>
          <a:prstGeom prst="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402080E-BCB0-4636-961D-1DC20506E06D}"/>
              </a:ext>
            </a:extLst>
          </p:cNvPr>
          <p:cNvCxnSpPr/>
          <p:nvPr/>
        </p:nvCxnSpPr>
        <p:spPr bwMode="auto">
          <a:xfrm>
            <a:off x="682625" y="3475561"/>
            <a:ext cx="379095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7FDB518-A5F5-497C-B42C-AF482F0C9627}"/>
              </a:ext>
            </a:extLst>
          </p:cNvPr>
          <p:cNvCxnSpPr>
            <a:cxnSpLocks/>
          </p:cNvCxnSpPr>
          <p:nvPr/>
        </p:nvCxnSpPr>
        <p:spPr bwMode="auto">
          <a:xfrm>
            <a:off x="887624" y="3288945"/>
            <a:ext cx="0" cy="326813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8FB44BD-CA6E-47C4-87E3-3D62814CB186}"/>
              </a:ext>
            </a:extLst>
          </p:cNvPr>
          <p:cNvCxnSpPr>
            <a:cxnSpLocks/>
          </p:cNvCxnSpPr>
          <p:nvPr/>
        </p:nvCxnSpPr>
        <p:spPr bwMode="auto">
          <a:xfrm>
            <a:off x="1323397" y="3475560"/>
            <a:ext cx="0" cy="137835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A75CF7B-D539-46F8-ADA7-AE06C12F9742}"/>
              </a:ext>
            </a:extLst>
          </p:cNvPr>
          <p:cNvCxnSpPr>
            <a:cxnSpLocks/>
          </p:cNvCxnSpPr>
          <p:nvPr/>
        </p:nvCxnSpPr>
        <p:spPr bwMode="auto">
          <a:xfrm>
            <a:off x="2167601" y="3475561"/>
            <a:ext cx="0" cy="83490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C30CE60-3B5A-4EC7-B2AD-F09D4B4DAD76}"/>
              </a:ext>
            </a:extLst>
          </p:cNvPr>
          <p:cNvCxnSpPr>
            <a:cxnSpLocks/>
          </p:cNvCxnSpPr>
          <p:nvPr/>
        </p:nvCxnSpPr>
        <p:spPr bwMode="auto">
          <a:xfrm>
            <a:off x="3667125" y="3494610"/>
            <a:ext cx="0" cy="83490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B2CA049-BFA2-4EE4-9909-32A82DAC08A5}"/>
              </a:ext>
            </a:extLst>
          </p:cNvPr>
          <p:cNvCxnSpPr>
            <a:cxnSpLocks/>
          </p:cNvCxnSpPr>
          <p:nvPr/>
        </p:nvCxnSpPr>
        <p:spPr bwMode="auto">
          <a:xfrm>
            <a:off x="904875" y="5523981"/>
            <a:ext cx="42833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4E4D032-24B4-4EE3-81A3-AF5DFC0D4989}"/>
              </a:ext>
            </a:extLst>
          </p:cNvPr>
          <p:cNvCxnSpPr>
            <a:cxnSpLocks/>
          </p:cNvCxnSpPr>
          <p:nvPr/>
        </p:nvCxnSpPr>
        <p:spPr bwMode="auto">
          <a:xfrm>
            <a:off x="904875" y="4807701"/>
            <a:ext cx="42833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BC309EB-4B7E-465D-B1B7-EE90C767E71F}"/>
              </a:ext>
            </a:extLst>
          </p:cNvPr>
          <p:cNvCxnSpPr>
            <a:cxnSpLocks/>
          </p:cNvCxnSpPr>
          <p:nvPr/>
        </p:nvCxnSpPr>
        <p:spPr bwMode="auto">
          <a:xfrm flipH="1">
            <a:off x="904875" y="3977094"/>
            <a:ext cx="126272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8E92BBA-9772-47EC-A4F4-6BDAB65F189E}"/>
              </a:ext>
            </a:extLst>
          </p:cNvPr>
          <p:cNvCxnSpPr>
            <a:cxnSpLocks/>
          </p:cNvCxnSpPr>
          <p:nvPr/>
        </p:nvCxnSpPr>
        <p:spPr bwMode="auto">
          <a:xfrm flipH="1">
            <a:off x="904875" y="5165841"/>
            <a:ext cx="126272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A44B174-2E0E-4572-8A47-9B0798A70A92}"/>
                  </a:ext>
                </a:extLst>
              </p:cNvPr>
              <p:cNvSpPr txBox="1"/>
              <p:nvPr/>
            </p:nvSpPr>
            <p:spPr>
              <a:xfrm>
                <a:off x="1227120" y="4476943"/>
                <a:ext cx="8945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A44B174-2E0E-4572-8A47-9B0798A70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120" y="4476943"/>
                <a:ext cx="894539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66ACAA5-245F-4C08-9CFE-3F698CC7BD34}"/>
                  </a:ext>
                </a:extLst>
              </p:cNvPr>
              <p:cNvSpPr txBox="1"/>
              <p:nvPr/>
            </p:nvSpPr>
            <p:spPr>
              <a:xfrm>
                <a:off x="2477552" y="5414018"/>
                <a:ext cx="8850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66ACAA5-245F-4C08-9CFE-3F698CC7B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552" y="5414018"/>
                <a:ext cx="885049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89D38D4-C598-4F6E-AA33-7429B320BE3E}"/>
                  </a:ext>
                </a:extLst>
              </p:cNvPr>
              <p:cNvSpPr txBox="1"/>
              <p:nvPr/>
            </p:nvSpPr>
            <p:spPr>
              <a:xfrm>
                <a:off x="1410468" y="3652550"/>
                <a:ext cx="8945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89D38D4-C598-4F6E-AA33-7429B320B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468" y="3652550"/>
                <a:ext cx="894540" cy="33855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540989E-FB11-489D-8AAB-3A4ECAA6AD0D}"/>
                  </a:ext>
                </a:extLst>
              </p:cNvPr>
              <p:cNvSpPr txBox="1"/>
              <p:nvPr/>
            </p:nvSpPr>
            <p:spPr>
              <a:xfrm>
                <a:off x="3626267" y="4946766"/>
                <a:ext cx="8945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540989E-FB11-489D-8AAB-3A4ECAA6A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267" y="4946766"/>
                <a:ext cx="894540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FADA9DC5-6A2B-4A7F-A9DE-2A48C2AB9828}"/>
              </a:ext>
            </a:extLst>
          </p:cNvPr>
          <p:cNvSpPr txBox="1">
            <a:spLocks/>
          </p:cNvSpPr>
          <p:nvPr/>
        </p:nvSpPr>
        <p:spPr bwMode="auto">
          <a:xfrm>
            <a:off x="4687352" y="3353200"/>
            <a:ext cx="3075517" cy="41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40458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1800" kern="0" dirty="0"/>
              <a:t>判断</a:t>
            </a:r>
            <a:r>
              <a:rPr lang="en-US" altLang="zh-CN" sz="1800" kern="0" dirty="0"/>
              <a:t>box1</a:t>
            </a:r>
            <a:r>
              <a:rPr lang="zh-CN" altLang="en-US" sz="1800" kern="0" dirty="0"/>
              <a:t>的右上角与</a:t>
            </a:r>
            <a:r>
              <a:rPr lang="en-US" altLang="zh-CN" sz="1800" kern="0" dirty="0"/>
              <a:t>box2</a:t>
            </a:r>
            <a:r>
              <a:rPr lang="zh-CN" altLang="en-US" sz="1800" kern="0" dirty="0"/>
              <a:t>的左下角产生碰撞：</a:t>
            </a:r>
            <a:endParaRPr lang="en-US" altLang="zh-CN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4D6516A-A209-4CF5-8DA9-6BCEEA61C603}"/>
                  </a:ext>
                </a:extLst>
              </p:cNvPr>
              <p:cNvSpPr txBox="1"/>
              <p:nvPr/>
            </p:nvSpPr>
            <p:spPr>
              <a:xfrm>
                <a:off x="4966535" y="3995459"/>
                <a:ext cx="4045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&amp;&amp; 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&amp;&amp; 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&amp;&amp; 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4D6516A-A209-4CF5-8DA9-6BCEEA61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535" y="3995459"/>
                <a:ext cx="4045723" cy="338554"/>
              </a:xfrm>
              <a:prstGeom prst="rect">
                <a:avLst/>
              </a:prstGeom>
              <a:blipFill>
                <a:blip r:embed="rId6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ED190CB-DD7B-4362-AAC3-82C9DEDE69B7}"/>
              </a:ext>
            </a:extLst>
          </p:cNvPr>
          <p:cNvCxnSpPr>
            <a:cxnSpLocks/>
          </p:cNvCxnSpPr>
          <p:nvPr/>
        </p:nvCxnSpPr>
        <p:spPr bwMode="auto">
          <a:xfrm>
            <a:off x="2591868" y="3475560"/>
            <a:ext cx="0" cy="137835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0A331CBC-B45B-495B-A6FC-F7CE158B9DAA}"/>
              </a:ext>
            </a:extLst>
          </p:cNvPr>
          <p:cNvSpPr/>
          <p:nvPr/>
        </p:nvSpPr>
        <p:spPr>
          <a:xfrm>
            <a:off x="1588106" y="512806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/>
              <a:t>box1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BCA20C2-FCE6-4565-8153-A0BC0D0461D3}"/>
              </a:ext>
            </a:extLst>
          </p:cNvPr>
          <p:cNvSpPr/>
          <p:nvPr/>
        </p:nvSpPr>
        <p:spPr>
          <a:xfrm>
            <a:off x="2703591" y="4329519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/>
              <a:t>box2</a:t>
            </a:r>
            <a:endParaRPr lang="zh-CN" altLang="en-US" dirty="0"/>
          </a:p>
        </p:txBody>
      </p:sp>
      <p:sp>
        <p:nvSpPr>
          <p:cNvPr id="41" name="内容占位符 2">
            <a:extLst>
              <a:ext uri="{FF2B5EF4-FFF2-40B4-BE49-F238E27FC236}">
                <a16:creationId xmlns:a16="http://schemas.microsoft.com/office/drawing/2014/main" id="{99318926-C516-4D9C-83F2-4752D358D383}"/>
              </a:ext>
            </a:extLst>
          </p:cNvPr>
          <p:cNvSpPr txBox="1">
            <a:spLocks/>
          </p:cNvSpPr>
          <p:nvPr/>
        </p:nvSpPr>
        <p:spPr bwMode="auto">
          <a:xfrm>
            <a:off x="4687351" y="4620034"/>
            <a:ext cx="3075517" cy="70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40458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1800" kern="0" dirty="0"/>
              <a:t>判断</a:t>
            </a:r>
            <a:r>
              <a:rPr lang="en-US" altLang="zh-CN" sz="1800" kern="0" dirty="0"/>
              <a:t>box2</a:t>
            </a:r>
            <a:r>
              <a:rPr lang="zh-CN" altLang="en-US" sz="1800" kern="0" dirty="0"/>
              <a:t>的右上角与</a:t>
            </a:r>
            <a:r>
              <a:rPr lang="en-US" altLang="zh-CN" sz="1800" kern="0" dirty="0"/>
              <a:t>box1</a:t>
            </a:r>
            <a:r>
              <a:rPr lang="zh-CN" altLang="en-US" sz="1800" kern="0" dirty="0"/>
              <a:t>的左下角产生碰撞：</a:t>
            </a:r>
            <a:endParaRPr lang="en-US" altLang="zh-CN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9D32761-4E02-4969-930D-046C472020D1}"/>
                  </a:ext>
                </a:extLst>
              </p:cNvPr>
              <p:cNvSpPr txBox="1"/>
              <p:nvPr/>
            </p:nvSpPr>
            <p:spPr>
              <a:xfrm>
                <a:off x="4966535" y="5414018"/>
                <a:ext cx="41495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&amp;&amp; 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&amp;&amp; 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&amp;&amp; 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9D32761-4E02-4969-930D-046C47202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535" y="5414018"/>
                <a:ext cx="4149534" cy="338554"/>
              </a:xfrm>
              <a:prstGeom prst="rect">
                <a:avLst/>
              </a:prstGeom>
              <a:blipFill>
                <a:blip r:embed="rId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内容占位符 2">
            <a:extLst>
              <a:ext uri="{FF2B5EF4-FFF2-40B4-BE49-F238E27FC236}">
                <a16:creationId xmlns:a16="http://schemas.microsoft.com/office/drawing/2014/main" id="{DFF4D0D6-C8C0-4DEA-BC4D-EDFA4B441401}"/>
              </a:ext>
            </a:extLst>
          </p:cNvPr>
          <p:cNvSpPr txBox="1">
            <a:spLocks/>
          </p:cNvSpPr>
          <p:nvPr/>
        </p:nvSpPr>
        <p:spPr bwMode="auto">
          <a:xfrm>
            <a:off x="4966535" y="5951123"/>
            <a:ext cx="3005889" cy="70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40458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1800" kern="0" dirty="0"/>
              <a:t>根据两个包围盒的尺寸，判断逻辑还需进一步细化</a:t>
            </a:r>
            <a:r>
              <a:rPr lang="en-US" altLang="zh-CN" sz="1800" kern="0" dirty="0"/>
              <a:t>…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E95D541-F2CD-4840-B922-45DB38D4C5B4}"/>
              </a:ext>
            </a:extLst>
          </p:cNvPr>
          <p:cNvCxnSpPr>
            <a:cxnSpLocks/>
          </p:cNvCxnSpPr>
          <p:nvPr/>
        </p:nvCxnSpPr>
        <p:spPr bwMode="auto">
          <a:xfrm>
            <a:off x="1323397" y="3513789"/>
            <a:ext cx="1268471" cy="0"/>
          </a:xfrm>
          <a:prstGeom prst="line">
            <a:avLst/>
          </a:prstGeom>
          <a:noFill/>
          <a:ln w="762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FDB54E1-CA23-43F8-852B-493BFE487E1C}"/>
              </a:ext>
            </a:extLst>
          </p:cNvPr>
          <p:cNvCxnSpPr>
            <a:cxnSpLocks/>
          </p:cNvCxnSpPr>
          <p:nvPr/>
        </p:nvCxnSpPr>
        <p:spPr bwMode="auto">
          <a:xfrm>
            <a:off x="2167601" y="3584939"/>
            <a:ext cx="1499524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A9E3200-222A-4347-ACC5-ACE47AABA457}"/>
              </a:ext>
            </a:extLst>
          </p:cNvPr>
          <p:cNvCxnSpPr>
            <a:cxnSpLocks/>
          </p:cNvCxnSpPr>
          <p:nvPr/>
        </p:nvCxnSpPr>
        <p:spPr bwMode="auto">
          <a:xfrm>
            <a:off x="933450" y="4795708"/>
            <a:ext cx="0" cy="729382"/>
          </a:xfrm>
          <a:prstGeom prst="line">
            <a:avLst/>
          </a:prstGeom>
          <a:noFill/>
          <a:ln w="762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53FF369-5900-49A9-80EC-631E8E679926}"/>
              </a:ext>
            </a:extLst>
          </p:cNvPr>
          <p:cNvCxnSpPr>
            <a:cxnSpLocks/>
          </p:cNvCxnSpPr>
          <p:nvPr/>
        </p:nvCxnSpPr>
        <p:spPr bwMode="auto">
          <a:xfrm>
            <a:off x="1000125" y="3984639"/>
            <a:ext cx="0" cy="1183305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63969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碰撞检查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圆与圆碰撞</a:t>
            </a:r>
            <a:endParaRPr lang="en-US" altLang="zh-CN" dirty="0"/>
          </a:p>
          <a:p>
            <a:pPr lvl="1"/>
            <a:r>
              <a:rPr lang="zh-CN" altLang="en-US" dirty="0"/>
              <a:t>平台跳跃游戏需要更精确的碰撞计算，所以“包围盒碰撞” 可能不够精确</a:t>
            </a:r>
            <a:endParaRPr lang="en-US" altLang="zh-CN" dirty="0"/>
          </a:p>
          <a:p>
            <a:pPr lvl="1"/>
            <a:r>
              <a:rPr lang="zh-CN" altLang="en-US" dirty="0"/>
              <a:t>所以考虑使用“中心点</a:t>
            </a:r>
            <a:r>
              <a:rPr lang="en-US" altLang="zh-CN" dirty="0"/>
              <a:t>+</a:t>
            </a:r>
            <a:r>
              <a:rPr lang="zh-CN" altLang="en-US" dirty="0"/>
              <a:t>半径”表示主角和某些机关</a:t>
            </a:r>
            <a:endParaRPr lang="en-US" altLang="zh-CN" dirty="0"/>
          </a:p>
          <a:p>
            <a:pPr lvl="1"/>
            <a:r>
              <a:rPr lang="zh-CN" altLang="en-US" dirty="0"/>
              <a:t>计算中心点的欧式距离，判断是否小于半径和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617970" y="4638675"/>
            <a:ext cx="556260" cy="556260"/>
          </a:xfrm>
          <a:prstGeom prst="ellipse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6896100" y="5013960"/>
            <a:ext cx="830580" cy="830580"/>
          </a:xfrm>
          <a:prstGeom prst="ellipse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6873240" y="4893945"/>
            <a:ext cx="45719" cy="45719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7288530" y="5406390"/>
            <a:ext cx="45719" cy="45719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80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6" name="Picture 12" descr="方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2447925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7" name="Picture 13" descr="条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5263"/>
            <a:ext cx="9163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Picture 15" descr="方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692150"/>
            <a:ext cx="3098800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1" name="Picture 27" descr="01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0800"/>
            <a:ext cx="9144000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72" name="Rectangle 68"/>
          <p:cNvSpPr>
            <a:spLocks noChangeArrowheads="1"/>
          </p:cNvSpPr>
          <p:nvPr/>
        </p:nvSpPr>
        <p:spPr bwMode="auto">
          <a:xfrm>
            <a:off x="647700" y="2806700"/>
            <a:ext cx="78200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6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HY헤드라인M" pitchFamily="2" charset="-127"/>
                <a:cs typeface="Arial" pitchFamily="34" charset="0"/>
              </a:rPr>
              <a:t>Thanks</a:t>
            </a:r>
            <a:endParaRPr lang="zh-CN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ea typeface="HY헤드라인M" pitchFamily="2" charset="-127"/>
              <a:cs typeface="Arial" pitchFamily="34" charset="0"/>
            </a:endParaRPr>
          </a:p>
        </p:txBody>
      </p:sp>
      <p:sp>
        <p:nvSpPr>
          <p:cNvPr id="21573" name="Rectangle 69"/>
          <p:cNvSpPr>
            <a:spLocks noChangeArrowheads="1"/>
          </p:cNvSpPr>
          <p:nvPr/>
        </p:nvSpPr>
        <p:spPr bwMode="auto">
          <a:xfrm>
            <a:off x="611188" y="2781300"/>
            <a:ext cx="7820025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 b="1">
              <a:solidFill>
                <a:srgbClr val="CC3300"/>
              </a:solidFill>
              <a:latin typeface="Arial Black" panose="020B0A04020102020204" pitchFamily="34" charset="0"/>
              <a:ea typeface="HY헤드라인M" pitchFamily="2" charset="-127"/>
            </a:endParaRPr>
          </a:p>
        </p:txBody>
      </p:sp>
    </p:spTree>
  </p:cSld>
  <p:clrMapOvr>
    <a:masterClrMapping/>
  </p:clrMapOvr>
  <p:transition advTm="5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CC3300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99CC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215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215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8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回顾：游戏框架的基本原理</a:t>
            </a:r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1190625" y="3490912"/>
            <a:ext cx="4467226" cy="762000"/>
          </a:xfrm>
          <a:prstGeom prst="round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状态</a:t>
            </a:r>
            <a:endParaRPr lang="en-US" altLang="zh-CN" sz="24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维护游戏状态的数据结构</a:t>
            </a:r>
            <a:endParaRPr lang="en-US" altLang="zh-CN" dirty="0"/>
          </a:p>
        </p:txBody>
      </p:sp>
      <p:sp>
        <p:nvSpPr>
          <p:cNvPr id="8" name="圆角矩形 7"/>
          <p:cNvSpPr/>
          <p:nvPr/>
        </p:nvSpPr>
        <p:spPr bwMode="auto">
          <a:xfrm>
            <a:off x="1190625" y="1797963"/>
            <a:ext cx="4467226" cy="762000"/>
          </a:xfrm>
          <a:prstGeom prst="round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/>
              <a:t>事件</a:t>
            </a:r>
            <a:endParaRPr lang="en-US" altLang="zh-CN" sz="2400" dirty="0"/>
          </a:p>
          <a:p>
            <a:pPr algn="ctr"/>
            <a:r>
              <a:rPr lang="zh-CN" altLang="en-US" dirty="0"/>
              <a:t>鼠标、键盘、计数器事件</a:t>
            </a:r>
            <a:endParaRPr lang="en-US" altLang="zh-CN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1190625" y="5185689"/>
            <a:ext cx="4467226" cy="762000"/>
          </a:xfrm>
          <a:prstGeom prst="round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/>
              <a:t>绘制</a:t>
            </a:r>
            <a:endParaRPr lang="en-US" altLang="zh-CN" sz="2400" dirty="0"/>
          </a:p>
          <a:p>
            <a:pPr algn="ctr"/>
            <a:r>
              <a:rPr lang="zh-CN" altLang="en-US" dirty="0"/>
              <a:t>加载图像资源，把游戏状态绘制到窗口</a:t>
            </a:r>
            <a:endParaRPr lang="en-US" altLang="zh-CN" dirty="0"/>
          </a:p>
        </p:txBody>
      </p:sp>
      <p:sp>
        <p:nvSpPr>
          <p:cNvPr id="20" name="文本框 19"/>
          <p:cNvSpPr txBox="1"/>
          <p:nvPr/>
        </p:nvSpPr>
        <p:spPr>
          <a:xfrm>
            <a:off x="1766849" y="28441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改变游戏状态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766849" y="45814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绘制游戏状态</a:t>
            </a:r>
          </a:p>
        </p:txBody>
      </p:sp>
      <p:sp>
        <p:nvSpPr>
          <p:cNvPr id="25" name="圆角矩形 24"/>
          <p:cNvSpPr/>
          <p:nvPr/>
        </p:nvSpPr>
        <p:spPr bwMode="auto">
          <a:xfrm>
            <a:off x="7233841" y="3257789"/>
            <a:ext cx="927894" cy="760172"/>
          </a:xfrm>
          <a:prstGeom prst="round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/>
              <a:t>用户</a:t>
            </a:r>
            <a:endParaRPr lang="en-US" altLang="zh-CN" dirty="0"/>
          </a:p>
        </p:txBody>
      </p:sp>
      <p:cxnSp>
        <p:nvCxnSpPr>
          <p:cNvPr id="37" name="直接箭头连接符 36"/>
          <p:cNvCxnSpPr>
            <a:stCxn id="8" idx="2"/>
            <a:endCxn id="7" idx="0"/>
          </p:cNvCxnSpPr>
          <p:nvPr/>
        </p:nvCxnSpPr>
        <p:spPr bwMode="auto">
          <a:xfrm>
            <a:off x="3424238" y="2559963"/>
            <a:ext cx="0" cy="930949"/>
          </a:xfrm>
          <a:prstGeom prst="straightConnector1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箭头连接符 38"/>
          <p:cNvCxnSpPr>
            <a:stCxn id="7" idx="2"/>
            <a:endCxn id="9" idx="0"/>
          </p:cNvCxnSpPr>
          <p:nvPr/>
        </p:nvCxnSpPr>
        <p:spPr bwMode="auto">
          <a:xfrm>
            <a:off x="3424238" y="4252912"/>
            <a:ext cx="0" cy="932777"/>
          </a:xfrm>
          <a:prstGeom prst="straightConnector1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肘形连接符 40"/>
          <p:cNvCxnSpPr>
            <a:stCxn id="25" idx="0"/>
            <a:endCxn id="8" idx="3"/>
          </p:cNvCxnSpPr>
          <p:nvPr/>
        </p:nvCxnSpPr>
        <p:spPr bwMode="auto">
          <a:xfrm rot="16200000" flipV="1">
            <a:off x="6138407" y="1698407"/>
            <a:ext cx="1078826" cy="2039937"/>
          </a:xfrm>
          <a:prstGeom prst="bentConnector2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肘形连接符 42"/>
          <p:cNvCxnSpPr>
            <a:stCxn id="9" idx="3"/>
            <a:endCxn id="25" idx="2"/>
          </p:cNvCxnSpPr>
          <p:nvPr/>
        </p:nvCxnSpPr>
        <p:spPr bwMode="auto">
          <a:xfrm flipV="1">
            <a:off x="5657851" y="4017961"/>
            <a:ext cx="2039937" cy="1548728"/>
          </a:xfrm>
          <a:prstGeom prst="bentConnector2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矩形 45"/>
          <p:cNvSpPr/>
          <p:nvPr/>
        </p:nvSpPr>
        <p:spPr>
          <a:xfrm>
            <a:off x="5109463" y="1398173"/>
            <a:ext cx="10967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/>
              <a:t>(week9)</a:t>
            </a:r>
          </a:p>
        </p:txBody>
      </p:sp>
      <p:sp>
        <p:nvSpPr>
          <p:cNvPr id="47" name="矩形 46"/>
          <p:cNvSpPr/>
          <p:nvPr/>
        </p:nvSpPr>
        <p:spPr>
          <a:xfrm>
            <a:off x="5109463" y="3091714"/>
            <a:ext cx="10967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/>
              <a:t>(week8)</a:t>
            </a:r>
          </a:p>
        </p:txBody>
      </p:sp>
      <p:sp>
        <p:nvSpPr>
          <p:cNvPr id="48" name="矩形 47"/>
          <p:cNvSpPr/>
          <p:nvPr/>
        </p:nvSpPr>
        <p:spPr>
          <a:xfrm>
            <a:off x="5038129" y="4786219"/>
            <a:ext cx="1239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/>
              <a:t>(week10)</a:t>
            </a:r>
          </a:p>
        </p:txBody>
      </p:sp>
    </p:spTree>
    <p:extLst>
      <p:ext uri="{BB962C8B-B14F-4D97-AF65-F5344CB8AC3E}">
        <p14:creationId xmlns:p14="http://schemas.microsoft.com/office/powerpoint/2010/main" val="334967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1141412"/>
            <a:ext cx="8389938" cy="5417329"/>
          </a:xfrm>
        </p:spPr>
        <p:txBody>
          <a:bodyPr/>
          <a:lstStyle/>
          <a:p>
            <a:r>
              <a:rPr lang="zh-CN" altLang="en-US" dirty="0"/>
              <a:t>事件响应</a:t>
            </a:r>
            <a:endParaRPr lang="en-US" altLang="zh-CN" dirty="0"/>
          </a:p>
          <a:p>
            <a:pPr lvl="1"/>
            <a:r>
              <a:rPr lang="zh-CN" altLang="en-US" dirty="0"/>
              <a:t>鼠标事件，键盘事件</a:t>
            </a:r>
            <a:endParaRPr lang="en-US" altLang="zh-CN" dirty="0"/>
          </a:p>
          <a:p>
            <a:pPr lvl="1"/>
            <a:r>
              <a:rPr lang="zh-CN" altLang="en-US" dirty="0"/>
              <a:t>计时器事件与状态刷新</a:t>
            </a:r>
            <a:endParaRPr lang="en-US" altLang="zh-CN" dirty="0"/>
          </a:p>
          <a:p>
            <a:r>
              <a:rPr lang="zh-CN" altLang="en-US" dirty="0"/>
              <a:t>游戏流程设计</a:t>
            </a:r>
            <a:endParaRPr lang="en-US" altLang="zh-CN" dirty="0"/>
          </a:p>
          <a:p>
            <a:pPr lvl="1"/>
            <a:r>
              <a:rPr lang="zh-CN" altLang="en-US" dirty="0"/>
              <a:t>游戏进行流程与代码运行流程</a:t>
            </a:r>
            <a:endParaRPr lang="en-US" altLang="zh-CN" dirty="0"/>
          </a:p>
          <a:p>
            <a:pPr lvl="1"/>
            <a:r>
              <a:rPr lang="zh-CN" altLang="en-US" dirty="0"/>
              <a:t>流程图绘制</a:t>
            </a:r>
            <a:endParaRPr lang="en-US" altLang="zh-CN" dirty="0"/>
          </a:p>
          <a:p>
            <a:r>
              <a:rPr lang="zh-CN" altLang="en-US" dirty="0"/>
              <a:t>一些计算函数</a:t>
            </a:r>
            <a:endParaRPr lang="en-US" altLang="zh-CN" dirty="0"/>
          </a:p>
          <a:p>
            <a:pPr lvl="1"/>
            <a:r>
              <a:rPr lang="zh-CN" altLang="en-US" dirty="0"/>
              <a:t>碰撞检查</a:t>
            </a:r>
            <a:endParaRPr lang="en-US" altLang="zh-CN" dirty="0"/>
          </a:p>
          <a:p>
            <a:pPr lvl="1"/>
            <a:r>
              <a:rPr lang="zh-CN" altLang="en-US" dirty="0"/>
              <a:t>计算方位角 </a:t>
            </a:r>
            <a:r>
              <a:rPr lang="en-US" altLang="zh-CN" dirty="0"/>
              <a:t>+ </a:t>
            </a:r>
            <a:r>
              <a:rPr lang="zh-CN" altLang="en-US" dirty="0"/>
              <a:t>计算主角帧数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857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一、事件响应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消息循环与消息队列</a:t>
            </a:r>
            <a:endParaRPr lang="en-US" altLang="zh-CN" dirty="0"/>
          </a:p>
          <a:p>
            <a:r>
              <a:rPr lang="zh-CN" altLang="en-US" dirty="0"/>
              <a:t>鼠标事件</a:t>
            </a:r>
            <a:endParaRPr lang="en-US" altLang="zh-CN" dirty="0"/>
          </a:p>
          <a:p>
            <a:r>
              <a:rPr lang="zh-CN" altLang="en-US" dirty="0"/>
              <a:t>键盘事件</a:t>
            </a:r>
            <a:endParaRPr lang="en-US" altLang="zh-CN" dirty="0"/>
          </a:p>
          <a:p>
            <a:r>
              <a:rPr lang="zh-CN" altLang="en-US" dirty="0"/>
              <a:t>计时器事件</a:t>
            </a:r>
            <a:endParaRPr lang="en-US" altLang="zh-CN" dirty="0"/>
          </a:p>
          <a:p>
            <a:r>
              <a:rPr lang="zh-CN" altLang="en-US" dirty="0"/>
              <a:t>绘制事件与刷新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147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1141413"/>
            <a:ext cx="3035300" cy="5078412"/>
          </a:xfrm>
        </p:spPr>
        <p:txBody>
          <a:bodyPr/>
          <a:lstStyle/>
          <a:p>
            <a:r>
              <a:rPr lang="zh-CN" altLang="en-US" dirty="0"/>
              <a:t>消息循环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282" t="13740" r="63486" b="9352"/>
          <a:stretch/>
        </p:blipFill>
        <p:spPr>
          <a:xfrm>
            <a:off x="3528268" y="0"/>
            <a:ext cx="5615732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19018" t="41895" r="57815" b="40069"/>
          <a:stretch/>
        </p:blipFill>
        <p:spPr>
          <a:xfrm>
            <a:off x="0" y="3736499"/>
            <a:ext cx="3528268" cy="166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5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消息在队列中排队进入处理函数</a:t>
            </a:r>
            <a:endParaRPr lang="en-US" altLang="zh-CN" dirty="0"/>
          </a:p>
          <a:p>
            <a:pPr lvl="1"/>
            <a:r>
              <a:rPr lang="en-US" altLang="zh-CN" dirty="0" err="1"/>
              <a:t>PostMessage</a:t>
            </a:r>
            <a:r>
              <a:rPr lang="en-US" altLang="zh-CN" dirty="0"/>
              <a:t>() </a:t>
            </a:r>
            <a:r>
              <a:rPr lang="zh-CN" altLang="en-US" dirty="0"/>
              <a:t>和 </a:t>
            </a:r>
            <a:r>
              <a:rPr lang="en-US" altLang="zh-CN" dirty="0" err="1"/>
              <a:t>GetMessage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事件应当在短时间可完成</a:t>
            </a:r>
            <a:endParaRPr lang="en-US" altLang="zh-CN" dirty="0"/>
          </a:p>
          <a:p>
            <a:pPr lvl="1"/>
            <a:r>
              <a:rPr lang="zh-CN" altLang="en-US" dirty="0"/>
              <a:t>避免出现</a:t>
            </a:r>
            <a:r>
              <a:rPr lang="en-US" altLang="zh-CN" dirty="0"/>
              <a:t>sleep</a:t>
            </a:r>
            <a:r>
              <a:rPr lang="zh-CN" altLang="en-US" dirty="0"/>
              <a:t>或</a:t>
            </a:r>
            <a:r>
              <a:rPr lang="en-US" altLang="zh-CN" dirty="0"/>
              <a:t>while</a:t>
            </a:r>
            <a:r>
              <a:rPr lang="zh-CN" altLang="en-US" dirty="0"/>
              <a:t>空循环</a:t>
            </a:r>
            <a:endParaRPr lang="en-US" altLang="zh-CN" dirty="0"/>
          </a:p>
          <a:p>
            <a:pPr lvl="1"/>
            <a:r>
              <a:rPr lang="zh-CN" altLang="en-US" dirty="0"/>
              <a:t>否则会阻塞后面的消息</a:t>
            </a:r>
            <a:endParaRPr lang="en-US" altLang="zh-CN" dirty="0"/>
          </a:p>
          <a:p>
            <a:r>
              <a:rPr lang="zh-CN" altLang="en-US" dirty="0"/>
              <a:t>非队列消息：绕过队列直接发送，让窗口先处理</a:t>
            </a:r>
            <a:endParaRPr lang="en-US" altLang="zh-CN" dirty="0"/>
          </a:p>
          <a:p>
            <a:pPr lvl="1"/>
            <a:r>
              <a:rPr lang="en-US" altLang="zh-CN" dirty="0" err="1"/>
              <a:t>UpdateWindow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SendMessage</a:t>
            </a:r>
            <a:r>
              <a:rPr lang="en-US" altLang="zh-CN" dirty="0"/>
              <a:t>()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http://blog.csdn.net/tangyanzhi1111/article/details/18765149</a:t>
            </a:r>
          </a:p>
        </p:txBody>
      </p:sp>
    </p:spTree>
    <p:extLst>
      <p:ext uri="{BB962C8B-B14F-4D97-AF65-F5344CB8AC3E}">
        <p14:creationId xmlns:p14="http://schemas.microsoft.com/office/powerpoint/2010/main" val="230478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消息处理函数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HWND </a:t>
            </a:r>
            <a:r>
              <a:rPr lang="en-US" altLang="zh-CN" dirty="0" err="1"/>
              <a:t>hWnd</a:t>
            </a:r>
            <a:endParaRPr lang="en-US" altLang="zh-CN" dirty="0"/>
          </a:p>
          <a:p>
            <a:pPr lvl="1"/>
            <a:r>
              <a:rPr lang="zh-CN" altLang="en-US" dirty="0"/>
              <a:t>窗体句柄</a:t>
            </a:r>
            <a:endParaRPr lang="en-US" altLang="zh-CN" dirty="0"/>
          </a:p>
          <a:p>
            <a:r>
              <a:rPr lang="en-US" altLang="zh-CN" dirty="0"/>
              <a:t>UINT message</a:t>
            </a:r>
          </a:p>
          <a:p>
            <a:pPr lvl="1"/>
            <a:r>
              <a:rPr lang="zh-CN" altLang="en-US" dirty="0"/>
              <a:t>消息</a:t>
            </a:r>
            <a:r>
              <a:rPr lang="en-US" altLang="zh-CN" dirty="0"/>
              <a:t>ID</a:t>
            </a:r>
          </a:p>
          <a:p>
            <a:r>
              <a:rPr lang="en-US" altLang="zh-CN" dirty="0"/>
              <a:t>WPARAM </a:t>
            </a:r>
            <a:r>
              <a:rPr lang="en-US" altLang="zh-CN" dirty="0" err="1"/>
              <a:t>wParam</a:t>
            </a:r>
            <a:r>
              <a:rPr lang="en-US" altLang="zh-CN" dirty="0"/>
              <a:t>, LPARAM </a:t>
            </a:r>
            <a:r>
              <a:rPr lang="en-US" altLang="zh-CN" dirty="0" err="1"/>
              <a:t>lParam</a:t>
            </a:r>
            <a:endParaRPr lang="en-US" altLang="zh-CN" dirty="0"/>
          </a:p>
          <a:p>
            <a:pPr lvl="1"/>
            <a:r>
              <a:rPr lang="zh-CN" altLang="en-US" dirty="0"/>
              <a:t>两个消息参数</a:t>
            </a:r>
            <a:endParaRPr lang="en-US" altLang="zh-CN" dirty="0"/>
          </a:p>
          <a:p>
            <a:pPr lvl="1"/>
            <a:r>
              <a:rPr lang="en-US" altLang="zh-CN" dirty="0" err="1"/>
              <a:t>wParam</a:t>
            </a:r>
            <a:r>
              <a:rPr lang="en-US" altLang="zh-CN" dirty="0"/>
              <a:t>: 16</a:t>
            </a:r>
            <a:r>
              <a:rPr lang="zh-CN" altLang="en-US" dirty="0"/>
              <a:t>位整型变量，表示菜单项、工具栏按钮或控件的</a:t>
            </a:r>
            <a:r>
              <a:rPr lang="en-US" altLang="zh-CN" dirty="0"/>
              <a:t>ID</a:t>
            </a:r>
          </a:p>
          <a:p>
            <a:pPr lvl="1"/>
            <a:r>
              <a:rPr lang="en-US" altLang="zh-CN" dirty="0" err="1"/>
              <a:t>lParam</a:t>
            </a:r>
            <a:r>
              <a:rPr lang="en-US" altLang="zh-CN" dirty="0"/>
              <a:t>: 32</a:t>
            </a:r>
            <a:r>
              <a:rPr lang="zh-CN" altLang="en-US" dirty="0"/>
              <a:t>位整型变量，表示具体消息内容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8815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鼠标事件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8403" r="15099" b="6807"/>
          <a:stretch/>
        </p:blipFill>
        <p:spPr>
          <a:xfrm>
            <a:off x="4152900" y="1247774"/>
            <a:ext cx="4887913" cy="5153391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74650" y="1141413"/>
            <a:ext cx="3778250" cy="5078412"/>
          </a:xfrm>
        </p:spPr>
        <p:txBody>
          <a:bodyPr/>
          <a:lstStyle/>
          <a:p>
            <a:r>
              <a:rPr lang="zh-CN" altLang="en-US" dirty="0"/>
              <a:t>窗口坐标系</a:t>
            </a:r>
            <a:endParaRPr lang="en-US" altLang="zh-CN" dirty="0"/>
          </a:p>
          <a:p>
            <a:pPr lvl="1"/>
            <a:r>
              <a:rPr lang="zh-CN" altLang="en-US" dirty="0"/>
              <a:t>左上角为原点</a:t>
            </a:r>
            <a:endParaRPr lang="en-US" altLang="zh-CN" dirty="0"/>
          </a:p>
          <a:p>
            <a:pPr lvl="1"/>
            <a:r>
              <a:rPr lang="en-US" altLang="zh-CN" dirty="0"/>
              <a:t>X</a:t>
            </a:r>
            <a:r>
              <a:rPr lang="zh-CN" altLang="en-US" dirty="0"/>
              <a:t>向右，</a:t>
            </a:r>
            <a:r>
              <a:rPr lang="en-US" altLang="zh-CN" dirty="0"/>
              <a:t>Y</a:t>
            </a:r>
            <a:r>
              <a:rPr lang="zh-CN" altLang="en-US" dirty="0"/>
              <a:t>向下</a:t>
            </a:r>
            <a:endParaRPr lang="en-US" altLang="zh-CN" dirty="0"/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842377" y="3647174"/>
            <a:ext cx="501650" cy="0"/>
          </a:xfrm>
          <a:prstGeom prst="straightConnector1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/>
          <p:nvPr/>
        </p:nvCxnSpPr>
        <p:spPr bwMode="auto">
          <a:xfrm rot="5400000">
            <a:off x="601077" y="3897999"/>
            <a:ext cx="501650" cy="0"/>
          </a:xfrm>
          <a:prstGeom prst="straightConnector1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本框 7"/>
          <p:cNvSpPr txBox="1"/>
          <p:nvPr/>
        </p:nvSpPr>
        <p:spPr>
          <a:xfrm>
            <a:off x="1298424" y="34810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82625" y="408173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839183933"/>
      </p:ext>
    </p:extLst>
  </p:cSld>
  <p:clrMapOvr>
    <a:masterClrMapping/>
  </p:clrMapOvr>
</p:sld>
</file>

<file path=ppt/theme/theme1.xml><?xml version="1.0" encoding="utf-8"?>
<a:theme xmlns:a="http://schemas.openxmlformats.org/drawingml/2006/main" name="ipc">
  <a:themeElements>
    <a:clrScheme name="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pc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006600"/>
          </a:solidFill>
          <a:prstDash val="solid"/>
          <a:round/>
          <a:headEnd type="none" w="med" len="med"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006600"/>
          </a:solidFill>
          <a:prstDash val="solid"/>
          <a:round/>
          <a:headEnd type="none" w="med" len="med"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7139</TotalTime>
  <Words>1034</Words>
  <Application>Microsoft Office PowerPoint</Application>
  <PresentationFormat>全屏显示(4:3)</PresentationFormat>
  <Paragraphs>206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 Unicode MS</vt:lpstr>
      <vt:lpstr>微软雅黑</vt:lpstr>
      <vt:lpstr>Arial</vt:lpstr>
      <vt:lpstr>Arial Black</vt:lpstr>
      <vt:lpstr>Cambria Math</vt:lpstr>
      <vt:lpstr>Comic Sans MS</vt:lpstr>
      <vt:lpstr>Times New Roman</vt:lpstr>
      <vt:lpstr>ipc</vt:lpstr>
      <vt:lpstr>程序设计基础  大作业教程 (3) 事件响应 + 游戏流程设计</vt:lpstr>
      <vt:lpstr>大作业教程讲座</vt:lpstr>
      <vt:lpstr>回顾：游戏框架的基本原理</vt:lpstr>
      <vt:lpstr>PowerPoint 演示文稿</vt:lpstr>
      <vt:lpstr>一、事件响应</vt:lpstr>
      <vt:lpstr>PowerPoint 演示文稿</vt:lpstr>
      <vt:lpstr>消息队列</vt:lpstr>
      <vt:lpstr>消息处理函数</vt:lpstr>
      <vt:lpstr>鼠标事件</vt:lpstr>
      <vt:lpstr>键盘事件</vt:lpstr>
      <vt:lpstr>计时器事件</vt:lpstr>
      <vt:lpstr>计时器事件</vt:lpstr>
      <vt:lpstr>绘制事件与刷新</vt:lpstr>
      <vt:lpstr>绘制事件与刷新</vt:lpstr>
      <vt:lpstr>二、游戏流程设计</vt:lpstr>
      <vt:lpstr>流程图绘制</vt:lpstr>
      <vt:lpstr>玩家视角的游戏流程</vt:lpstr>
      <vt:lpstr>玩家视角的游戏流程</vt:lpstr>
      <vt:lpstr>玩家视角的游戏流程</vt:lpstr>
      <vt:lpstr>程序员视角的游戏流程</vt:lpstr>
      <vt:lpstr>三、一些计算函数</vt:lpstr>
      <vt:lpstr>碰撞检查</vt:lpstr>
      <vt:lpstr>碰撞检查</vt:lpstr>
      <vt:lpstr>碰撞检查</vt:lpstr>
      <vt:lpstr>碰撞检查</vt:lpstr>
      <vt:lpstr>碰撞检查</vt:lpstr>
      <vt:lpstr>PowerPoint 演示文稿</vt:lpstr>
    </vt:vector>
  </TitlesOfParts>
  <Company>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C Programming Language</dc:title>
  <dc:creator>Fred Kuhns</dc:creator>
  <dc:description>Intro to C</dc:description>
  <cp:lastModifiedBy>BIM</cp:lastModifiedBy>
  <cp:revision>1306</cp:revision>
  <dcterms:created xsi:type="dcterms:W3CDTF">2003-01-16T14:38:52Z</dcterms:created>
  <dcterms:modified xsi:type="dcterms:W3CDTF">2023-11-23T05:42:42Z</dcterms:modified>
</cp:coreProperties>
</file>