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492" r:id="rId3"/>
    <p:sldId id="481" r:id="rId4"/>
    <p:sldId id="514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5" r:id="rId20"/>
    <p:sldId id="566" r:id="rId21"/>
    <p:sldId id="568" r:id="rId22"/>
    <p:sldId id="567" r:id="rId23"/>
    <p:sldId id="573" r:id="rId24"/>
    <p:sldId id="575" r:id="rId25"/>
    <p:sldId id="576" r:id="rId26"/>
    <p:sldId id="574" r:id="rId27"/>
    <p:sldId id="569" r:id="rId28"/>
    <p:sldId id="408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0000FF"/>
    <a:srgbClr val="D5FFD5"/>
    <a:srgbClr val="777777"/>
    <a:srgbClr val="40458C"/>
    <a:srgbClr val="99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87959" autoAdjust="0"/>
  </p:normalViewPr>
  <p:slideViewPr>
    <p:cSldViewPr snapToGrid="0">
      <p:cViewPr>
        <p:scale>
          <a:sx n="93" d="100"/>
          <a:sy n="93" d="100"/>
        </p:scale>
        <p:origin x="784" y="60"/>
      </p:cViewPr>
      <p:guideLst>
        <p:guide orient="horz" pos="8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198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A4329E92-0F68-4358-90B5-3C1579FA3C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138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517736-5906-4005-A52F-A39D6E3F8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57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7A4D76-D51B-4377-972E-C6433D788E14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320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17736-5906-4005-A52F-A39D6E3F89D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21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3" y="6380163"/>
            <a:ext cx="144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03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446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7088" cy="6143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650" y="76200"/>
            <a:ext cx="6140450" cy="6143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944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1pPr>
            <a:lvl2pPr>
              <a:defRPr sz="2800" b="1">
                <a:solidFill>
                  <a:srgbClr val="40458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545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994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650" y="1141413"/>
            <a:ext cx="411797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141413"/>
            <a:ext cx="4119563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87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975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762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600" y="6388100"/>
            <a:ext cx="41386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Engineering (I) — The C Programming Language</a:t>
            </a:r>
            <a:endParaRPr kumimoji="0" lang="en-US" altLang="zh-CN" b="0">
              <a:solidFill>
                <a:schemeClr val="tx1"/>
              </a:solidFill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43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08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713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817809A-9A50-4F66-8DC9-D401218B9C73}" type="slidenum">
              <a:rPr lang="en-US" altLang="zh-CN" sz="1200" smtClean="0">
                <a:latin typeface="Comic Sans MS" panose="030F0702030302020204" pitchFamily="66" charset="0"/>
                <a:ea typeface="宋体" panose="02010600030101010101" pitchFamily="2" charset="-122"/>
              </a:rPr>
              <a:pPr eaLnBrk="1" hangingPunct="1">
                <a:defRPr/>
              </a:pPr>
              <a:t>‹#›</a:t>
            </a:fld>
            <a:endParaRPr lang="en-US" altLang="zh-CN" sz="12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3" r:id="rId1"/>
    <p:sldLayoutId id="2147484604" r:id="rId2"/>
    <p:sldLayoutId id="2147484605" r:id="rId3"/>
    <p:sldLayoutId id="2147484606" r:id="rId4"/>
    <p:sldLayoutId id="2147484607" r:id="rId5"/>
    <p:sldLayoutId id="2147484608" r:id="rId6"/>
    <p:sldLayoutId id="2147484609" r:id="rId7"/>
    <p:sldLayoutId id="2147484610" r:id="rId8"/>
    <p:sldLayoutId id="2147484611" r:id="rId9"/>
    <p:sldLayoutId id="2147484612" r:id="rId10"/>
    <p:sldLayoutId id="214748461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8001000" cy="2459037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程序设计基础</a:t>
            </a:r>
            <a:br>
              <a:rPr lang="en-US" altLang="zh-CN" sz="2800" b="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800" b="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大作业教程 </a:t>
            </a:r>
            <a:r>
              <a:rPr lang="en-US" altLang="zh-CN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(4)</a:t>
            </a:r>
            <a:br>
              <a:rPr lang="en-US" altLang="zh-CN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3200" dirty="0"/>
              <a:t>GDI</a:t>
            </a:r>
            <a:r>
              <a:rPr lang="zh-CN" altLang="en-US" sz="3200" dirty="0"/>
              <a:t>绘图 </a:t>
            </a:r>
            <a:r>
              <a:rPr lang="en-US" altLang="zh-CN" sz="3200" dirty="0"/>
              <a:t>+ </a:t>
            </a:r>
            <a:r>
              <a:rPr lang="zh-CN" altLang="en-US" sz="3200" dirty="0"/>
              <a:t>游戏资源处理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4440238"/>
            <a:ext cx="78867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张文源</a:t>
            </a:r>
            <a:endParaRPr lang="en-US" altLang="zh-CN" kern="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kern="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清华大学软件学院</a:t>
            </a:r>
            <a:endParaRPr lang="en-US" altLang="zh-CN" kern="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Tel: 18801005068</a:t>
            </a:r>
          </a:p>
          <a:p>
            <a:r>
              <a:rPr lang="en-US" altLang="zh-CN" kern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Email: zhangwen21@mails.tsinghua.edu.cn</a:t>
            </a:r>
            <a:endParaRPr lang="en-US" altLang="zh-CN" kern="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GDI</a:t>
            </a:r>
            <a:r>
              <a:rPr lang="zh-CN" altLang="en-US" dirty="0"/>
              <a:t>绘图对象 </a:t>
            </a:r>
          </a:p>
        </p:txBody>
      </p:sp>
      <p:graphicFrame>
        <p:nvGraphicFramePr>
          <p:cNvPr id="5" name="Group 202"/>
          <p:cNvGraphicFramePr>
            <a:graphicFrameLocks noGrp="1"/>
          </p:cNvGraphicFramePr>
          <p:nvPr>
            <p:ph idx="4294967295"/>
          </p:nvPr>
        </p:nvGraphicFramePr>
        <p:xfrm>
          <a:off x="508753" y="1715146"/>
          <a:ext cx="8175625" cy="3962220"/>
        </p:xfrm>
        <a:graphic>
          <a:graphicData uri="http://schemas.openxmlformats.org/drawingml/2006/table">
            <a:tbl>
              <a:tblPr/>
              <a:tblGrid>
                <a:gridCol w="79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1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对象名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创建函数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画笔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HPEN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CreatePen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CreatePenIndirect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用于画点、线、矩形、椭圆等，它的属性包括颜色、宽度、线的风格（实线、虚线、点划线等）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2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画刷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HBRUSH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CreateSolidBrush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CreateBrushIndirect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用于绘制矩形、椭圆等区域，它的属性包括颜色、画刷类型（如垂直、水平、交叉等）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字体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HFONT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CreateFont()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CreateFontIndirect()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用于设置文字输出时的字体，它的属性包括字体类型、字体风格（斜体、粗体、是否有下划线）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2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位图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HBITMAP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CreateBitmap()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LoadImage()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可以包含一副图像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2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区域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HRGN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CreatePolygonRgn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CreateRectRgn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Font typeface="Arial" panose="020B0604020202020204" pitchFamily="34" charset="0"/>
                        <a:defRPr sz="2100">
                          <a:solidFill>
                            <a:schemeClr val="bg1"/>
                          </a:solidFill>
                          <a:latin typeface="Segoe"/>
                        </a:defRPr>
                      </a:lvl1pPr>
                      <a:lvl2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2pPr>
                      <a:lvl3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3pPr>
                      <a:lvl4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4pPr>
                      <a:lvl5pPr>
                        <a:lnSpc>
                          <a:spcPct val="90000"/>
                        </a:lnSpc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Segoe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创建一个由一系列点围成的区域。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windows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在需要时自动将最后点与第一点相连以封闭多边形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45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位图与</a:t>
            </a:r>
            <a:r>
              <a:rPr lang="en-US" altLang="zh-CN" dirty="0"/>
              <a:t>RGB</a:t>
            </a:r>
            <a:r>
              <a:rPr lang="zh-CN" altLang="en-US" dirty="0"/>
              <a:t>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位图</a:t>
            </a:r>
            <a:r>
              <a:rPr lang="en-US" altLang="zh-CN" dirty="0"/>
              <a:t>(</a:t>
            </a:r>
            <a:r>
              <a:rPr lang="en-US" altLang="zh-CN" dirty="0" err="1"/>
              <a:t>BitMap</a:t>
            </a:r>
            <a:r>
              <a:rPr lang="en-US" altLang="zh-CN" dirty="0"/>
              <a:t>)</a:t>
            </a:r>
            <a:r>
              <a:rPr lang="zh-CN" altLang="en-US" dirty="0"/>
              <a:t>是最基本的计算机图像格式，每一个像素由一个</a:t>
            </a:r>
            <a:r>
              <a:rPr lang="en-US" altLang="zh-CN" dirty="0"/>
              <a:t>RGB</a:t>
            </a:r>
            <a:r>
              <a:rPr lang="zh-CN" altLang="en-US" dirty="0"/>
              <a:t>表示。</a:t>
            </a:r>
            <a:endParaRPr lang="en-US" altLang="zh-CN" dirty="0"/>
          </a:p>
          <a:p>
            <a:pPr lvl="1" algn="just"/>
            <a:r>
              <a:rPr lang="zh-CN" altLang="en-US" dirty="0"/>
              <a:t>红</a:t>
            </a:r>
            <a:r>
              <a:rPr lang="en-US" altLang="zh-CN" dirty="0"/>
              <a:t>(RED)</a:t>
            </a:r>
            <a:r>
              <a:rPr lang="zh-CN" altLang="en-US" dirty="0"/>
              <a:t>、绿</a:t>
            </a:r>
            <a:r>
              <a:rPr lang="en-US" altLang="zh-CN" dirty="0"/>
              <a:t>(GREEN)</a:t>
            </a:r>
            <a:r>
              <a:rPr lang="zh-CN" altLang="en-US" dirty="0"/>
              <a:t>、蓝</a:t>
            </a:r>
            <a:r>
              <a:rPr lang="en-US" altLang="zh-CN" dirty="0"/>
              <a:t>(BLUE)</a:t>
            </a:r>
            <a:r>
              <a:rPr lang="zh-CN" altLang="en-US" dirty="0"/>
              <a:t>三原色的</a:t>
            </a:r>
            <a:r>
              <a:rPr lang="en-US" altLang="zh-CN" dirty="0"/>
              <a:t>16</a:t>
            </a:r>
            <a:r>
              <a:rPr lang="zh-CN" altLang="en-US" dirty="0"/>
              <a:t>进制值的组合。</a:t>
            </a:r>
            <a:endParaRPr lang="en-US" altLang="zh-CN" dirty="0"/>
          </a:p>
          <a:p>
            <a:pPr lvl="1" algn="just"/>
            <a:r>
              <a:rPr lang="zh-CN" altLang="en-US" dirty="0"/>
              <a:t>如白色</a:t>
            </a:r>
            <a:r>
              <a:rPr lang="en-US" altLang="zh-CN" dirty="0"/>
              <a:t>(255,255,255)#FFFFFF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*.bmp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改文件名是没用的</a:t>
            </a:r>
            <a:endParaRPr lang="en-US" altLang="zh-CN" dirty="0"/>
          </a:p>
          <a:p>
            <a:pPr lvl="1"/>
            <a:r>
              <a:rPr lang="zh-CN" altLang="en-US" dirty="0"/>
              <a:t>可以使用</a:t>
            </a:r>
            <a:r>
              <a:rPr lang="en-US" altLang="zh-CN" dirty="0"/>
              <a:t>Windows</a:t>
            </a:r>
            <a:r>
              <a:rPr lang="zh-CN" altLang="en-US" dirty="0"/>
              <a:t>画图软件打开，再另存为</a:t>
            </a:r>
          </a:p>
        </p:txBody>
      </p:sp>
    </p:spTree>
    <p:extLst>
      <p:ext uri="{BB962C8B-B14F-4D97-AF65-F5344CB8AC3E}">
        <p14:creationId xmlns:p14="http://schemas.microsoft.com/office/powerpoint/2010/main" val="425527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画笔绘图步骤  </a:t>
            </a:r>
            <a:r>
              <a:rPr lang="en-US" altLang="zh-CN" dirty="0"/>
              <a:t>vs  GDI</a:t>
            </a:r>
            <a:r>
              <a:rPr lang="zh-CN" altLang="en-US" dirty="0"/>
              <a:t>绘图步骤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1119295"/>
            <a:ext cx="8062364" cy="543113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打开一个或多个画板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在画板上放上纸（白纸或者有图案的纸）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准备一个或多个笔刷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选取笔刷，放到画板上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绘图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选取下一个笔刷</a:t>
            </a:r>
            <a:r>
              <a:rPr lang="en-US" altLang="zh-CN" sz="2800" dirty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把一张纸剪下来，贴到另一个纸上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收起笔刷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收起画板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9242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画笔绘图步骤  </a:t>
            </a:r>
            <a:r>
              <a:rPr lang="en-US" altLang="zh-CN" dirty="0"/>
              <a:t>vs  GDI</a:t>
            </a:r>
            <a:r>
              <a:rPr lang="zh-CN" altLang="en-US" dirty="0"/>
              <a:t>绘图步骤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73856" y="1152938"/>
            <a:ext cx="8389938" cy="548061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600" dirty="0"/>
              <a:t>获得</a:t>
            </a:r>
            <a:r>
              <a:rPr lang="en-US" altLang="zh-CN" sz="2600" dirty="0"/>
              <a:t>DC</a:t>
            </a:r>
            <a:r>
              <a:rPr lang="zh-CN" altLang="en-US" sz="2600" dirty="0"/>
              <a:t>：</a:t>
            </a:r>
            <a:r>
              <a:rPr lang="en-US" altLang="zh-CN" sz="2600" dirty="0" err="1"/>
              <a:t>GetDC</a:t>
            </a:r>
            <a:r>
              <a:rPr lang="en-US" altLang="zh-CN" sz="2600" dirty="0"/>
              <a:t>()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GetWindowDC</a:t>
            </a:r>
            <a:r>
              <a:rPr lang="en-US" altLang="zh-CN" sz="2600" dirty="0"/>
              <a:t>()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BeginPaint</a:t>
            </a:r>
            <a:r>
              <a:rPr lang="en-US" altLang="zh-CN" sz="2600" dirty="0"/>
              <a:t>()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CreateDC</a:t>
            </a:r>
            <a:r>
              <a:rPr lang="en-US" altLang="zh-CN" sz="2600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600" dirty="0"/>
              <a:t>创建</a:t>
            </a:r>
            <a:r>
              <a:rPr lang="en-US" altLang="zh-CN" sz="2600" dirty="0"/>
              <a:t>HBITMAP</a:t>
            </a:r>
            <a:r>
              <a:rPr lang="zh-CN" altLang="en-US" sz="2600" dirty="0"/>
              <a:t>：</a:t>
            </a:r>
            <a:r>
              <a:rPr lang="en-US" altLang="zh-CN" sz="2600" dirty="0" err="1"/>
              <a:t>CreateCompatibleBitmap</a:t>
            </a:r>
            <a:r>
              <a:rPr lang="en-US" altLang="zh-CN" sz="2600" dirty="0"/>
              <a:t>()</a:t>
            </a:r>
            <a:r>
              <a:rPr lang="zh-CN" altLang="en-US" sz="2600" dirty="0"/>
              <a:t>，或者加载位图：</a:t>
            </a:r>
            <a:r>
              <a:rPr lang="en-US" altLang="zh-CN" sz="2600" dirty="0" err="1"/>
              <a:t>LoadBitmap</a:t>
            </a:r>
            <a:r>
              <a:rPr lang="en-US" altLang="zh-CN" sz="2600" dirty="0"/>
              <a:t>()</a:t>
            </a:r>
            <a:endParaRPr lang="zh-CN" altLang="en-US" sz="26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dirty="0"/>
              <a:t>创建绘图对象：</a:t>
            </a:r>
            <a:r>
              <a:rPr lang="en-US" altLang="zh-CN" sz="2600" dirty="0" err="1"/>
              <a:t>CreateSolidBrush</a:t>
            </a:r>
            <a:r>
              <a:rPr lang="en-US" altLang="zh-CN" sz="2600" dirty="0"/>
              <a:t>()</a:t>
            </a:r>
            <a:endParaRPr lang="zh-CN" altLang="en-US" sz="26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dirty="0"/>
              <a:t>将绘图对象选入</a:t>
            </a:r>
            <a:r>
              <a:rPr lang="en-US" altLang="zh-CN" sz="2600" dirty="0"/>
              <a:t>DC</a:t>
            </a:r>
            <a:r>
              <a:rPr lang="zh-CN" altLang="en-US" sz="2600" dirty="0"/>
              <a:t>：</a:t>
            </a:r>
            <a:r>
              <a:rPr lang="en-US" altLang="zh-CN" sz="2600" dirty="0" err="1"/>
              <a:t>SelectObject</a:t>
            </a:r>
            <a:r>
              <a:rPr lang="en-US" altLang="zh-CN" sz="2600" dirty="0"/>
              <a:t>()</a:t>
            </a:r>
            <a:endParaRPr lang="zh-CN" altLang="en-US" sz="26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dirty="0"/>
              <a:t>绘图：</a:t>
            </a:r>
            <a:r>
              <a:rPr lang="en-US" altLang="zh-CN" sz="2600" dirty="0" err="1"/>
              <a:t>LineTo</a:t>
            </a:r>
            <a:r>
              <a:rPr lang="en-US" altLang="zh-CN" sz="2600" dirty="0"/>
              <a:t>()</a:t>
            </a:r>
            <a:r>
              <a:rPr lang="zh-CN" altLang="en-US" sz="2600" dirty="0"/>
              <a:t>、</a:t>
            </a:r>
            <a:r>
              <a:rPr lang="en-US" altLang="zh-CN" sz="2600" dirty="0"/>
              <a:t>Rectangle()</a:t>
            </a:r>
            <a:r>
              <a:rPr lang="zh-CN" altLang="en-US" sz="2600" dirty="0"/>
              <a:t>、</a:t>
            </a:r>
            <a:r>
              <a:rPr lang="en-US" altLang="zh-CN" sz="2600" dirty="0"/>
              <a:t>Ellipse()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TextOut</a:t>
            </a:r>
            <a:r>
              <a:rPr lang="en-US" altLang="zh-CN" sz="2600" dirty="0"/>
              <a:t>()</a:t>
            </a:r>
            <a:endParaRPr lang="zh-CN" altLang="en-US" sz="26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dirty="0"/>
              <a:t>选取下一个绘图对象：</a:t>
            </a:r>
            <a:r>
              <a:rPr lang="en-US" altLang="zh-CN" sz="2600" dirty="0" err="1"/>
              <a:t>SelectObject</a:t>
            </a:r>
            <a:r>
              <a:rPr lang="en-US" altLang="zh-CN" sz="2600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600" dirty="0"/>
              <a:t>把一个</a:t>
            </a:r>
            <a:r>
              <a:rPr lang="en-US" altLang="zh-CN" sz="2600" dirty="0"/>
              <a:t>DC</a:t>
            </a:r>
            <a:r>
              <a:rPr lang="zh-CN" altLang="en-US" sz="2600" dirty="0"/>
              <a:t>的内容转移到另一个</a:t>
            </a:r>
            <a:r>
              <a:rPr lang="en-US" altLang="zh-CN" sz="2600" dirty="0"/>
              <a:t>DC</a:t>
            </a:r>
            <a:r>
              <a:rPr lang="zh-CN" altLang="en-US" sz="2600" dirty="0"/>
              <a:t>上：</a:t>
            </a:r>
            <a:r>
              <a:rPr lang="en-US" altLang="zh-CN" sz="2600" dirty="0" err="1"/>
              <a:t>TransparentBlt</a:t>
            </a:r>
            <a:r>
              <a:rPr lang="en-US" altLang="zh-CN" sz="2600" dirty="0"/>
              <a:t>()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BitBlt</a:t>
            </a:r>
            <a:r>
              <a:rPr lang="en-US" altLang="zh-CN" sz="2600" dirty="0"/>
              <a:t>()</a:t>
            </a:r>
            <a:endParaRPr lang="zh-CN" altLang="en-US" sz="26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dirty="0"/>
              <a:t>释放绘图对象：</a:t>
            </a:r>
            <a:r>
              <a:rPr lang="en-US" altLang="zh-CN" sz="2600" dirty="0" err="1"/>
              <a:t>DeleteObject</a:t>
            </a:r>
            <a:r>
              <a:rPr lang="en-US" altLang="zh-CN" sz="2600" dirty="0"/>
              <a:t>()</a:t>
            </a:r>
            <a:endParaRPr lang="zh-CN" altLang="en-US" sz="26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dirty="0"/>
              <a:t>释放</a:t>
            </a:r>
            <a:r>
              <a:rPr lang="en-US" altLang="zh-CN" sz="2600" dirty="0"/>
              <a:t>DC</a:t>
            </a:r>
            <a:r>
              <a:rPr lang="zh-CN" altLang="en-US" sz="2600" dirty="0"/>
              <a:t>：</a:t>
            </a:r>
            <a:r>
              <a:rPr lang="en-US" altLang="zh-CN" sz="2600" dirty="0" err="1"/>
              <a:t>ReleaseDC</a:t>
            </a:r>
            <a:r>
              <a:rPr lang="en-US" altLang="zh-CN" sz="2600" dirty="0"/>
              <a:t>()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DeleteDC</a:t>
            </a:r>
            <a:r>
              <a:rPr lang="en-US" altLang="zh-CN" sz="2600" dirty="0"/>
              <a:t>()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076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GDI</a:t>
            </a:r>
            <a:r>
              <a:rPr lang="zh-CN" altLang="en-US" dirty="0"/>
              <a:t>绘图</a:t>
            </a:r>
            <a:r>
              <a:rPr lang="en-US" altLang="zh-CN" dirty="0"/>
              <a:t>—</a:t>
            </a:r>
            <a:r>
              <a:rPr lang="zh-CN" altLang="en-US" dirty="0"/>
              <a:t>绘制直线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2625" y="1058862"/>
            <a:ext cx="7562850" cy="3721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MoveToEx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设备描述表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          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起点的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坐标</a:t>
            </a:r>
          </a:p>
          <a:p>
            <a:pPr>
              <a:defRPr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Y,           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起点的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坐标</a:t>
            </a:r>
          </a:p>
          <a:p>
            <a:pPr>
              <a:defRPr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LPPOINT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lpPoint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要返回的旧点，一般为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LineTo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设备描述表</a:t>
            </a:r>
          </a:p>
          <a:p>
            <a:pPr>
              <a:defRPr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nXEnd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终点的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坐标</a:t>
            </a:r>
          </a:p>
          <a:p>
            <a:pPr>
              <a:defRPr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nYEnd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终点的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坐标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2625" y="4976812"/>
            <a:ext cx="756285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用默认的笔绘图</a:t>
            </a:r>
          </a:p>
          <a:p>
            <a:pPr>
              <a:defRPr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MoveToEx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,20,30,NULL);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2000" dirty="0" err="1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为已获取的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</a:t>
            </a:r>
          </a:p>
          <a:p>
            <a:pPr>
              <a:defRPr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LineTo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,100,100);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绘制黑色的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个像素宽的直线</a:t>
            </a:r>
          </a:p>
        </p:txBody>
      </p:sp>
    </p:spTree>
    <p:extLst>
      <p:ext uri="{BB962C8B-B14F-4D97-AF65-F5344CB8AC3E}">
        <p14:creationId xmlns:p14="http://schemas.microsoft.com/office/powerpoint/2010/main" val="179467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使用自定义画笔</a:t>
            </a:r>
            <a:r>
              <a:rPr lang="en-US" altLang="zh-CN" dirty="0"/>
              <a:t>-</a:t>
            </a:r>
            <a:r>
              <a:rPr lang="zh-CN" altLang="en-US" dirty="0"/>
              <a:t>绘制直线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400" y="2205037"/>
            <a:ext cx="7562850" cy="42847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hdc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2000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BeginPaint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sz="2000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用自定义的画笔绘图</a:t>
            </a: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hPen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2000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CreatePen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PS_SOLID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, 3 ,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RGB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( 255 , 0 , 0 ));</a:t>
            </a:r>
          </a:p>
          <a:p>
            <a:r>
              <a:rPr lang="en-US" altLang="zh-CN" sz="2000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hPenOld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( </a:t>
            </a:r>
            <a:r>
              <a:rPr lang="en-US" altLang="zh-CN" sz="2000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HPEN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)</a:t>
            </a:r>
            <a:r>
              <a:rPr lang="en-US" altLang="zh-CN" sz="2000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SelectObject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 </a:t>
            </a:r>
            <a:r>
              <a:rPr lang="en-US" altLang="zh-CN" sz="2000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hdc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hPen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);</a:t>
            </a:r>
          </a:p>
          <a:p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MoveToEx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hdc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20, 30,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2000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hDC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为已获取的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DC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LineTo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hdc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100, 100); 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绘制红色的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个像素宽的直线</a:t>
            </a: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SelectObject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hdc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hPenOld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DeleteObject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 </a:t>
            </a:r>
            <a:r>
              <a:rPr lang="en-US" altLang="zh-CN" sz="2000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hPen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);</a:t>
            </a:r>
          </a:p>
          <a:p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EndPaint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sz="2000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2000" dirty="0">
              <a:solidFill>
                <a:srgbClr val="33CC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7400" y="949752"/>
            <a:ext cx="756285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声明</a:t>
            </a: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HPEN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hPen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HPEN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hPenOld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2000" dirty="0">
              <a:solidFill>
                <a:srgbClr val="33CC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39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GDI</a:t>
            </a:r>
            <a:r>
              <a:rPr lang="zh-CN" altLang="en-US" dirty="0"/>
              <a:t>绘图</a:t>
            </a:r>
            <a:r>
              <a:rPr lang="en-US" altLang="zh-CN" dirty="0"/>
              <a:t>—</a:t>
            </a:r>
            <a:r>
              <a:rPr lang="zh-CN" altLang="en-US" dirty="0"/>
              <a:t>绘制矩形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3100" y="1209245"/>
            <a:ext cx="8002588" cy="2667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设备描述表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nLeftRect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矩形区域左上角的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坐标</a:t>
            </a:r>
          </a:p>
          <a:p>
            <a:pPr>
              <a:defRPr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nTopRect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矩形区域左上角的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坐标</a:t>
            </a:r>
          </a:p>
          <a:p>
            <a:pPr>
              <a:defRPr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nRightRect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矩形区域右下角的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坐标</a:t>
            </a:r>
          </a:p>
          <a:p>
            <a:pPr>
              <a:defRPr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nBottomRect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矩形区域右下角的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坐标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00" y="4333445"/>
            <a:ext cx="8002588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 ( </a:t>
            </a:r>
            <a:r>
              <a:rPr lang="en-US" altLang="zh-CN" sz="2000" dirty="0" err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m_left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m_top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m_right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m_bottom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1587804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GDI</a:t>
            </a:r>
            <a:r>
              <a:rPr lang="zh-CN" altLang="en-US" dirty="0"/>
              <a:t>绘图</a:t>
            </a:r>
            <a:r>
              <a:rPr lang="en-US" altLang="zh-CN" dirty="0"/>
              <a:t>—</a:t>
            </a:r>
            <a:r>
              <a:rPr lang="zh-CN" altLang="en-US" dirty="0"/>
              <a:t>绘制椭圆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088" y="1289319"/>
            <a:ext cx="7416800" cy="2667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Ellipse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</a:t>
            </a:r>
            <a:r>
              <a:rPr lang="en-US" altLang="zh-CN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设备描述表</a:t>
            </a:r>
          </a:p>
          <a:p>
            <a:pPr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nLeftRect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altLang="zh-CN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椭圆内接矩形区域左上角的</a:t>
            </a:r>
            <a:r>
              <a:rPr lang="en-US" altLang="zh-CN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坐标</a:t>
            </a:r>
          </a:p>
          <a:p>
            <a:pPr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nTopRect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lang="en-US" altLang="zh-CN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椭圆内接矩形区域左上角的</a:t>
            </a:r>
            <a:r>
              <a:rPr lang="en-US" altLang="zh-CN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坐标</a:t>
            </a:r>
          </a:p>
          <a:p>
            <a:pPr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nRightRect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altLang="zh-CN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椭圆内接矩形区域右下角的</a:t>
            </a:r>
            <a:r>
              <a:rPr lang="en-US" altLang="zh-CN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坐标</a:t>
            </a:r>
          </a:p>
          <a:p>
            <a:pPr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nBottomRect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椭圆内接矩形区域右下角的</a:t>
            </a:r>
            <a:r>
              <a:rPr lang="en-US" altLang="zh-CN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sz="18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坐标</a:t>
            </a: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4184919"/>
            <a:ext cx="74168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Ellipse(</a:t>
            </a:r>
            <a:r>
              <a:rPr lang="en-US" altLang="zh-CN" sz="2000" dirty="0" err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,m_left,m_top,m_right,m_bottom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388099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GDI</a:t>
            </a:r>
            <a:r>
              <a:rPr lang="zh-CN" altLang="en-US" dirty="0"/>
              <a:t>绘图</a:t>
            </a:r>
            <a:r>
              <a:rPr lang="en-US" altLang="zh-CN" dirty="0"/>
              <a:t>—</a:t>
            </a:r>
            <a:r>
              <a:rPr lang="zh-CN" altLang="en-US" dirty="0"/>
              <a:t>文字输出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0" y="1431199"/>
            <a:ext cx="7396163" cy="2667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TextOut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 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设备描述表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nXStart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文字开始位置的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坐标</a:t>
            </a:r>
          </a:p>
          <a:p>
            <a:pPr>
              <a:defRPr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nYStart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文字开始位置的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坐标</a:t>
            </a:r>
          </a:p>
          <a:p>
            <a:pPr>
              <a:defRPr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LPCTSTR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lpString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要输出的文字的指针</a:t>
            </a:r>
          </a:p>
          <a:p>
            <a:pPr>
              <a:defRPr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cbString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要输出的字符数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4850" y="4326799"/>
            <a:ext cx="7396163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TextOut(</a:t>
            </a:r>
            <a:r>
              <a:rPr lang="fr-FR" altLang="zh-CN" sz="2000" dirty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,20,20,_T("</a:t>
            </a:r>
            <a:r>
              <a:rPr lang="fr-FR" altLang="zh-CN" sz="20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),5);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0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二、双缓冲绘图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983470"/>
            <a:ext cx="8389938" cy="5375765"/>
          </a:xfrm>
        </p:spPr>
        <p:txBody>
          <a:bodyPr/>
          <a:lstStyle/>
          <a:p>
            <a:r>
              <a:rPr lang="en-US" altLang="zh-CN" sz="2800" dirty="0" err="1"/>
              <a:t>Hbitmap</a:t>
            </a:r>
            <a:r>
              <a:rPr lang="zh-CN" altLang="en-US" sz="2800" dirty="0"/>
              <a:t>对象的特殊性</a:t>
            </a:r>
            <a:endParaRPr lang="en-US" altLang="zh-CN" sz="2800" dirty="0"/>
          </a:p>
          <a:p>
            <a:pPr lvl="1"/>
            <a:r>
              <a:rPr lang="zh-CN" altLang="en-US" sz="2400" dirty="0"/>
              <a:t>有图案的纸，只能放到画板的左上角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SelectObject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hdc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hBitmap</a:t>
            </a:r>
            <a:r>
              <a:rPr lang="en-US" altLang="zh-CN" sz="2400" dirty="0"/>
              <a:t>);</a:t>
            </a:r>
          </a:p>
          <a:p>
            <a:r>
              <a:rPr lang="zh-CN" altLang="en-US" sz="2800" dirty="0"/>
              <a:t>双缓冲绘图</a:t>
            </a:r>
            <a:endParaRPr lang="en-US" altLang="zh-CN" sz="2800" dirty="0"/>
          </a:p>
          <a:p>
            <a:pPr lvl="1"/>
            <a:r>
              <a:rPr lang="zh-CN" altLang="en-US" sz="2400" dirty="0"/>
              <a:t>创建与显示器等大的</a:t>
            </a:r>
            <a:r>
              <a:rPr lang="zh-CN" altLang="en-US" sz="2400" dirty="0">
                <a:solidFill>
                  <a:srgbClr val="C00000"/>
                </a:solidFill>
              </a:rPr>
              <a:t>大缓冲</a:t>
            </a:r>
            <a:r>
              <a:rPr lang="zh-CN" altLang="en-US" sz="2400" dirty="0"/>
              <a:t>画板</a:t>
            </a:r>
            <a:endParaRPr lang="en-US" altLang="zh-CN" sz="2400" dirty="0"/>
          </a:p>
          <a:p>
            <a:pPr lvl="1"/>
            <a:r>
              <a:rPr lang="zh-CN" altLang="en-US" sz="2400" dirty="0"/>
              <a:t>把来自文件的位图数据加载到</a:t>
            </a:r>
            <a:r>
              <a:rPr lang="zh-CN" altLang="en-US" sz="2400" dirty="0">
                <a:solidFill>
                  <a:srgbClr val="C00000"/>
                </a:solidFill>
              </a:rPr>
              <a:t>小缓冲</a:t>
            </a:r>
            <a:r>
              <a:rPr lang="zh-CN" altLang="en-US" sz="2400" dirty="0"/>
              <a:t>画板</a:t>
            </a:r>
            <a:endParaRPr lang="en-US" altLang="zh-CN" sz="2400" dirty="0"/>
          </a:p>
          <a:p>
            <a:pPr lvl="1"/>
            <a:r>
              <a:rPr lang="zh-CN" altLang="en-US" sz="2400" dirty="0"/>
              <a:t>把小缓冲画布的图像转移到大缓冲画板</a:t>
            </a:r>
            <a:endParaRPr lang="en-US" altLang="zh-CN" sz="2400" dirty="0"/>
          </a:p>
          <a:p>
            <a:pPr lvl="1"/>
            <a:r>
              <a:rPr lang="zh-CN" altLang="en-US" sz="2400" dirty="0"/>
              <a:t>（重复多次）</a:t>
            </a:r>
            <a:endParaRPr lang="en-US" altLang="zh-CN" sz="2400" dirty="0"/>
          </a:p>
          <a:p>
            <a:pPr lvl="1"/>
            <a:r>
              <a:rPr lang="zh-CN" altLang="en-US" sz="2400" dirty="0"/>
              <a:t>（笔刷、文字等也绘制到大缓冲画板）</a:t>
            </a:r>
            <a:endParaRPr lang="en-US" altLang="zh-CN" sz="2400" dirty="0"/>
          </a:p>
          <a:p>
            <a:pPr lvl="1"/>
            <a:r>
              <a:rPr lang="zh-CN" altLang="en-US" sz="2400" dirty="0"/>
              <a:t>将大缓冲画布的图像转移到</a:t>
            </a:r>
            <a:r>
              <a:rPr lang="zh-CN" altLang="en-US" sz="2400" dirty="0">
                <a:solidFill>
                  <a:srgbClr val="C00000"/>
                </a:solidFill>
              </a:rPr>
              <a:t>显示器</a:t>
            </a:r>
            <a:r>
              <a:rPr lang="zh-CN" altLang="en-US" sz="2400" dirty="0"/>
              <a:t>画板</a:t>
            </a:r>
            <a:endParaRPr lang="en-US" altLang="zh-CN" sz="2400" dirty="0"/>
          </a:p>
          <a:p>
            <a:pPr lvl="1"/>
            <a:r>
              <a:rPr lang="zh-CN" altLang="en-US" sz="2400" dirty="0"/>
              <a:t>释放缓冲</a:t>
            </a:r>
          </a:p>
        </p:txBody>
      </p:sp>
    </p:spTree>
    <p:extLst>
      <p:ext uri="{BB962C8B-B14F-4D97-AF65-F5344CB8AC3E}">
        <p14:creationId xmlns:p14="http://schemas.microsoft.com/office/powerpoint/2010/main" val="95291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大作业教程讲座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框架 </a:t>
            </a:r>
            <a:r>
              <a:rPr lang="en-US" altLang="zh-CN" dirty="0"/>
              <a:t>+ Win32</a:t>
            </a:r>
            <a:r>
              <a:rPr lang="zh-CN" altLang="en-US" dirty="0"/>
              <a:t>基础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状态 </a:t>
            </a:r>
            <a:r>
              <a:rPr lang="en-US" altLang="zh-CN" dirty="0"/>
              <a:t>+ </a:t>
            </a:r>
            <a:r>
              <a:rPr lang="zh-CN" altLang="en-US" dirty="0"/>
              <a:t>游戏数据设计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事件 </a:t>
            </a:r>
            <a:r>
              <a:rPr lang="en-US" altLang="zh-CN" dirty="0"/>
              <a:t>+ </a:t>
            </a:r>
            <a:r>
              <a:rPr lang="zh-CN" altLang="en-US" dirty="0"/>
              <a:t>游戏流程设计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绘制 </a:t>
            </a:r>
            <a:r>
              <a:rPr lang="en-US" altLang="zh-CN" dirty="0"/>
              <a:t>+ </a:t>
            </a:r>
            <a:r>
              <a:rPr lang="zh-CN" altLang="en-US" dirty="0"/>
              <a:t>游戏资源处理</a:t>
            </a:r>
          </a:p>
        </p:txBody>
      </p:sp>
    </p:spTree>
    <p:extLst>
      <p:ext uri="{BB962C8B-B14F-4D97-AF65-F5344CB8AC3E}">
        <p14:creationId xmlns:p14="http://schemas.microsoft.com/office/powerpoint/2010/main" val="3124642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31800" y="4063999"/>
            <a:ext cx="8332787" cy="2155825"/>
          </a:xfrm>
        </p:spPr>
        <p:txBody>
          <a:bodyPr/>
          <a:lstStyle/>
          <a:p>
            <a:r>
              <a:rPr lang="en-US" altLang="zh-CN" dirty="0" err="1"/>
              <a:t>hdc_loadBmp</a:t>
            </a:r>
            <a:r>
              <a:rPr lang="zh-CN" altLang="en-US" dirty="0"/>
              <a:t>：小缓冲</a:t>
            </a:r>
            <a:endParaRPr lang="en-US" altLang="zh-CN" dirty="0"/>
          </a:p>
          <a:p>
            <a:r>
              <a:rPr lang="en-US" altLang="zh-CN" dirty="0" err="1"/>
              <a:t>hdc_memBuffer</a:t>
            </a:r>
            <a:r>
              <a:rPr lang="zh-CN" altLang="en-US" dirty="0"/>
              <a:t>：大缓冲</a:t>
            </a:r>
            <a:endParaRPr lang="en-US" altLang="zh-CN" dirty="0"/>
          </a:p>
          <a:p>
            <a:r>
              <a:rPr lang="en-US" altLang="zh-CN" dirty="0" err="1"/>
              <a:t>hdc_window</a:t>
            </a:r>
            <a:r>
              <a:rPr lang="zh-CN" altLang="en-US" dirty="0"/>
              <a:t>：显示器画板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702905-0B4A-C6BF-F30B-9BB423F7A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76"/>
          <a:stretch/>
        </p:blipFill>
        <p:spPr>
          <a:xfrm>
            <a:off x="6875" y="433137"/>
            <a:ext cx="9144000" cy="331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98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BitBlt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vs  </a:t>
            </a:r>
            <a:r>
              <a:rPr lang="en-US" altLang="zh-CN" dirty="0" err="1"/>
              <a:t>TransparentBlt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2625" y="85014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BOOL </a:t>
            </a:r>
            <a:r>
              <a:rPr lang="en-US" altLang="zh-CN" dirty="0" err="1"/>
              <a:t>BitBlt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HDC </a:t>
            </a:r>
            <a:r>
              <a:rPr lang="en-US" altLang="zh-CN" dirty="0" err="1"/>
              <a:t>hDestDC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x,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y,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nWidth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nHeight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HDC </a:t>
            </a:r>
            <a:r>
              <a:rPr lang="en-US" altLang="zh-CN" dirty="0" err="1"/>
              <a:t>hSrcDC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xSrc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ySrc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DWORD </a:t>
            </a:r>
            <a:r>
              <a:rPr lang="en-US" altLang="zh-CN" dirty="0" err="1"/>
              <a:t>dwRop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);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20672" y="83465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BOOL 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TransparentBlt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(</a:t>
            </a:r>
            <a:br>
              <a:rPr lang="en-US" altLang="zh-CN" dirty="0"/>
            </a:br>
            <a:r>
              <a:rPr lang="en-US" altLang="zh-CN" dirty="0"/>
              <a:t>    HDC </a:t>
            </a:r>
            <a:r>
              <a:rPr lang="en-US" altLang="zh-CN" dirty="0" err="1"/>
              <a:t>hDestDC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   </a:t>
            </a:r>
          </a:p>
          <a:p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   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int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xDest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,</a:t>
            </a:r>
            <a:br>
              <a:rPr lang="en-US" altLang="zh-CN" dirty="0"/>
            </a:b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   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int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yDest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,</a:t>
            </a:r>
            <a:br>
              <a:rPr lang="en-US" altLang="zh-CN" dirty="0"/>
            </a:b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   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int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nDestWidth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,</a:t>
            </a:r>
            <a:br>
              <a:rPr lang="en-US" altLang="zh-CN" dirty="0"/>
            </a:b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   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int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nDestHeight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,</a:t>
            </a:r>
            <a:br>
              <a:rPr lang="en-US" altLang="zh-CN" dirty="0"/>
            </a:b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   </a:t>
            </a:r>
            <a:r>
              <a:rPr lang="en-US" altLang="zh-CN" dirty="0"/>
              <a:t>HDC </a:t>
            </a:r>
            <a:r>
              <a:rPr lang="en-US" altLang="zh-CN" dirty="0" err="1"/>
              <a:t>hSrcDC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   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int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xSrc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,</a:t>
            </a:r>
            <a:br>
              <a:rPr lang="en-US" altLang="zh-CN" dirty="0"/>
            </a:b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   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int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ySrc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,</a:t>
            </a:r>
            <a:br>
              <a:rPr lang="en-US" altLang="zh-CN" dirty="0"/>
            </a:b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   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int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nSrcWidth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,</a:t>
            </a:r>
            <a:br>
              <a:rPr lang="en-US" altLang="zh-CN" dirty="0"/>
            </a:b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   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int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nSrcHeight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,</a:t>
            </a:r>
            <a:br>
              <a:rPr lang="en-US" altLang="zh-CN" dirty="0"/>
            </a:b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   UINT </a:t>
            </a:r>
            <a:r>
              <a:rPr lang="en-US" altLang="zh-CN" dirty="0" err="1">
                <a:solidFill>
                  <a:srgbClr val="4B4B4B"/>
                </a:solidFill>
                <a:latin typeface="Verdana" panose="020B0604030504040204" pitchFamily="34" charset="0"/>
              </a:rPr>
              <a:t>clrTransparent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 </a:t>
            </a:r>
            <a:br>
              <a:rPr lang="en-US" altLang="zh-CN" dirty="0"/>
            </a:b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); 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454024" y="4994374"/>
            <a:ext cx="1270861" cy="1113919"/>
          </a:xfrm>
          <a:prstGeom prst="rect">
            <a:avLst/>
          </a:prstGeom>
          <a:ln>
            <a:headEnd type="none" w="med" len="med"/>
            <a:tailEnd type="stealth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33194" y="4994374"/>
            <a:ext cx="1270861" cy="1113919"/>
          </a:xfrm>
          <a:prstGeom prst="rect">
            <a:avLst/>
          </a:prstGeom>
          <a:ln>
            <a:headEnd type="none" w="med" len="med"/>
            <a:tailEnd type="stealth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4609224"/>
            <a:ext cx="87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829720" y="4609224"/>
            <a:ext cx="136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xSrc,ySrc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67127" y="6219252"/>
            <a:ext cx="104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nWidth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565668" y="6187616"/>
            <a:ext cx="104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nWidth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51792" y="5193883"/>
            <a:ext cx="461665" cy="938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err="1"/>
              <a:t>nHeight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334835" y="5160908"/>
            <a:ext cx="461665" cy="938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err="1"/>
              <a:t>nHeight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171732" y="4724223"/>
            <a:ext cx="175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xDest,yDest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056667" y="6171798"/>
            <a:ext cx="139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nDestWidth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595002" y="5050571"/>
            <a:ext cx="461665" cy="1369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err="1"/>
              <a:t>nDestHeight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 bwMode="auto">
          <a:xfrm>
            <a:off x="5056667" y="5130641"/>
            <a:ext cx="1270861" cy="1014185"/>
          </a:xfrm>
          <a:prstGeom prst="rect">
            <a:avLst/>
          </a:prstGeom>
          <a:ln>
            <a:headEnd type="none" w="med" len="med"/>
            <a:tailEnd type="stealth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26869" y="4728432"/>
            <a:ext cx="216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xSrc,ySrc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469298" y="5863137"/>
            <a:ext cx="154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nSrcWidth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54135" y="5193883"/>
            <a:ext cx="461665" cy="1410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err="1"/>
              <a:t>nSrcHeight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 bwMode="auto">
          <a:xfrm>
            <a:off x="7771781" y="5232599"/>
            <a:ext cx="553215" cy="502684"/>
          </a:xfrm>
          <a:prstGeom prst="rect">
            <a:avLst/>
          </a:prstGeom>
          <a:ln>
            <a:headEnd type="none" w="med" len="med"/>
            <a:tailEnd type="stealth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96500" y="1893627"/>
            <a:ext cx="183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原图复制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610709" y="1956627"/>
            <a:ext cx="1452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可拉伸，可以设定透明色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1829721" y="5551333"/>
            <a:ext cx="348214" cy="0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 flipH="1">
            <a:off x="6526869" y="5551333"/>
            <a:ext cx="348214" cy="0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4796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5ED5AB-10CC-4ADB-B2B9-E7CEE422D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626"/>
            <a:ext cx="9144000" cy="5889562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A8560F12-B019-6352-D8E4-F97AE0C49A76}"/>
              </a:ext>
            </a:extLst>
          </p:cNvPr>
          <p:cNvGrpSpPr/>
          <p:nvPr/>
        </p:nvGrpSpPr>
        <p:grpSpPr>
          <a:xfrm>
            <a:off x="-52377" y="5712487"/>
            <a:ext cx="6267547" cy="1096330"/>
            <a:chOff x="-73003" y="5286224"/>
            <a:chExt cx="6267547" cy="109633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8095B8B-A434-DE11-7ADC-641DF08EB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3003" y="5286224"/>
              <a:ext cx="6013165" cy="52712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81844C3-26EA-5639-FAB0-CA5E10D69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3003" y="5813352"/>
              <a:ext cx="6267547" cy="569202"/>
            </a:xfrm>
            <a:prstGeom prst="rect">
              <a:avLst/>
            </a:prstGeom>
          </p:spPr>
        </p:pic>
      </p:grp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3955528-57F0-39CB-AE47-BC517000C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07" y="5409436"/>
            <a:ext cx="3320716" cy="830179"/>
          </a:xfrm>
        </p:spPr>
      </p:pic>
    </p:spTree>
    <p:extLst>
      <p:ext uri="{BB962C8B-B14F-4D97-AF65-F5344CB8AC3E}">
        <p14:creationId xmlns:p14="http://schemas.microsoft.com/office/powerpoint/2010/main" val="5355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806" y="5721169"/>
            <a:ext cx="8332787" cy="1371601"/>
          </a:xfrm>
        </p:spPr>
        <p:txBody>
          <a:bodyPr/>
          <a:lstStyle/>
          <a:p>
            <a:r>
              <a:rPr lang="zh-CN" altLang="en-US" dirty="0"/>
              <a:t>注意：应当最先绘制背景</a:t>
            </a:r>
            <a:endParaRPr lang="en-US" altLang="zh-CN" dirty="0"/>
          </a:p>
          <a:p>
            <a:pPr lvl="1"/>
            <a:r>
              <a:rPr lang="zh-CN" altLang="en-US" dirty="0"/>
              <a:t>后绘制的图像覆盖先绘制的图像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F8EABB-BB42-12D1-16C6-527467B9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13"/>
            <a:ext cx="9144000" cy="66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87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大括号 4">
            <a:extLst>
              <a:ext uri="{FF2B5EF4-FFF2-40B4-BE49-F238E27FC236}">
                <a16:creationId xmlns:a16="http://schemas.microsoft.com/office/drawing/2014/main" id="{754C6361-4A3E-4229-FC20-281722ACF171}"/>
              </a:ext>
            </a:extLst>
          </p:cNvPr>
          <p:cNvSpPr/>
          <p:nvPr/>
        </p:nvSpPr>
        <p:spPr bwMode="auto">
          <a:xfrm rot="5400000">
            <a:off x="1556716" y="1205195"/>
            <a:ext cx="424206" cy="553595"/>
          </a:xfrm>
          <a:prstGeom prst="leftBrace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074D34-841B-743C-90C3-E30B9F62FC28}"/>
              </a:ext>
            </a:extLst>
          </p:cNvPr>
          <p:cNvSpPr txBox="1"/>
          <p:nvPr/>
        </p:nvSpPr>
        <p:spPr>
          <a:xfrm>
            <a:off x="1492022" y="912808"/>
            <a:ext cx="5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C00FF1BA-8909-24EC-E0B1-BC3FEF4808F9}"/>
              </a:ext>
            </a:extLst>
          </p:cNvPr>
          <p:cNvSpPr/>
          <p:nvPr/>
        </p:nvSpPr>
        <p:spPr bwMode="auto">
          <a:xfrm rot="10800000" flipH="1">
            <a:off x="961535" y="1839594"/>
            <a:ext cx="424206" cy="710447"/>
          </a:xfrm>
          <a:prstGeom prst="leftBrace">
            <a:avLst>
              <a:gd name="adj1" fmla="val 8333"/>
              <a:gd name="adj2" fmla="val 48734"/>
            </a:avLst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7094B8-518A-97F8-9153-64F46D2BC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22" y="1842775"/>
            <a:ext cx="2438956" cy="30486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C6967CC-383F-2A63-8D0E-271EE4F56898}"/>
              </a:ext>
            </a:extLst>
          </p:cNvPr>
          <p:cNvSpPr txBox="1"/>
          <p:nvPr/>
        </p:nvSpPr>
        <p:spPr>
          <a:xfrm>
            <a:off x="417366" y="2010151"/>
            <a:ext cx="5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60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7C2D7A-AC52-8230-4D39-E3190E0EF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242953"/>
            <a:ext cx="4762500" cy="1333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14DC30-143C-4EE0-F06E-8DE02649D5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803"/>
          <a:stretch/>
        </p:blipFill>
        <p:spPr>
          <a:xfrm>
            <a:off x="4381500" y="2786846"/>
            <a:ext cx="4828774" cy="455324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4B23233-7D49-D5A1-6644-84D2ADF7FE74}"/>
              </a:ext>
            </a:extLst>
          </p:cNvPr>
          <p:cNvCxnSpPr/>
          <p:nvPr/>
        </p:nvCxnSpPr>
        <p:spPr bwMode="auto">
          <a:xfrm flipH="1" flipV="1">
            <a:off x="5844618" y="3367122"/>
            <a:ext cx="631596" cy="1201965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E174E0F-0E9A-CB2A-623A-ABD66C0A4195}"/>
              </a:ext>
            </a:extLst>
          </p:cNvPr>
          <p:cNvSpPr txBox="1"/>
          <p:nvPr/>
        </p:nvSpPr>
        <p:spPr>
          <a:xfrm>
            <a:off x="5686110" y="4694039"/>
            <a:ext cx="251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在游戏屏幕上的尺寸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16238B3-AD1C-42C0-BF68-DD043C233D3C}"/>
              </a:ext>
            </a:extLst>
          </p:cNvPr>
          <p:cNvCxnSpPr>
            <a:cxnSpLocks/>
          </p:cNvCxnSpPr>
          <p:nvPr/>
        </p:nvCxnSpPr>
        <p:spPr bwMode="auto">
          <a:xfrm flipV="1">
            <a:off x="591266" y="2720598"/>
            <a:ext cx="172305" cy="2170872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BF967B8-38A6-CBEB-C118-0FB5D38FC202}"/>
              </a:ext>
            </a:extLst>
          </p:cNvPr>
          <p:cNvSpPr txBox="1"/>
          <p:nvPr/>
        </p:nvSpPr>
        <p:spPr>
          <a:xfrm>
            <a:off x="-83968" y="4965041"/>
            <a:ext cx="251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在位图资源上的尺寸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5CA2B69-78A0-EF6C-BAEF-7CE653D87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01" y="5967187"/>
            <a:ext cx="3505999" cy="584333"/>
          </a:xfrm>
          <a:prstGeom prst="rect">
            <a:avLst/>
          </a:prstGeom>
        </p:spPr>
      </p:pic>
      <p:sp>
        <p:nvSpPr>
          <p:cNvPr id="19" name="左大括号 18">
            <a:extLst>
              <a:ext uri="{FF2B5EF4-FFF2-40B4-BE49-F238E27FC236}">
                <a16:creationId xmlns:a16="http://schemas.microsoft.com/office/drawing/2014/main" id="{12E497C8-3E92-52F2-9B20-EA244B5FC44E}"/>
              </a:ext>
            </a:extLst>
          </p:cNvPr>
          <p:cNvSpPr/>
          <p:nvPr/>
        </p:nvSpPr>
        <p:spPr bwMode="auto">
          <a:xfrm rot="5400000">
            <a:off x="1130695" y="5567445"/>
            <a:ext cx="424206" cy="553595"/>
          </a:xfrm>
          <a:prstGeom prst="leftBrace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D530985-0BF0-535F-38B7-F26045A8179B}"/>
              </a:ext>
            </a:extLst>
          </p:cNvPr>
          <p:cNvSpPr txBox="1"/>
          <p:nvPr/>
        </p:nvSpPr>
        <p:spPr>
          <a:xfrm>
            <a:off x="1066000" y="5321992"/>
            <a:ext cx="5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46</a:t>
            </a:r>
            <a:endParaRPr lang="zh-CN" altLang="en-US" dirty="0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84307DB0-BED3-BC34-19CD-4F70B8054FFA}"/>
              </a:ext>
            </a:extLst>
          </p:cNvPr>
          <p:cNvSpPr/>
          <p:nvPr/>
        </p:nvSpPr>
        <p:spPr bwMode="auto">
          <a:xfrm rot="10800000" flipH="1">
            <a:off x="608681" y="5940774"/>
            <a:ext cx="424206" cy="584334"/>
          </a:xfrm>
          <a:prstGeom prst="leftBrace">
            <a:avLst>
              <a:gd name="adj1" fmla="val 8333"/>
              <a:gd name="adj2" fmla="val 48734"/>
            </a:avLst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839796-BD2C-97CB-9385-7537C2E9CCB9}"/>
              </a:ext>
            </a:extLst>
          </p:cNvPr>
          <p:cNvSpPr txBox="1"/>
          <p:nvPr/>
        </p:nvSpPr>
        <p:spPr>
          <a:xfrm>
            <a:off x="73940" y="6048275"/>
            <a:ext cx="5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46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4EBD6BB-26B3-3456-2430-94D8292FE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1844" y="5458900"/>
            <a:ext cx="3924098" cy="7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32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236A53-FD92-5853-058D-05A013EC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849"/>
            <a:ext cx="5348206" cy="54783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F130BF-F3C2-4D85-CA35-66C8FD44C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58188"/>
            <a:ext cx="4472249" cy="44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75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A18BC4-F869-E475-B8D2-CE59B5D2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944"/>
            <a:ext cx="9144000" cy="4851318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05C81BF-A433-F283-BD1C-54BB91294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06" y="5721169"/>
            <a:ext cx="8332787" cy="1371601"/>
          </a:xfrm>
        </p:spPr>
        <p:txBody>
          <a:bodyPr/>
          <a:lstStyle/>
          <a:p>
            <a:r>
              <a:rPr lang="zh-CN" altLang="en-US" dirty="0"/>
              <a:t>注意：应当最先绘制背景</a:t>
            </a:r>
            <a:endParaRPr lang="en-US" altLang="zh-CN" dirty="0"/>
          </a:p>
          <a:p>
            <a:pPr lvl="1"/>
            <a:r>
              <a:rPr lang="zh-CN" altLang="en-US" dirty="0"/>
              <a:t>后绘制的图像覆盖先绘制的图像</a:t>
            </a:r>
          </a:p>
        </p:txBody>
      </p:sp>
    </p:spTree>
    <p:extLst>
      <p:ext uri="{BB962C8B-B14F-4D97-AF65-F5344CB8AC3E}">
        <p14:creationId xmlns:p14="http://schemas.microsoft.com/office/powerpoint/2010/main" val="67138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512" y="3236684"/>
            <a:ext cx="8332787" cy="3381829"/>
          </a:xfrm>
        </p:spPr>
        <p:txBody>
          <a:bodyPr/>
          <a:lstStyle/>
          <a:p>
            <a:r>
              <a:rPr lang="en-US" altLang="zh-CN" dirty="0" err="1"/>
              <a:t>CreateCompatibleXX</a:t>
            </a:r>
            <a:r>
              <a:rPr lang="zh-CN" altLang="en-US" dirty="0"/>
              <a:t>与</a:t>
            </a:r>
            <a:r>
              <a:rPr lang="en-US" altLang="zh-CN" dirty="0" err="1"/>
              <a:t>DeleteXX</a:t>
            </a:r>
            <a:r>
              <a:rPr lang="zh-CN" altLang="en-US" dirty="0"/>
              <a:t>要成对出现回收资源，否则会造成内存泄漏导致程序崩溃</a:t>
            </a:r>
            <a:endParaRPr lang="en-US" altLang="zh-CN" dirty="0"/>
          </a:p>
          <a:p>
            <a:r>
              <a:rPr lang="zh-CN" altLang="en-US" dirty="0"/>
              <a:t>目前的绘制方法还有优化的空间</a:t>
            </a:r>
            <a:endParaRPr lang="en-US" altLang="zh-CN" dirty="0"/>
          </a:p>
          <a:p>
            <a:pPr lvl="1"/>
            <a:r>
              <a:rPr lang="en-US" altLang="zh-CN" dirty="0" err="1"/>
              <a:t>InvalidateRect</a:t>
            </a:r>
            <a:r>
              <a:rPr lang="zh-CN" altLang="en-US" dirty="0"/>
              <a:t>的区域限制</a:t>
            </a:r>
            <a:endParaRPr lang="en-US" altLang="zh-CN" dirty="0"/>
          </a:p>
          <a:p>
            <a:pPr lvl="1"/>
            <a:r>
              <a:rPr lang="en-US" altLang="zh-CN" dirty="0" err="1"/>
              <a:t>InvalidateRect</a:t>
            </a:r>
            <a:r>
              <a:rPr lang="zh-CN" altLang="en-US" dirty="0"/>
              <a:t>的调用时机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0C619D-913B-DB0F-3869-8B782127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" y="304175"/>
            <a:ext cx="9144000" cy="25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65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6" name="Picture 12" descr="方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2447925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13" descr="条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263"/>
            <a:ext cx="916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5" descr="方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692150"/>
            <a:ext cx="30988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27" descr="01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0800"/>
            <a:ext cx="91440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647700" y="2806700"/>
            <a:ext cx="78200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HY헤드라인M" pitchFamily="2" charset="-127"/>
                <a:cs typeface="Arial" pitchFamily="34" charset="0"/>
              </a:rPr>
              <a:t>Thanks</a:t>
            </a:r>
            <a:endParaRPr lang="zh-CN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HY헤드라인M" pitchFamily="2" charset="-127"/>
              <a:cs typeface="Arial" pitchFamily="34" charset="0"/>
            </a:endParaRPr>
          </a:p>
        </p:txBody>
      </p:sp>
      <p:sp>
        <p:nvSpPr>
          <p:cNvPr id="21573" name="Rectangle 69"/>
          <p:cNvSpPr>
            <a:spLocks noChangeArrowheads="1"/>
          </p:cNvSpPr>
          <p:nvPr/>
        </p:nvSpPr>
        <p:spPr bwMode="auto">
          <a:xfrm>
            <a:off x="611188" y="2781300"/>
            <a:ext cx="782002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 b="1">
              <a:solidFill>
                <a:srgbClr val="CC3300"/>
              </a:solidFill>
              <a:latin typeface="Arial Black" panose="020B0A04020102020204" pitchFamily="34" charset="0"/>
              <a:ea typeface="HY헤드라인M" pitchFamily="2" charset="-127"/>
            </a:endParaRPr>
          </a:p>
        </p:txBody>
      </p:sp>
    </p:spTree>
  </p:cSld>
  <p:clrMapOvr>
    <a:masterClrMapping/>
  </p:clrMapOvr>
  <p:transition advTm="5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99CC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8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回顾：游戏框架的基本原理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1190625" y="3490912"/>
            <a:ext cx="4467226" cy="762000"/>
          </a:xfrm>
          <a:prstGeom prst="round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状态</a:t>
            </a:r>
            <a:endParaRPr lang="en-US" altLang="zh-CN" sz="24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维护游戏状态的数据结构</a:t>
            </a:r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1190625" y="1797963"/>
            <a:ext cx="4467226" cy="762000"/>
          </a:xfrm>
          <a:prstGeom prst="round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/>
              <a:t>事件</a:t>
            </a:r>
            <a:endParaRPr lang="en-US" altLang="zh-CN" sz="2400" dirty="0"/>
          </a:p>
          <a:p>
            <a:pPr algn="ctr"/>
            <a:r>
              <a:rPr lang="zh-CN" altLang="en-US" dirty="0"/>
              <a:t>鼠标、键盘、计数器事件</a:t>
            </a:r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1190625" y="5185689"/>
            <a:ext cx="4467226" cy="762000"/>
          </a:xfrm>
          <a:prstGeom prst="round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/>
              <a:t>绘制</a:t>
            </a:r>
            <a:endParaRPr lang="en-US" altLang="zh-CN" sz="2400" dirty="0"/>
          </a:p>
          <a:p>
            <a:pPr algn="ctr"/>
            <a:r>
              <a:rPr lang="zh-CN" altLang="en-US" dirty="0"/>
              <a:t>加载图像资源，把游戏状态绘制到窗口</a:t>
            </a:r>
            <a:endParaRPr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1766849" y="28441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改变游戏状态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766849" y="45814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绘制游戏状态</a:t>
            </a:r>
          </a:p>
        </p:txBody>
      </p:sp>
      <p:sp>
        <p:nvSpPr>
          <p:cNvPr id="25" name="圆角矩形 24"/>
          <p:cNvSpPr/>
          <p:nvPr/>
        </p:nvSpPr>
        <p:spPr bwMode="auto">
          <a:xfrm>
            <a:off x="7233841" y="3257789"/>
            <a:ext cx="927894" cy="760172"/>
          </a:xfrm>
          <a:prstGeom prst="round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/>
              <a:t>用户</a:t>
            </a:r>
            <a:endParaRPr lang="en-US" altLang="zh-CN" dirty="0"/>
          </a:p>
        </p:txBody>
      </p:sp>
      <p:cxnSp>
        <p:nvCxnSpPr>
          <p:cNvPr id="37" name="直接箭头连接符 36"/>
          <p:cNvCxnSpPr>
            <a:stCxn id="8" idx="2"/>
            <a:endCxn id="7" idx="0"/>
          </p:cNvCxnSpPr>
          <p:nvPr/>
        </p:nvCxnSpPr>
        <p:spPr bwMode="auto">
          <a:xfrm>
            <a:off x="3424238" y="2559963"/>
            <a:ext cx="0" cy="930949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>
            <a:stCxn id="7" idx="2"/>
            <a:endCxn id="9" idx="0"/>
          </p:cNvCxnSpPr>
          <p:nvPr/>
        </p:nvCxnSpPr>
        <p:spPr bwMode="auto">
          <a:xfrm>
            <a:off x="3424238" y="4252912"/>
            <a:ext cx="0" cy="932777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肘形连接符 40"/>
          <p:cNvCxnSpPr>
            <a:stCxn id="25" idx="0"/>
            <a:endCxn id="8" idx="3"/>
          </p:cNvCxnSpPr>
          <p:nvPr/>
        </p:nvCxnSpPr>
        <p:spPr bwMode="auto">
          <a:xfrm rot="16200000" flipV="1">
            <a:off x="6138407" y="1698407"/>
            <a:ext cx="1078826" cy="2039937"/>
          </a:xfrm>
          <a:prstGeom prst="bentConnector2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肘形连接符 42"/>
          <p:cNvCxnSpPr>
            <a:stCxn id="9" idx="3"/>
            <a:endCxn id="25" idx="2"/>
          </p:cNvCxnSpPr>
          <p:nvPr/>
        </p:nvCxnSpPr>
        <p:spPr bwMode="auto">
          <a:xfrm flipV="1">
            <a:off x="5657851" y="4017961"/>
            <a:ext cx="2039937" cy="1548728"/>
          </a:xfrm>
          <a:prstGeom prst="bentConnector2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矩形 45"/>
          <p:cNvSpPr/>
          <p:nvPr/>
        </p:nvSpPr>
        <p:spPr>
          <a:xfrm>
            <a:off x="5109464" y="1398173"/>
            <a:ext cx="1096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(week9)</a:t>
            </a:r>
          </a:p>
        </p:txBody>
      </p:sp>
      <p:sp>
        <p:nvSpPr>
          <p:cNvPr id="47" name="矩形 46"/>
          <p:cNvSpPr/>
          <p:nvPr/>
        </p:nvSpPr>
        <p:spPr>
          <a:xfrm>
            <a:off x="5109463" y="3091714"/>
            <a:ext cx="1096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(week8)</a:t>
            </a:r>
          </a:p>
        </p:txBody>
      </p:sp>
      <p:sp>
        <p:nvSpPr>
          <p:cNvPr id="48" name="矩形 47"/>
          <p:cNvSpPr/>
          <p:nvPr/>
        </p:nvSpPr>
        <p:spPr>
          <a:xfrm>
            <a:off x="5038129" y="4786219"/>
            <a:ext cx="1239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(week10)</a:t>
            </a:r>
          </a:p>
        </p:txBody>
      </p:sp>
    </p:spTree>
    <p:extLst>
      <p:ext uri="{BB962C8B-B14F-4D97-AF65-F5344CB8AC3E}">
        <p14:creationId xmlns:p14="http://schemas.microsoft.com/office/powerpoint/2010/main" val="334967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2"/>
            <a:ext cx="8389938" cy="5417329"/>
          </a:xfrm>
        </p:spPr>
        <p:txBody>
          <a:bodyPr/>
          <a:lstStyle/>
          <a:p>
            <a:r>
              <a:rPr lang="en-US" altLang="zh-CN" dirty="0"/>
              <a:t>GDI</a:t>
            </a:r>
            <a:r>
              <a:rPr lang="zh-CN" altLang="en-US" dirty="0"/>
              <a:t>绘图的基本概念</a:t>
            </a:r>
            <a:endParaRPr lang="en-US" altLang="zh-CN" dirty="0"/>
          </a:p>
          <a:p>
            <a:r>
              <a:rPr lang="zh-CN" altLang="en-US" dirty="0"/>
              <a:t>双缓冲绘图</a:t>
            </a:r>
          </a:p>
        </p:txBody>
      </p:sp>
    </p:spTree>
    <p:extLst>
      <p:ext uri="{BB962C8B-B14F-4D97-AF65-F5344CB8AC3E}">
        <p14:creationId xmlns:p14="http://schemas.microsoft.com/office/powerpoint/2010/main" val="45857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</a:t>
            </a:r>
            <a:r>
              <a:rPr lang="en-US" altLang="zh-CN" dirty="0"/>
              <a:t>WM_PAINT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InvalidateRect</a:t>
            </a:r>
            <a:r>
              <a:rPr lang="en-US" altLang="zh-CN" dirty="0"/>
              <a:t>()</a:t>
            </a:r>
            <a:r>
              <a:rPr lang="zh-CN" altLang="en-US" dirty="0"/>
              <a:t>函数，提交一个需要重画的矩形区域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游戏的“逻辑”与“绘制”应当严格区分</a:t>
            </a:r>
            <a:endParaRPr lang="en-US" altLang="zh-CN" dirty="0"/>
          </a:p>
          <a:p>
            <a:pPr lvl="1"/>
            <a:r>
              <a:rPr lang="zh-CN" altLang="en-US" dirty="0"/>
              <a:t>更改游戏状态的函数，不操作图形</a:t>
            </a:r>
            <a:endParaRPr lang="en-US" altLang="zh-CN" dirty="0"/>
          </a:p>
          <a:p>
            <a:pPr lvl="1"/>
            <a:r>
              <a:rPr lang="zh-CN" altLang="en-US" dirty="0"/>
              <a:t>绘制图形的函数，不更改游戏状态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82169" y="2156420"/>
            <a:ext cx="8389938" cy="194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40458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</a:pPr>
            <a:r>
              <a:rPr lang="en-US" altLang="zh-CN" sz="2000" kern="0" dirty="0"/>
              <a:t>BOOL </a:t>
            </a:r>
            <a:r>
              <a:rPr lang="en-US" altLang="zh-CN" sz="2000" kern="0" dirty="0" err="1"/>
              <a:t>InvalidateRect</a:t>
            </a:r>
            <a:r>
              <a:rPr lang="en-US" altLang="zh-CN" sz="2000" kern="0" dirty="0"/>
              <a:t>(</a:t>
            </a:r>
          </a:p>
          <a:p>
            <a:pPr marL="457200" lvl="1" indent="0">
              <a:buFontTx/>
              <a:buNone/>
            </a:pPr>
            <a:r>
              <a:rPr lang="en-US" altLang="zh-CN" sz="2000" kern="0" dirty="0"/>
              <a:t>	HWND </a:t>
            </a:r>
            <a:r>
              <a:rPr lang="en-US" altLang="zh-CN" sz="2000" kern="0" dirty="0" err="1"/>
              <a:t>hWnd</a:t>
            </a:r>
            <a:r>
              <a:rPr lang="zh-CN" altLang="en-US" sz="2000" kern="0" dirty="0"/>
              <a:t>，           </a:t>
            </a:r>
            <a:r>
              <a:rPr lang="en-US" altLang="zh-CN" sz="2000" kern="0" dirty="0"/>
              <a:t>// </a:t>
            </a:r>
            <a:r>
              <a:rPr lang="zh-CN" altLang="en-US" sz="2000" kern="0" dirty="0"/>
              <a:t>窗口句柄</a:t>
            </a:r>
          </a:p>
          <a:p>
            <a:pPr marL="457200" lvl="1" indent="0">
              <a:buFontTx/>
              <a:buNone/>
            </a:pPr>
            <a:r>
              <a:rPr lang="en-US" altLang="zh-CN" sz="2000" kern="0" dirty="0"/>
              <a:t>	CONST RECT* </a:t>
            </a:r>
            <a:r>
              <a:rPr lang="en-US" altLang="zh-CN" sz="2000" kern="0" dirty="0" err="1"/>
              <a:t>lpRect</a:t>
            </a:r>
            <a:r>
              <a:rPr lang="en-US" altLang="zh-CN" sz="2000" kern="0" dirty="0"/>
              <a:t>,   // </a:t>
            </a:r>
            <a:r>
              <a:rPr lang="zh-CN" altLang="en-US" sz="2000" kern="0" dirty="0"/>
              <a:t>矩形区域</a:t>
            </a:r>
          </a:p>
          <a:p>
            <a:pPr marL="457200" lvl="1" indent="0">
              <a:buFontTx/>
              <a:buNone/>
            </a:pPr>
            <a:r>
              <a:rPr lang="en-US" altLang="zh-CN" sz="2000" kern="0" dirty="0"/>
              <a:t>	BOOL </a:t>
            </a:r>
            <a:r>
              <a:rPr lang="en-US" altLang="zh-CN" sz="2000" kern="0" dirty="0" err="1"/>
              <a:t>bErase</a:t>
            </a:r>
            <a:r>
              <a:rPr lang="en-US" altLang="zh-CN" sz="2000" kern="0" dirty="0"/>
              <a:t>            //</a:t>
            </a:r>
            <a:r>
              <a:rPr lang="zh-CN" altLang="en-US" sz="2000" kern="0" dirty="0"/>
              <a:t>是否擦除背景</a:t>
            </a:r>
          </a:p>
          <a:p>
            <a:pPr marL="457200" lvl="1" indent="0">
              <a:buFontTx/>
              <a:buNone/>
            </a:pPr>
            <a:r>
              <a:rPr lang="en-US" altLang="zh-CN" sz="2000" kern="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383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GDI</a:t>
            </a:r>
            <a:r>
              <a:rPr lang="zh-CN" altLang="en-US" dirty="0"/>
              <a:t>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GDI</a:t>
            </a:r>
            <a:r>
              <a:rPr lang="zh-CN" altLang="en-US" dirty="0"/>
              <a:t>，</a:t>
            </a:r>
            <a:r>
              <a:rPr lang="en-US" altLang="zh-CN" dirty="0"/>
              <a:t>Graphics Device Interface</a:t>
            </a:r>
            <a:r>
              <a:rPr lang="zh-CN" altLang="en-US" dirty="0"/>
              <a:t>，即图形设备接口，是</a:t>
            </a:r>
            <a:r>
              <a:rPr lang="en-US" altLang="zh-CN" dirty="0"/>
              <a:t>Windows API</a:t>
            </a:r>
            <a:r>
              <a:rPr lang="zh-CN" altLang="en-US" dirty="0"/>
              <a:t>的一个重要组成部分。</a:t>
            </a:r>
          </a:p>
          <a:p>
            <a:r>
              <a:rPr lang="en-US" altLang="zh-CN" dirty="0"/>
              <a:t>GDI</a:t>
            </a:r>
            <a:r>
              <a:rPr lang="zh-CN" altLang="en-US" dirty="0"/>
              <a:t>是</a:t>
            </a:r>
            <a:r>
              <a:rPr lang="en-US" altLang="zh-CN" dirty="0"/>
              <a:t>Windows</a:t>
            </a:r>
            <a:r>
              <a:rPr lang="zh-CN" altLang="en-US" dirty="0"/>
              <a:t>图形显示程序与实际物理设备之间的桥梁，</a:t>
            </a:r>
            <a:r>
              <a:rPr lang="en-US" altLang="zh-CN" dirty="0"/>
              <a:t>GDI</a:t>
            </a:r>
            <a:r>
              <a:rPr lang="zh-CN" altLang="en-US" dirty="0"/>
              <a:t>使得用户无需关心具体设备的细节，而只需在一 个虚拟的环境</a:t>
            </a:r>
            <a:r>
              <a:rPr lang="en-US" altLang="zh-CN" dirty="0"/>
              <a:t>(</a:t>
            </a:r>
            <a:r>
              <a:rPr lang="zh-CN" altLang="en-US" dirty="0"/>
              <a:t>即逻辑设备</a:t>
            </a:r>
            <a:r>
              <a:rPr lang="en-US" altLang="zh-CN" dirty="0"/>
              <a:t>)</a:t>
            </a:r>
            <a:r>
              <a:rPr lang="zh-CN" altLang="en-US" dirty="0"/>
              <a:t>中进行操作。 </a:t>
            </a:r>
          </a:p>
          <a:p>
            <a:r>
              <a:rPr lang="en-US" altLang="zh-CN" dirty="0"/>
              <a:t>GDI</a:t>
            </a:r>
            <a:r>
              <a:rPr lang="zh-CN" altLang="en-US" dirty="0"/>
              <a:t>用一套通用的图形对象来向屏幕，內存甚至是打印机绘图。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7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GDI</a:t>
            </a:r>
            <a:r>
              <a:rPr lang="zh-CN" altLang="en-US" dirty="0"/>
              <a:t>函数大致可分类为：</a:t>
            </a:r>
          </a:p>
          <a:p>
            <a:pPr lvl="1"/>
            <a:r>
              <a:rPr lang="zh-CN" altLang="en-US" sz="1800" dirty="0"/>
              <a:t>设备上下文函数：如</a:t>
            </a:r>
            <a:r>
              <a:rPr lang="en-US" altLang="zh-CN" sz="1800" dirty="0" err="1"/>
              <a:t>GetDC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CreateDC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DeleteDC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/>
              <a:t>画线函数：如</a:t>
            </a:r>
            <a:r>
              <a:rPr lang="en-US" altLang="zh-CN" sz="1800" dirty="0" err="1">
                <a:solidFill>
                  <a:srgbClr val="FF0000"/>
                </a:solidFill>
              </a:rPr>
              <a:t>LineTo</a:t>
            </a:r>
            <a:r>
              <a:rPr lang="zh-CN" altLang="en-US" sz="1800" dirty="0"/>
              <a:t>、</a:t>
            </a:r>
            <a:r>
              <a:rPr lang="en-US" altLang="zh-CN" sz="1800" dirty="0"/>
              <a:t>Polyline</a:t>
            </a:r>
            <a:r>
              <a:rPr lang="zh-CN" altLang="en-US" sz="1800" dirty="0"/>
              <a:t>、</a:t>
            </a:r>
            <a:r>
              <a:rPr lang="en-US" altLang="zh-CN" sz="1800" dirty="0"/>
              <a:t>Arc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/>
              <a:t>填充画图函数：如</a:t>
            </a:r>
            <a:r>
              <a:rPr lang="en-US" altLang="zh-CN" sz="1800" dirty="0"/>
              <a:t>Ellipse</a:t>
            </a:r>
            <a:r>
              <a:rPr lang="zh-CN" altLang="en-US" sz="1800" dirty="0"/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Rectangle</a:t>
            </a:r>
            <a:r>
              <a:rPr lang="zh-CN" altLang="en-US" sz="1800" dirty="0"/>
              <a:t>、</a:t>
            </a:r>
            <a:r>
              <a:rPr lang="en-US" altLang="zh-CN" sz="1800" dirty="0"/>
              <a:t>Pie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/>
              <a:t>画图属性函数：如 </a:t>
            </a:r>
            <a:r>
              <a:rPr lang="en-US" altLang="zh-CN" sz="1800" dirty="0" err="1"/>
              <a:t>SetBkColor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SetBkMode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SetTextColor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/>
              <a:t>文本函数：如</a:t>
            </a:r>
            <a:r>
              <a:rPr lang="en-US" altLang="zh-CN" sz="1800" dirty="0" err="1">
                <a:solidFill>
                  <a:srgbClr val="FF0000"/>
                </a:solidFill>
              </a:rPr>
              <a:t>TextOut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GetFontData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/>
              <a:t>位图函数：如 </a:t>
            </a:r>
            <a:r>
              <a:rPr lang="en-US" altLang="zh-CN" sz="1800" dirty="0" err="1"/>
              <a:t>SetPixel</a:t>
            </a:r>
            <a:r>
              <a:rPr lang="zh-CN" altLang="en-US" sz="1800" dirty="0"/>
              <a:t>、</a:t>
            </a:r>
            <a:r>
              <a:rPr lang="en-US" altLang="zh-CN" sz="1800" dirty="0" err="1">
                <a:solidFill>
                  <a:srgbClr val="FF0000"/>
                </a:solidFill>
              </a:rPr>
              <a:t>BitBlt</a:t>
            </a:r>
            <a:r>
              <a:rPr lang="zh-CN" altLang="en-US" sz="1800" dirty="0"/>
              <a:t>、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TransparentBlt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StretchBlt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/>
              <a:t>坐标函数：如</a:t>
            </a:r>
            <a:r>
              <a:rPr lang="en-US" altLang="zh-CN" sz="1800" dirty="0" err="1"/>
              <a:t>DPtoLP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LPtoDP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ScreenToClient</a:t>
            </a:r>
            <a:r>
              <a:rPr lang="zh-CN" altLang="en-US" sz="1800" dirty="0"/>
              <a:t>、 </a:t>
            </a:r>
            <a:r>
              <a:rPr lang="en-US" altLang="zh-CN" sz="1800" dirty="0" err="1"/>
              <a:t>ClientToScreen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/>
              <a:t>映射函数：如</a:t>
            </a:r>
            <a:r>
              <a:rPr lang="en-US" altLang="zh-CN" sz="1800" dirty="0" err="1"/>
              <a:t>SetMapMode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SetWindowExtEx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SetViewportExtEx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/>
              <a:t>元文件函数：如</a:t>
            </a:r>
            <a:r>
              <a:rPr lang="en-US" altLang="zh-CN" sz="1800" dirty="0" err="1"/>
              <a:t>PlayMetaFile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SetWinMetaFileBits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/>
              <a:t>区域函数：如</a:t>
            </a:r>
            <a:r>
              <a:rPr lang="en-US" altLang="zh-CN" sz="1800" dirty="0" err="1"/>
              <a:t>FillRgn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FrameRgn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InvertRgn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/>
              <a:t>路径函数：如</a:t>
            </a:r>
            <a:r>
              <a:rPr lang="en-US" altLang="zh-CN" sz="1800" dirty="0" err="1"/>
              <a:t>BeginPath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EndPath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StrokeAndFillPath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/>
              <a:t>裁剪函数：如</a:t>
            </a:r>
            <a:r>
              <a:rPr lang="en-US" altLang="zh-CN" sz="1800" dirty="0" err="1"/>
              <a:t>SelectClipRgn</a:t>
            </a:r>
            <a:r>
              <a:rPr lang="zh-CN" altLang="en-US" sz="1800" dirty="0"/>
              <a:t>、 </a:t>
            </a:r>
            <a:r>
              <a:rPr lang="en-US" altLang="zh-CN" sz="1800" dirty="0" err="1"/>
              <a:t>SelectClipPath</a:t>
            </a:r>
            <a:r>
              <a:rPr lang="zh-CN" altLang="en-US" sz="1800" dirty="0"/>
              <a:t>。</a:t>
            </a:r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4174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设备上下文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GDI</a:t>
            </a:r>
            <a:r>
              <a:rPr lang="zh-CN" altLang="en-US" dirty="0"/>
              <a:t>编程中，几乎所有的操作都围绕设备上下文</a:t>
            </a:r>
            <a:r>
              <a:rPr lang="en-US" altLang="zh-CN" dirty="0"/>
              <a:t>(DC)</a:t>
            </a:r>
            <a:r>
              <a:rPr lang="zh-CN" altLang="en-US" dirty="0"/>
              <a:t>展开。</a:t>
            </a:r>
          </a:p>
          <a:p>
            <a:r>
              <a:rPr lang="zh-CN" altLang="en-US" dirty="0"/>
              <a:t>设备上下文，</a:t>
            </a:r>
            <a:r>
              <a:rPr lang="en-US" altLang="zh-CN" dirty="0"/>
              <a:t>Device Context</a:t>
            </a:r>
            <a:r>
              <a:rPr lang="zh-CN" altLang="en-US" dirty="0"/>
              <a:t>，简称</a:t>
            </a:r>
            <a:r>
              <a:rPr lang="en-US" altLang="zh-CN" dirty="0"/>
              <a:t>DC</a:t>
            </a:r>
            <a:r>
              <a:rPr lang="zh-CN" altLang="en-US" dirty="0"/>
              <a:t>，是</a:t>
            </a:r>
            <a:r>
              <a:rPr lang="en-US" altLang="zh-CN" dirty="0"/>
              <a:t>Windows </a:t>
            </a:r>
            <a:r>
              <a:rPr lang="zh-CN" altLang="en-US" dirty="0"/>
              <a:t>使用的一种结构，所有</a:t>
            </a:r>
            <a:r>
              <a:rPr lang="en-US" altLang="zh-CN" dirty="0"/>
              <a:t>GDI</a:t>
            </a:r>
            <a:r>
              <a:rPr lang="zh-CN" altLang="en-US" dirty="0"/>
              <a:t>操作前都需取得特定设备的上下文。</a:t>
            </a:r>
          </a:p>
          <a:p>
            <a:r>
              <a:rPr lang="zh-CN" altLang="en-US" dirty="0"/>
              <a:t>设备上下文的句柄是</a:t>
            </a:r>
            <a:r>
              <a:rPr lang="en-US" altLang="zh-CN" dirty="0"/>
              <a:t>HDC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设备上下文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HDC</a:t>
            </a:r>
            <a:r>
              <a:rPr lang="zh-CN" altLang="en-US" dirty="0"/>
              <a:t>是一个你可以向其绘图的句柄；它可以代表整个屏幕，一个窗口的客戶区域，一个存在內存中的位图，或是一个打印机。</a:t>
            </a:r>
          </a:p>
          <a:p>
            <a:r>
              <a:rPr lang="zh-CN" altLang="en-US" dirty="0"/>
              <a:t>例如，如果你想在一个窗口上绘图，首先你要用</a:t>
            </a:r>
            <a:r>
              <a:rPr lang="en-US" altLang="zh-CN" dirty="0" err="1"/>
              <a:t>GetDC</a:t>
            </a:r>
            <a:r>
              <a:rPr lang="en-US" altLang="zh-CN" dirty="0"/>
              <a:t>()</a:t>
            </a:r>
            <a:r>
              <a:rPr lang="zh-CN" altLang="en-US" dirty="0"/>
              <a:t>来获取代表这个窗口的</a:t>
            </a:r>
            <a:r>
              <a:rPr lang="en-US" altLang="zh-CN" dirty="0"/>
              <a:t>HDC</a:t>
            </a:r>
            <a:r>
              <a:rPr lang="zh-CN" altLang="en-US" dirty="0"/>
              <a:t>，然后你就可以用任何以</a:t>
            </a:r>
            <a:r>
              <a:rPr lang="en-US" altLang="zh-CN" dirty="0"/>
              <a:t>HDC</a:t>
            </a:r>
            <a:r>
              <a:rPr lang="zh-CN" altLang="en-US" dirty="0"/>
              <a:t>为参数的</a:t>
            </a:r>
            <a:r>
              <a:rPr lang="en-US" altLang="zh-CN" dirty="0"/>
              <a:t>GDI</a:t>
            </a:r>
            <a:r>
              <a:rPr lang="zh-CN" altLang="en-US" dirty="0"/>
              <a:t>函数来绘图了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225050"/>
      </p:ext>
    </p:extLst>
  </p:cSld>
  <p:clrMapOvr>
    <a:masterClrMapping/>
  </p:clrMapOvr>
</p:sld>
</file>

<file path=ppt/theme/theme1.xml><?xml version="1.0" encoding="utf-8"?>
<a:theme xmlns:a="http://schemas.openxmlformats.org/drawingml/2006/main" name="ipc">
  <a:themeElements>
    <a:clrScheme name="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pc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6600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6600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7142</TotalTime>
  <Words>1752</Words>
  <Application>Microsoft Office PowerPoint</Application>
  <PresentationFormat>全屏显示(4:3)</PresentationFormat>
  <Paragraphs>246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 Unicode MS</vt:lpstr>
      <vt:lpstr>Segoe</vt:lpstr>
      <vt:lpstr>微软雅黑</vt:lpstr>
      <vt:lpstr>新宋体</vt:lpstr>
      <vt:lpstr>Arial</vt:lpstr>
      <vt:lpstr>Arial Black</vt:lpstr>
      <vt:lpstr>Comic Sans MS</vt:lpstr>
      <vt:lpstr>Courier New</vt:lpstr>
      <vt:lpstr>Times New Roman</vt:lpstr>
      <vt:lpstr>Verdana</vt:lpstr>
      <vt:lpstr>ipc</vt:lpstr>
      <vt:lpstr>程序设计基础  大作业教程 (4) GDI绘图 + 游戏资源处理</vt:lpstr>
      <vt:lpstr>大作业教程讲座</vt:lpstr>
      <vt:lpstr>回顾：游戏框架的基本原理</vt:lpstr>
      <vt:lpstr>主要内容</vt:lpstr>
      <vt:lpstr>回顾：WM_PAINT</vt:lpstr>
      <vt:lpstr>一、GDI绘图</vt:lpstr>
      <vt:lpstr>PowerPoint 演示文稿</vt:lpstr>
      <vt:lpstr>设备上下文</vt:lpstr>
      <vt:lpstr>设备上下文</vt:lpstr>
      <vt:lpstr>GDI绘图对象 </vt:lpstr>
      <vt:lpstr>位图与RGB颜色</vt:lpstr>
      <vt:lpstr>画笔绘图步骤  vs  GDI绘图步骤</vt:lpstr>
      <vt:lpstr>画笔绘图步骤  vs  GDI绘图步骤</vt:lpstr>
      <vt:lpstr>GDI绘图—绘制直线 </vt:lpstr>
      <vt:lpstr>使用自定义画笔-绘制直线</vt:lpstr>
      <vt:lpstr>GDI绘图—绘制矩形</vt:lpstr>
      <vt:lpstr>GDI绘图—绘制椭圆</vt:lpstr>
      <vt:lpstr>GDI绘图—文字输出</vt:lpstr>
      <vt:lpstr>二、双缓冲绘图</vt:lpstr>
      <vt:lpstr>PowerPoint 演示文稿</vt:lpstr>
      <vt:lpstr>BitBlt  vs  TransparentBlt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 Programming Language</dc:title>
  <dc:creator>Fred Kuhns</dc:creator>
  <dc:description>Intro to C</dc:description>
  <cp:lastModifiedBy>BIM</cp:lastModifiedBy>
  <cp:revision>1347</cp:revision>
  <dcterms:created xsi:type="dcterms:W3CDTF">2003-01-16T14:38:52Z</dcterms:created>
  <dcterms:modified xsi:type="dcterms:W3CDTF">2023-11-30T05:18:10Z</dcterms:modified>
</cp:coreProperties>
</file>