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9" r:id="rId3"/>
    <p:sldId id="410" r:id="rId4"/>
    <p:sldId id="437" r:id="rId5"/>
    <p:sldId id="438" r:id="rId6"/>
    <p:sldId id="401" r:id="rId7"/>
    <p:sldId id="440" r:id="rId8"/>
    <p:sldId id="416" r:id="rId9"/>
    <p:sldId id="434" r:id="rId10"/>
    <p:sldId id="402" r:id="rId11"/>
    <p:sldId id="419" r:id="rId12"/>
    <p:sldId id="414" r:id="rId13"/>
    <p:sldId id="420" r:id="rId14"/>
    <p:sldId id="421" r:id="rId15"/>
    <p:sldId id="441" r:id="rId16"/>
    <p:sldId id="443" r:id="rId17"/>
    <p:sldId id="444" r:id="rId18"/>
    <p:sldId id="436" r:id="rId19"/>
    <p:sldId id="433" r:id="rId20"/>
    <p:sldId id="432" r:id="rId21"/>
    <p:sldId id="429" r:id="rId22"/>
    <p:sldId id="407" r:id="rId23"/>
    <p:sldId id="415" r:id="rId24"/>
    <p:sldId id="406" r:id="rId25"/>
    <p:sldId id="445" r:id="rId26"/>
    <p:sldId id="446" r:id="rId27"/>
    <p:sldId id="448" r:id="rId28"/>
    <p:sldId id="447" r:id="rId29"/>
    <p:sldId id="408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D5FFD5"/>
    <a:srgbClr val="0000CC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87959" autoAdjust="0"/>
  </p:normalViewPr>
  <p:slideViewPr>
    <p:cSldViewPr snapToGrid="0">
      <p:cViewPr varScale="1">
        <p:scale>
          <a:sx n="63" d="100"/>
          <a:sy n="63" d="100"/>
        </p:scale>
        <p:origin x="1452" y="66"/>
      </p:cViewPr>
      <p:guideLst>
        <p:guide orient="horz" pos="8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198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4329E92-0F68-4358-90B5-3C1579FA3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3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517736-5906-4005-A52F-A39D6E3F8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A4D76-D51B-4377-972E-C6433D788E1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2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99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12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3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 lang="en-US" altLang="zh-CN" sz="1050" smtClean="0">
                <a:effectLst/>
              </a:defRPr>
            </a:lvl1pPr>
          </a:lstStyle>
          <a:p>
            <a:pPr>
              <a:defRPr/>
            </a:pPr>
            <a:r>
              <a:rPr lang="en-US" dirty="0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4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 lang="en-US" altLang="zh-CN" sz="1050" smtClean="0">
                <a:effectLst/>
              </a:defRPr>
            </a:lvl1pPr>
          </a:lstStyle>
          <a:p>
            <a:pPr>
              <a:defRPr/>
            </a:pPr>
            <a:r>
              <a:rPr lang="en-US" dirty="0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388100"/>
            <a:ext cx="402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lang="en-US" altLang="zh-CN" sz="1050" smtClean="0">
                <a:effectLst/>
              </a:defRPr>
            </a:lvl1pPr>
          </a:lstStyle>
          <a:p>
            <a:pPr>
              <a:defRPr/>
            </a:pPr>
            <a:r>
              <a:rPr lang="en-US" dirty="0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817809A-9A50-4F66-8DC9-D401218B9C73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9" r:id="rId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zh-hans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s.tsinghua.edu.cn/xyggrj/kfrj/MS_Visual_Studio.htm" TargetMode="External"/><Relationship Id="rId5" Type="http://schemas.openxmlformats.org/officeDocument/2006/relationships/hyperlink" Target="https://byr.pt/details.php?id=229814&amp;hit=1" TargetMode="External"/><Relationship Id="rId4" Type="http://schemas.openxmlformats.org/officeDocument/2006/relationships/hyperlink" Target="https://visualstudio.microsoft.com/zh-hans/vs/older-download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visualstudio/ide/getting-started-with-cpp-in-visual-studio?view=vs-2017" TargetMode="External"/><Relationship Id="rId2" Type="http://schemas.openxmlformats.org/officeDocument/2006/relationships/hyperlink" Target="https://docs.microsoft.com/zh-cn/visualstudio/ide/quickstart-projects-solutions?view=vs-20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Quick%20Guide%20To%20Online%20Judge.pptx" TargetMode="External"/><Relationship Id="rId2" Type="http://schemas.openxmlformats.org/officeDocument/2006/relationships/hyperlink" Target="https://dsa.cs.tsinghua.edu.cn/oj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sa.cs.tsinghua.edu.cn/oj/static/pa-book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 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次  上  机</a:t>
            </a:r>
            <a:endParaRPr lang="en-US" altLang="zh-CN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40238"/>
            <a:ext cx="7886700" cy="164147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陈超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Tel: 13593260961</a:t>
            </a:r>
          </a:p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Email: thss15_chenc@163.com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编程环境</a:t>
            </a:r>
            <a:endParaRPr lang="en-US" altLang="zh-CN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Microsoft Visual Studio 2017 Community</a:t>
            </a:r>
          </a:p>
          <a:p>
            <a:pPr lvl="1">
              <a:defRPr/>
            </a:pPr>
            <a:r>
              <a:rPr lang="zh-CN" altLang="en-US" dirty="0"/>
              <a:t>只需要安装</a:t>
            </a:r>
            <a:r>
              <a:rPr lang="en-US" altLang="zh-CN" dirty="0"/>
              <a:t>Visual C++</a:t>
            </a:r>
            <a:r>
              <a:rPr lang="zh-CN" altLang="en-US" dirty="0"/>
              <a:t>相关的功能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MSDN</a:t>
            </a:r>
            <a:r>
              <a:rPr lang="zh-CN" altLang="en-US" dirty="0"/>
              <a:t>（帮助文档）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请勿使用盗版软件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下载地址</a:t>
            </a:r>
            <a:endParaRPr lang="en-US" altLang="zh-CN" dirty="0"/>
          </a:p>
          <a:p>
            <a:pPr lvl="2">
              <a:defRPr/>
            </a:pPr>
            <a:r>
              <a:rPr lang="en-US" altLang="zh-CN" dirty="0">
                <a:hlinkClick r:id="rId3"/>
              </a:rPr>
              <a:t>https://visualstudio.microsoft.com/zh-hans/downloads/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VS 2019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defRPr/>
            </a:pPr>
            <a:r>
              <a:rPr lang="en-US" altLang="zh-CN" dirty="0">
                <a:hlinkClick r:id="rId4"/>
              </a:rPr>
              <a:t>https://visualstudio.microsoft.com/zh-hans/vs/older-downloads/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VS 2012</a:t>
            </a:r>
            <a:r>
              <a:rPr lang="zh-CN" altLang="en-US" dirty="0"/>
              <a:t>、</a:t>
            </a:r>
            <a:r>
              <a:rPr lang="en-US" altLang="zh-CN" dirty="0"/>
              <a:t>2015</a:t>
            </a:r>
            <a:r>
              <a:rPr lang="zh-CN" altLang="en-US" dirty="0"/>
              <a:t>、</a:t>
            </a:r>
            <a:r>
              <a:rPr lang="en-US" altLang="zh-CN" dirty="0"/>
              <a:t>2017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defRPr/>
            </a:pPr>
            <a:r>
              <a:rPr lang="en-US" altLang="zh-CN" dirty="0">
                <a:hlinkClick r:id="rId5"/>
              </a:rPr>
              <a:t>https://byr.pt/details.php?id=229814&amp;hit=1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VS2017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校内下载地址（</a:t>
            </a:r>
            <a:r>
              <a:rPr lang="en-US" altLang="zh-CN" dirty="0"/>
              <a:t>VS2012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https://its.tsinghua.edu.cn/xyggrj/kfrj/MS_Visual_Studio.htm</a:t>
            </a:r>
            <a:r>
              <a:rPr lang="en-US" altLang="zh-CN" dirty="0"/>
              <a:t> </a:t>
            </a:r>
            <a:endParaRPr lang="en-US" altLang="zh-CN" sz="2000" dirty="0"/>
          </a:p>
          <a:p>
            <a:pPr marL="457200" lvl="1" indent="0">
              <a:buFontTx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5" y="1239044"/>
            <a:ext cx="8531667" cy="4912374"/>
          </a:xfrm>
          <a:prstGeom prst="rect">
            <a:avLst/>
          </a:prstGeom>
        </p:spPr>
      </p:pic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581" name="矩形 2"/>
          <p:cNvSpPr>
            <a:spLocks noChangeArrowheads="1"/>
          </p:cNvSpPr>
          <p:nvPr/>
        </p:nvSpPr>
        <p:spPr bwMode="auto">
          <a:xfrm>
            <a:off x="257175" y="1282701"/>
            <a:ext cx="4395788" cy="38893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矩形 3"/>
          <p:cNvSpPr>
            <a:spLocks noChangeArrowheads="1"/>
          </p:cNvSpPr>
          <p:nvPr/>
        </p:nvSpPr>
        <p:spPr bwMode="auto">
          <a:xfrm>
            <a:off x="304800" y="1803400"/>
            <a:ext cx="2355264" cy="364013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3" name="线形标注 2 4"/>
          <p:cNvSpPr>
            <a:spLocks/>
          </p:cNvSpPr>
          <p:nvPr/>
        </p:nvSpPr>
        <p:spPr bwMode="auto">
          <a:xfrm>
            <a:off x="5245100" y="1052513"/>
            <a:ext cx="966788" cy="3730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菜单栏</a:t>
            </a:r>
          </a:p>
        </p:txBody>
      </p:sp>
      <p:sp>
        <p:nvSpPr>
          <p:cNvPr id="24584" name="线形标注 2 5"/>
          <p:cNvSpPr>
            <a:spLocks/>
          </p:cNvSpPr>
          <p:nvPr/>
        </p:nvSpPr>
        <p:spPr bwMode="auto">
          <a:xfrm>
            <a:off x="537369" y="3718647"/>
            <a:ext cx="1917700" cy="385763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解决方案管理器</a:t>
            </a: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2884516" y="1966913"/>
            <a:ext cx="5618134" cy="361924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6" name="线形标注 2 7"/>
          <p:cNvSpPr>
            <a:spLocks/>
          </p:cNvSpPr>
          <p:nvPr/>
        </p:nvSpPr>
        <p:spPr bwMode="auto">
          <a:xfrm>
            <a:off x="6669839" y="2067416"/>
            <a:ext cx="1208087" cy="366712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工作区域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3" y="1428750"/>
            <a:ext cx="8428038" cy="4873806"/>
          </a:xfrm>
          <a:prstGeom prst="rect">
            <a:avLst/>
          </a:prstGeom>
        </p:spPr>
      </p:pic>
      <p:sp>
        <p:nvSpPr>
          <p:cNvPr id="256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MSDN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sp>
        <p:nvSpPr>
          <p:cNvPr id="25605" name="线形标注 2 2"/>
          <p:cNvSpPr>
            <a:spLocks/>
          </p:cNvSpPr>
          <p:nvPr/>
        </p:nvSpPr>
        <p:spPr bwMode="auto">
          <a:xfrm>
            <a:off x="5849938" y="1243013"/>
            <a:ext cx="3067050" cy="3714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7500"/>
              <a:gd name="adj6" fmla="val -28870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菜单“帮助”</a:t>
            </a:r>
            <a:r>
              <a:rPr lang="zh-CN" altLang="en-US" sz="18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</a:t>
            </a: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“查看帮助”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9A339B-15A3-4F01-BFAE-9B014B0F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5" y="603593"/>
            <a:ext cx="8767570" cy="58384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创建控制台应用程序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5070701"/>
          </a:xfrm>
        </p:spPr>
        <p:txBody>
          <a:bodyPr/>
          <a:lstStyle/>
          <a:p>
            <a:r>
              <a:rPr lang="zh-CN" altLang="en-US" dirty="0"/>
              <a:t>项目和解决方案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https://docs.microsoft.com/zh-cn/visualstudio/ide/quickstart-projects-solutions?view=vs-2017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C++</a:t>
            </a:r>
            <a:r>
              <a:rPr lang="zh-CN" altLang="en-US" dirty="0"/>
              <a:t>控制台应用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https://docs.microsoft.com/zh-cn/visualstudio/ide/getting-started-with-cpp-in-visual-studio?view=vs-2017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en-US" altLang="zh-CN" dirty="0"/>
              <a:t>VS</a:t>
            </a:r>
            <a:r>
              <a:rPr lang="zh-CN" altLang="en-US" dirty="0"/>
              <a:t>创建的控制台应用默认使用了预编译头</a:t>
            </a:r>
            <a:r>
              <a:rPr lang="en-US" altLang="zh-CN" dirty="0"/>
              <a:t>(</a:t>
            </a:r>
            <a:r>
              <a:rPr lang="en-US" altLang="zh-CN" dirty="0" err="1"/>
              <a:t>pch</a:t>
            </a:r>
            <a:r>
              <a:rPr lang="en-US" altLang="zh-CN" dirty="0"/>
              <a:t>)</a:t>
            </a:r>
            <a:r>
              <a:rPr lang="zh-CN" altLang="en-US" dirty="0"/>
              <a:t>，并且需要包含</a:t>
            </a:r>
            <a:r>
              <a:rPr lang="en-US" altLang="zh-CN" dirty="0" err="1"/>
              <a:t>stdafx.h</a:t>
            </a:r>
            <a:r>
              <a:rPr lang="zh-CN" altLang="en-US" dirty="0"/>
              <a:t>（可能出现）</a:t>
            </a:r>
            <a:endParaRPr lang="en-US" altLang="zh-CN" dirty="0"/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OJ</a:t>
            </a:r>
            <a:r>
              <a:rPr lang="zh-CN" altLang="en-US" dirty="0"/>
              <a:t>上不含预编译头，所有的</a:t>
            </a:r>
            <a:r>
              <a:rPr lang="en-US" altLang="zh-CN" dirty="0"/>
              <a:t>include</a:t>
            </a:r>
            <a:r>
              <a:rPr lang="zh-CN" altLang="en-US" dirty="0"/>
              <a:t>都需要自己添加</a:t>
            </a:r>
            <a:endParaRPr lang="en-US" altLang="zh-CN" dirty="0"/>
          </a:p>
          <a:p>
            <a:pPr lvl="2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：修改项目属性，不使用预编译头</a:t>
            </a:r>
            <a:endParaRPr lang="en-US" altLang="zh-CN" dirty="0"/>
          </a:p>
          <a:p>
            <a:pPr lvl="2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：创建空项目，再手动添加第一个</a:t>
            </a:r>
            <a:r>
              <a:rPr lang="en-US" altLang="zh-CN" dirty="0" err="1"/>
              <a:t>cpp</a:t>
            </a:r>
            <a:r>
              <a:rPr lang="zh-CN" altLang="en-US" dirty="0"/>
              <a:t>文件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en-US" dirty="0"/>
              <a:t>修改项目属性，不使用预编译头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7889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右键点击项目，进入项目属性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1" y="1930400"/>
            <a:ext cx="8157029" cy="47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en-US" dirty="0"/>
              <a:t>修改项目属性，不使用预编译头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C/C++ -&gt; </a:t>
            </a:r>
            <a:r>
              <a:rPr lang="zh-CN" altLang="en-US" dirty="0"/>
              <a:t>预编译头 </a:t>
            </a:r>
            <a:r>
              <a:rPr lang="en-US" altLang="zh-CN" dirty="0"/>
              <a:t>-&gt; </a:t>
            </a:r>
            <a:r>
              <a:rPr lang="zh-CN" altLang="en-US" dirty="0"/>
              <a:t>预编译头 </a:t>
            </a:r>
            <a:r>
              <a:rPr lang="en-US" altLang="zh-CN" dirty="0"/>
              <a:t>-&gt; </a:t>
            </a:r>
            <a:r>
              <a:rPr lang="zh-CN" altLang="en-US" dirty="0"/>
              <a:t>不使用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27" y="2036881"/>
            <a:ext cx="6800396" cy="46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7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en-US" dirty="0"/>
              <a:t>修改项目属性，不使用预编译头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删除所有</a:t>
            </a:r>
            <a:r>
              <a:rPr lang="en-US" altLang="zh-CN" dirty="0"/>
              <a:t>.h</a:t>
            </a:r>
            <a:r>
              <a:rPr lang="zh-CN" altLang="en-US" dirty="0"/>
              <a:t>文件，以及</a:t>
            </a:r>
            <a:r>
              <a:rPr lang="en-US" altLang="zh-CN" dirty="0"/>
              <a:t>stdafx.cpp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删除 </a:t>
            </a:r>
            <a:r>
              <a:rPr lang="en-US" altLang="zh-CN" dirty="0"/>
              <a:t>#include&lt;</a:t>
            </a:r>
            <a:r>
              <a:rPr lang="en-US" altLang="zh-CN" dirty="0" err="1"/>
              <a:t>stdafx.h</a:t>
            </a:r>
            <a:r>
              <a:rPr lang="en-US" altLang="zh-CN" dirty="0"/>
              <a:t>&gt;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68825" y="2506576"/>
            <a:ext cx="4112883" cy="1623218"/>
            <a:chOff x="2514600" y="1813719"/>
            <a:chExt cx="3571875" cy="14097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1813719"/>
              <a:ext cx="3571875" cy="14097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4379912" y="2823369"/>
              <a:ext cx="838200" cy="333375"/>
            </a:xfrm>
            <a:prstGeom prst="rect">
              <a:avLst/>
            </a:prstGeom>
            <a:noFill/>
            <a:ln w="254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32" t="11811" r="34045" b="52428"/>
          <a:stretch/>
        </p:blipFill>
        <p:spPr>
          <a:xfrm>
            <a:off x="693176" y="4334856"/>
            <a:ext cx="7988532" cy="2510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040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示例一：</a:t>
            </a:r>
            <a:r>
              <a:rPr lang="en-US" altLang="zh-CN"/>
              <a:t>Hello World</a:t>
            </a:r>
          </a:p>
        </p:txBody>
      </p:sp>
      <p:sp>
        <p:nvSpPr>
          <p:cNvPr id="7" name="矩形 6"/>
          <p:cNvSpPr/>
          <p:nvPr/>
        </p:nvSpPr>
        <p:spPr>
          <a:xfrm>
            <a:off x="815975" y="1063625"/>
            <a:ext cx="75057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文件包含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                             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主函数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                                     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函数体开始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"hello, world.\n"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         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输出语句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                          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返回语句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74650" y="3619499"/>
            <a:ext cx="8389938" cy="2600325"/>
          </a:xfrm>
        </p:spPr>
        <p:txBody>
          <a:bodyPr/>
          <a:lstStyle/>
          <a:p>
            <a:r>
              <a:rPr lang="zh-CN" altLang="en-US" dirty="0"/>
              <a:t>编译运行：</a:t>
            </a:r>
            <a:endParaRPr lang="en-US" altLang="zh-CN" dirty="0"/>
          </a:p>
          <a:p>
            <a:pPr lvl="2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Ctrl+F5</a:t>
            </a:r>
            <a:r>
              <a:rPr lang="zh-CN" altLang="en-US" dirty="0"/>
              <a:t>（不调试，直接运行）</a:t>
            </a:r>
            <a:endParaRPr lang="en-US" altLang="zh-CN" dirty="0"/>
          </a:p>
          <a:p>
            <a:pPr lvl="2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：在</a:t>
            </a:r>
            <a:r>
              <a:rPr lang="en-US" altLang="zh-CN" dirty="0"/>
              <a:t>return 0</a:t>
            </a:r>
            <a:r>
              <a:rPr lang="zh-CN" altLang="en-US" dirty="0"/>
              <a:t>行加断点，</a:t>
            </a:r>
            <a:r>
              <a:rPr lang="en-US" altLang="zh-CN" dirty="0"/>
              <a:t>F5</a:t>
            </a:r>
            <a:r>
              <a:rPr lang="zh-CN" altLang="en-US" dirty="0"/>
              <a:t>调试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1428750"/>
            <a:ext cx="8389938" cy="450373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Ctrl+F5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关于上机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小组合作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编程入门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随堂练习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4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1428750"/>
            <a:ext cx="8389938" cy="4503738"/>
          </a:xfrm>
        </p:spPr>
      </p:pic>
      <p:sp>
        <p:nvSpPr>
          <p:cNvPr id="38917" name="线形标注 2 1"/>
          <p:cNvSpPr>
            <a:spLocks/>
          </p:cNvSpPr>
          <p:nvPr/>
        </p:nvSpPr>
        <p:spPr bwMode="auto">
          <a:xfrm>
            <a:off x="4583113" y="1152525"/>
            <a:ext cx="3889375" cy="552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921"/>
              <a:gd name="adj6" fmla="val -31880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楷体_GB2312" pitchFamily="49" charset="-122"/>
              </a:rPr>
              <a:t>菜单“调试”</a:t>
            </a:r>
            <a:r>
              <a:rPr lang="zh-CN" altLang="en-US" sz="18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</a:t>
            </a:r>
            <a:r>
              <a:rPr lang="zh-CN" altLang="en-US" sz="1800" b="1">
                <a:latin typeface="Arial" panose="020B0604020202020204" pitchFamily="34" charset="0"/>
                <a:ea typeface="楷体_GB2312" pitchFamily="49" charset="-122"/>
              </a:rPr>
              <a:t>“开始执行</a:t>
            </a:r>
            <a:r>
              <a:rPr lang="en-US" altLang="zh-CN" sz="1800" b="1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1800" b="1">
                <a:latin typeface="Arial" panose="020B0604020202020204" pitchFamily="34" charset="0"/>
                <a:ea typeface="楷体_GB2312" pitchFamily="49" charset="-122"/>
              </a:rPr>
              <a:t>不调试</a:t>
            </a:r>
            <a:r>
              <a:rPr lang="en-US" altLang="zh-CN" sz="1800" b="1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1800" b="1">
                <a:latin typeface="Arial" panose="020B0604020202020204" pitchFamily="34" charset="0"/>
                <a:ea typeface="楷体_GB2312" pitchFamily="49" charset="-122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1428750"/>
            <a:ext cx="8389938" cy="4503738"/>
          </a:xfrm>
        </p:spPr>
      </p:pic>
      <p:sp>
        <p:nvSpPr>
          <p:cNvPr id="39941" name="矩形 3"/>
          <p:cNvSpPr>
            <a:spLocks noChangeArrowheads="1"/>
          </p:cNvSpPr>
          <p:nvPr/>
        </p:nvSpPr>
        <p:spPr bwMode="auto">
          <a:xfrm>
            <a:off x="1843088" y="2168525"/>
            <a:ext cx="2182812" cy="736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374651" y="1141413"/>
            <a:ext cx="5153314" cy="5078412"/>
          </a:xfrm>
        </p:spPr>
        <p:txBody>
          <a:bodyPr/>
          <a:lstStyle/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在最后一行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</a:p>
          <a:p>
            <a:pPr marL="45720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之前单击添加断点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使用调试运行（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显示结果后，点击“继续”或者“停止”退出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下周详细介绍调试器</a:t>
            </a:r>
          </a:p>
        </p:txBody>
      </p:sp>
      <p:sp>
        <p:nvSpPr>
          <p:cNvPr id="430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：加断点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210754"/>
            <a:ext cx="2521495" cy="13763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4" y="2942717"/>
            <a:ext cx="2521495" cy="42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4" y="3741113"/>
            <a:ext cx="2521495" cy="14950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015" y="5866772"/>
            <a:ext cx="3033712" cy="3614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示例二：求两数之和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15975" y="2035175"/>
            <a:ext cx="72517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 )        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求两数之和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a, b, sum;   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声明定义变量为整型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 = 123;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b = 456;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sum = a + b;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"sum is 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sum);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编写一个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程序，输入一个摄氏温度，输出相应的华氏温度。在输出时，</a:t>
            </a:r>
            <a:r>
              <a:rPr lang="zh-CN" altLang="en-US" sz="2400" kern="12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保留小数点后两位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上已经有课堂练习作业，本次作业不计成绩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7" name="矩形 4"/>
          <p:cNvSpPr>
            <a:spLocks noChangeArrowheads="1"/>
          </p:cNvSpPr>
          <p:nvPr/>
        </p:nvSpPr>
        <p:spPr bwMode="auto">
          <a:xfrm>
            <a:off x="374650" y="2356787"/>
            <a:ext cx="3455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摄氏温度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华氏温度</a:t>
            </a:r>
            <a:endParaRPr lang="en-US" altLang="zh-CN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baseline="300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b="1" i="1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i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(9/5)</a:t>
            </a:r>
            <a:r>
              <a:rPr lang="en-US" altLang="zh-CN" b="1" baseline="300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b="1" i="1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+ 32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随堂练习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34" y="3463275"/>
            <a:ext cx="2934875" cy="18180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r>
              <a:rPr lang="zh-CN" altLang="en-US" dirty="0"/>
              <a:t>：不能使用</a:t>
            </a:r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2801257"/>
            <a:ext cx="8389938" cy="341856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解决方法：在第一行添加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#define _CRT_SECURE_NO_WARNINGS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53" t="54911" r="40119" b="28962"/>
          <a:stretch/>
        </p:blipFill>
        <p:spPr>
          <a:xfrm>
            <a:off x="374650" y="1285451"/>
            <a:ext cx="8551636" cy="1347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15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r>
              <a:rPr lang="zh-CN" altLang="en-US" dirty="0"/>
              <a:t>：</a:t>
            </a:r>
            <a:r>
              <a:rPr lang="en-US" altLang="zh-CN" dirty="0"/>
              <a:t>OJ</a:t>
            </a:r>
            <a:r>
              <a:rPr lang="zh-CN" altLang="en-US" dirty="0"/>
              <a:t>报错 </a:t>
            </a:r>
            <a:r>
              <a:rPr lang="en-US" altLang="zh-CN" dirty="0"/>
              <a:t>error: stray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原因：</a:t>
            </a:r>
            <a:r>
              <a:rPr lang="en-US" altLang="zh-CN" dirty="0"/>
              <a:t>VS2017</a:t>
            </a:r>
            <a:r>
              <a:rPr lang="zh-CN" altLang="en-US" dirty="0"/>
              <a:t>默认使用</a:t>
            </a:r>
            <a:r>
              <a:rPr lang="en-US" altLang="zh-CN" dirty="0"/>
              <a:t>Unicode</a:t>
            </a:r>
            <a:r>
              <a:rPr lang="zh-CN" altLang="en-US" dirty="0"/>
              <a:t>双字节编码，导致</a:t>
            </a:r>
            <a:r>
              <a:rPr lang="en-US" altLang="zh-CN" dirty="0"/>
              <a:t>OJ</a:t>
            </a:r>
            <a:r>
              <a:rPr lang="zh-CN" altLang="en-US" dirty="0"/>
              <a:t>无法识别</a:t>
            </a:r>
            <a:endParaRPr lang="en-US" altLang="zh-CN" dirty="0"/>
          </a:p>
          <a:p>
            <a:pPr lvl="1"/>
            <a:r>
              <a:rPr lang="zh-CN" altLang="en-US" dirty="0"/>
              <a:t>解决方法：打开</a:t>
            </a:r>
            <a:r>
              <a:rPr lang="en-US" altLang="zh-CN" dirty="0"/>
              <a:t>VS</a:t>
            </a:r>
            <a:r>
              <a:rPr lang="zh-CN" altLang="en-US" dirty="0"/>
              <a:t>的“高级保存选项”，更改保存设定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9444" t="11740" r="31349" b="60542"/>
          <a:stretch/>
        </p:blipFill>
        <p:spPr>
          <a:xfrm>
            <a:off x="886199" y="3449026"/>
            <a:ext cx="7713594" cy="3294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91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008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6441196" y="6093940"/>
            <a:ext cx="2594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http://www.jyguagua.com/?p=3731</a:t>
            </a:r>
          </a:p>
        </p:txBody>
      </p:sp>
    </p:spTree>
    <p:extLst>
      <p:ext uri="{BB962C8B-B14F-4D97-AF65-F5344CB8AC3E}">
        <p14:creationId xmlns:p14="http://schemas.microsoft.com/office/powerpoint/2010/main" val="120642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 of Programming</a:t>
            </a:r>
            <a:endParaRPr kumimoji="0" lang="en-US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71" y="2686147"/>
            <a:ext cx="6102307" cy="348323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1326016"/>
          </a:xfrm>
        </p:spPr>
        <p:txBody>
          <a:bodyPr/>
          <a:lstStyle/>
          <a:p>
            <a:pPr lvl="1"/>
            <a:r>
              <a:rPr lang="en-US" altLang="zh-CN" dirty="0"/>
              <a:t>UTF8</a:t>
            </a:r>
          </a:p>
          <a:p>
            <a:pPr lvl="1"/>
            <a:r>
              <a:rPr lang="en-US" altLang="zh-CN" dirty="0"/>
              <a:t>Unix</a:t>
            </a:r>
            <a:r>
              <a:rPr lang="zh-CN" altLang="en-US" dirty="0"/>
              <a:t>行尾</a:t>
            </a:r>
          </a:p>
        </p:txBody>
      </p:sp>
    </p:spTree>
    <p:extLst>
      <p:ext uri="{BB962C8B-B14F-4D97-AF65-F5344CB8AC3E}">
        <p14:creationId xmlns:p14="http://schemas.microsoft.com/office/powerpoint/2010/main" val="157163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时间：每周四下午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1:00-4:00</a:t>
            </a: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特殊情况另行通知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地点：东配楼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11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402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406</a:t>
            </a:r>
          </a:p>
          <a:p>
            <a:pPr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课堂纪律：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上机时间不要做一些与学习无关的事情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严禁上机时间打游戏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marL="342900" lvl="1" indent="-342900"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签到：没有签到环节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marL="342900" lvl="1" indent="-342900"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课代表：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马泓萱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19821022528 </a:t>
            </a:r>
          </a:p>
          <a:p>
            <a:pPr marL="457200" lvl="1" indent="0"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yolanda040420@sina.com</a:t>
            </a:r>
          </a:p>
        </p:txBody>
      </p:sp>
      <p:sp>
        <p:nvSpPr>
          <p:cNvPr id="184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关于上机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cs typeface="Arial Unicode MS" panose="020B0604020202020204" pitchFamily="34" charset="-122"/>
              </a:rPr>
              <a:t>学习群</a:t>
            </a:r>
            <a:r>
              <a:rPr lang="en-US" altLang="zh-CN" dirty="0">
                <a:latin typeface="宋体" panose="02010600030101010101" pitchFamily="2" charset="-122"/>
                <a:cs typeface="Arial Unicode MS" panose="020B0604020202020204" pitchFamily="34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cs typeface="Arial Unicode MS" panose="020B0604020202020204" pitchFamily="34" charset="-122"/>
              </a:rPr>
              <a:t>微信</a:t>
            </a:r>
            <a:r>
              <a:rPr lang="en-US" altLang="zh-CN" dirty="0">
                <a:latin typeface="宋体" panose="02010600030101010101" pitchFamily="2" charset="-122"/>
                <a:cs typeface="Arial Unicode MS" panose="020B0604020202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8420" y="59728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40458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请修改名称为“班级</a:t>
            </a:r>
            <a:r>
              <a:rPr lang="en-US" altLang="zh-CN" sz="2400" b="1" kern="0" dirty="0">
                <a:solidFill>
                  <a:srgbClr val="40458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-</a:t>
            </a:r>
            <a:r>
              <a:rPr lang="zh-CN" altLang="en-US" sz="2400" b="1" kern="0" dirty="0">
                <a:solidFill>
                  <a:srgbClr val="40458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姓名”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8B92E-A18C-4916-A081-66B20818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54" y="881486"/>
            <a:ext cx="3360691" cy="50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小组合作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每个小组由一位有程序设计基础的同学担任组长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algn="just"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讨论各种编程相关的问题、想法、策略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 algn="just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组内可以分享思想，但不可以分享代码。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algn="just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从第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周上机开始，每次上机有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个小组展示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每组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2-5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分钟，限介绍与一道题目相关的内容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可以涉及解题思路、易错点分析、知识扩展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需要准备简短的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PPT</a:t>
            </a: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组长负责组织组内讨论，确定本周话题与汇报者，最好每次由组内不同的同学介绍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71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作业与</a:t>
            </a:r>
            <a:r>
              <a:rPr lang="en-US" altLang="zh-CN" dirty="0"/>
              <a:t>OJ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每周一次，每次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4-5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道题，作业内容与本周上课内容一致。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作业发布：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每周四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00:00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发布到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OJ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系统。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作业提交：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下一周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周三晚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23:59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前把源程序提交到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OJ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。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作业评判：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OJ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上进行。作业截止前使用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五成测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，每人每题还有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次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九成测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的机会。作业截止时，统一对所有学生的最终版本进行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全集测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作业补交：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原则上不接受补交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。特殊情况请将作业以邮件形式发送给助教，并说明原因。即使接受补交，该题分数也会受到折扣，迟交时间过长会导致折扣至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作业从第二次上机课开始发布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作业与</a:t>
            </a:r>
            <a:r>
              <a:rPr lang="en-US" altLang="zh-CN" dirty="0"/>
              <a:t>OJ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2"/>
            <a:ext cx="8389938" cy="531653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OJ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hlinkClick r:id="rId2"/>
              </a:rPr>
              <a:t>https://dsa.cs.tsinghua.edu.cn/oj/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使用网络学堂发布的邀请码加入课堂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使用说明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hlinkClick r:id="rId3" action="ppaction://hlinkpres?slideindex=1&amp;slidetitle="/>
              </a:rPr>
              <a:t>Quick Guide To Online Judge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hlinkClick r:id="rId4"/>
              </a:rPr>
              <a:t>https://dsa.cs.tsinghua.edu.cn/oj/static/pa-book.html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下周会详细介绍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OJ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使用与作业要求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其它说明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本课程小作业不要求提交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Report</a:t>
            </a:r>
          </a:p>
          <a:p>
            <a:pPr lvl="1"/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必须标记最终版本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必须签署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Honor Code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除非题目特殊说明，小作业只允许使用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C/C++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语言，禁止使用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STL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6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1762125" y="5629275"/>
            <a:ext cx="541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若发现两份相同的程序，均记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</a:p>
        </p:txBody>
      </p:sp>
      <p:pic>
        <p:nvPicPr>
          <p:cNvPr id="20483" name="Picture 10" descr="12255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976313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编程环境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MSDN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（帮助文档）使用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编程入门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c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6791</TotalTime>
  <Words>1149</Words>
  <Application>Microsoft Office PowerPoint</Application>
  <PresentationFormat>全屏显示(4:3)</PresentationFormat>
  <Paragraphs>159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宋体</vt:lpstr>
      <vt:lpstr>微软雅黑</vt:lpstr>
      <vt:lpstr>新宋体</vt:lpstr>
      <vt:lpstr>Arial</vt:lpstr>
      <vt:lpstr>Arial Black</vt:lpstr>
      <vt:lpstr>Calibri</vt:lpstr>
      <vt:lpstr>Comic Sans MS</vt:lpstr>
      <vt:lpstr>Times New Roman</vt:lpstr>
      <vt:lpstr>ipc</vt:lpstr>
      <vt:lpstr>程序设计基础  第  1  次  上  机</vt:lpstr>
      <vt:lpstr>主要内容</vt:lpstr>
      <vt:lpstr>关于上机</vt:lpstr>
      <vt:lpstr>学习群(微信)</vt:lpstr>
      <vt:lpstr>小组合作</vt:lpstr>
      <vt:lpstr>作业与OJ</vt:lpstr>
      <vt:lpstr>作业与OJ</vt:lpstr>
      <vt:lpstr>PowerPoint 演示文稿</vt:lpstr>
      <vt:lpstr>编程入门</vt:lpstr>
      <vt:lpstr>编程环境</vt:lpstr>
      <vt:lpstr>PowerPoint 演示文稿</vt:lpstr>
      <vt:lpstr>MSDN使用</vt:lpstr>
      <vt:lpstr>PowerPoint 演示文稿</vt:lpstr>
      <vt:lpstr>创建控制台应用程序</vt:lpstr>
      <vt:lpstr>修改项目属性，不使用预编译头</vt:lpstr>
      <vt:lpstr>修改项目属性，不使用预编译头</vt:lpstr>
      <vt:lpstr>修改项目属性，不使用预编译头</vt:lpstr>
      <vt:lpstr>示例一：Hello World</vt:lpstr>
      <vt:lpstr>方案1：Ctrl+F5</vt:lpstr>
      <vt:lpstr>PowerPoint 演示文稿</vt:lpstr>
      <vt:lpstr>PowerPoint 演示文稿</vt:lpstr>
      <vt:lpstr>方案2：加断点</vt:lpstr>
      <vt:lpstr>示例二：求两数之和</vt:lpstr>
      <vt:lpstr>随堂练习</vt:lpstr>
      <vt:lpstr>FAQ：不能使用scanf</vt:lpstr>
      <vt:lpstr>FAQ：OJ报错 error: stray</vt:lpstr>
      <vt:lpstr>PowerPoint 演示文稿</vt:lpstr>
      <vt:lpstr>PowerPoint 演示文稿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陈超</cp:lastModifiedBy>
  <cp:revision>841</cp:revision>
  <dcterms:created xsi:type="dcterms:W3CDTF">2003-01-16T14:38:52Z</dcterms:created>
  <dcterms:modified xsi:type="dcterms:W3CDTF">2023-09-20T11:04:31Z</dcterms:modified>
</cp:coreProperties>
</file>