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399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9" r:id="rId31"/>
    <p:sldId id="408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D5FFD5"/>
    <a:srgbClr val="0000CC"/>
    <a:srgbClr val="777777"/>
    <a:srgbClr val="40458C"/>
    <a:srgbClr val="99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7910" autoAdjust="0"/>
  </p:normalViewPr>
  <p:slideViewPr>
    <p:cSldViewPr snapToGrid="0">
      <p:cViewPr varScale="1">
        <p:scale>
          <a:sx n="76" d="100"/>
          <a:sy n="76" d="100"/>
        </p:scale>
        <p:origin x="1483" y="53"/>
      </p:cViewPr>
      <p:guideLst>
        <p:guide orient="horz" pos="8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528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6A8C0275-6BE4-471B-BBFC-7CF057E5D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CE2B3E-9ED6-4D2F-90F8-FFBDB8805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70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A8ED9B-0BBC-40ED-B432-95186FF3BA6F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526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F06376-2E0E-4031-BFBD-D49C766D553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27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先知其然，后知其所以然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CE2B3E-9ED6-4D2F-90F8-FFBDB8805101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10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6380163"/>
            <a:ext cx="144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9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1pPr>
            <a:lvl2pPr>
              <a:defRPr sz="2800" b="1">
                <a:solidFill>
                  <a:srgbClr val="40458C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135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14600" y="6388100"/>
            <a:ext cx="41386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2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4025" y="881063"/>
            <a:ext cx="822960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038" y="6388100"/>
            <a:ext cx="4024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defRPr kumimoji="1" sz="1200" b="1" i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20088" y="6480175"/>
            <a:ext cx="430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DD3D51A-A555-4238-9438-0FB7A94F4D45}" type="slidenum">
              <a:rPr lang="en-US" altLang="zh-CN" sz="1200" smtClean="0">
                <a:latin typeface="Comic Sans MS" panose="030F0702030302020204" pitchFamily="66" charset="0"/>
                <a:ea typeface="宋体" panose="02010600030101010101" pitchFamily="2" charset="-122"/>
              </a:rPr>
              <a:pPr eaLnBrk="1" hangingPunct="1">
                <a:defRPr/>
              </a:pPr>
              <a:t>‹#›</a:t>
            </a:fld>
            <a:endParaRPr lang="en-US" altLang="zh-CN" sz="120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7" r:id="rId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visualstudio/debugger/getting-started-with-the-debugger?view=vs-2017" TargetMode="External"/><Relationship Id="rId2" Type="http://schemas.openxmlformats.org/officeDocument/2006/relationships/hyperlink" Target="https://msdn.microsoft.com/zh-cn/library/k0k771bt(v=vs.140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8001000" cy="2459037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程序设计基础</a:t>
            </a: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 上 机</a:t>
            </a:r>
            <a:endParaRPr lang="en-US" altLang="zh-CN" sz="4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40238"/>
            <a:ext cx="7886700" cy="164147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陈超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清华大学软件学院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Tel: 13593260961</a:t>
            </a:r>
          </a:p>
          <a:p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Email: thss15_chenc@163.com</a:t>
            </a: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调试界面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10" y="1309688"/>
            <a:ext cx="5777430" cy="50784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11331" y="940356"/>
            <a:ext cx="503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调试后：调试菜单</a:t>
            </a:r>
            <a:r>
              <a:rPr lang="en-US" altLang="zh-CN" b="1" dirty="0"/>
              <a:t> -&gt; </a:t>
            </a:r>
            <a:r>
              <a:rPr lang="zh-CN" altLang="en-US" b="1" dirty="0"/>
              <a:t>窗口，显示高级调试窗口</a:t>
            </a:r>
          </a:p>
        </p:txBody>
      </p:sp>
    </p:spTree>
    <p:extLst>
      <p:ext uri="{BB962C8B-B14F-4D97-AF65-F5344CB8AC3E}">
        <p14:creationId xmlns:p14="http://schemas.microsoft.com/office/powerpoint/2010/main" val="399663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二、开始调试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163208"/>
              </p:ext>
            </p:extLst>
          </p:nvPr>
        </p:nvGraphicFramePr>
        <p:xfrm>
          <a:off x="403679" y="2007378"/>
          <a:ext cx="8389938" cy="2707853"/>
        </p:xfrm>
        <a:graphic>
          <a:graphicData uri="http://schemas.openxmlformats.org/drawingml/2006/table">
            <a:tbl>
              <a:tblPr/>
              <a:tblGrid>
                <a:gridCol w="4194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4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1253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选择 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调试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启动调试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键盘：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F5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。</a:t>
                      </a:r>
                    </a:p>
                  </a:txBody>
                  <a:tcPr marL="81439" marR="67866" marT="84833" marB="848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您的应用程序开始然后运行直到：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调试器到达断点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您在中选择 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调试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菜单的 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停止调试</a:t>
                      </a:r>
                      <a:endParaRPr lang="zh-CN" altLang="en-US" sz="1600" dirty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异常出现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程序结束</a:t>
                      </a: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选择 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调试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逐语句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键盘：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F11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或 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调试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，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逐过程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键盘：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F10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。</a:t>
                      </a:r>
                    </a:p>
                  </a:txBody>
                  <a:tcPr marL="81439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您的应用程序开始然后中断在第一行。</a:t>
                      </a: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在源窗口中，选择可执行代码行并在右键菜单中选择 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运行到光标处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。</a:t>
                      </a:r>
                    </a:p>
                  </a:txBody>
                  <a:tcPr marL="81439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您的应用程序启动并运行，直到到达断点或光标位置</a:t>
                      </a: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6074" y="1346756"/>
            <a:ext cx="50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三种启动调试方式：</a:t>
            </a:r>
          </a:p>
        </p:txBody>
      </p:sp>
    </p:spTree>
    <p:extLst>
      <p:ext uri="{BB962C8B-B14F-4D97-AF65-F5344CB8AC3E}">
        <p14:creationId xmlns:p14="http://schemas.microsoft.com/office/powerpoint/2010/main" val="98442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443302"/>
            <a:ext cx="8389938" cy="44746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“启动调试”</a:t>
            </a:r>
          </a:p>
        </p:txBody>
      </p:sp>
      <p:sp>
        <p:nvSpPr>
          <p:cNvPr id="6" name="线形标注 2 1"/>
          <p:cNvSpPr>
            <a:spLocks/>
          </p:cNvSpPr>
          <p:nvPr/>
        </p:nvSpPr>
        <p:spPr bwMode="auto">
          <a:xfrm>
            <a:off x="4325710" y="2210962"/>
            <a:ext cx="4324803" cy="6507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96"/>
              <a:gd name="adj6" fmla="val -25179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步骤二：点击“本地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Window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调试器”或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点击调试菜单下的“启动调试”或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F5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141920" y="1727968"/>
            <a:ext cx="1585910" cy="298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29748" y="2538374"/>
            <a:ext cx="216652" cy="162722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3" name="线形标注 2 1"/>
          <p:cNvSpPr>
            <a:spLocks/>
          </p:cNvSpPr>
          <p:nvPr/>
        </p:nvSpPr>
        <p:spPr bwMode="auto">
          <a:xfrm>
            <a:off x="4095650" y="3331841"/>
            <a:ext cx="2411695" cy="476174"/>
          </a:xfrm>
          <a:prstGeom prst="borderCallout2">
            <a:avLst>
              <a:gd name="adj1" fmla="val 18750"/>
              <a:gd name="adj2" fmla="val -8333"/>
              <a:gd name="adj3" fmla="val 11863"/>
              <a:gd name="adj4" fmla="val -38312"/>
              <a:gd name="adj5" fmla="val -14846"/>
              <a:gd name="adj6" fmla="val -4808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步骤一：先设置断点</a:t>
            </a:r>
          </a:p>
        </p:txBody>
      </p:sp>
    </p:spTree>
    <p:extLst>
      <p:ext uri="{BB962C8B-B14F-4D97-AF65-F5344CB8AC3E}">
        <p14:creationId xmlns:p14="http://schemas.microsoft.com/office/powerpoint/2010/main" val="273469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“逐语句”或“逐过程”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443302"/>
            <a:ext cx="8389938" cy="44746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838606" y="3381970"/>
            <a:ext cx="1585910" cy="3627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7" name="线形标注 2 1"/>
          <p:cNvSpPr>
            <a:spLocks/>
          </p:cNvSpPr>
          <p:nvPr/>
        </p:nvSpPr>
        <p:spPr bwMode="auto">
          <a:xfrm>
            <a:off x="4296681" y="3995856"/>
            <a:ext cx="4467907" cy="3253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706"/>
              <a:gd name="adj6" fmla="val -2095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点击调试菜单下的“逐语句”或“逐过程”</a:t>
            </a:r>
          </a:p>
        </p:txBody>
      </p:sp>
    </p:spTree>
    <p:extLst>
      <p:ext uri="{BB962C8B-B14F-4D97-AF65-F5344CB8AC3E}">
        <p14:creationId xmlns:p14="http://schemas.microsoft.com/office/powerpoint/2010/main" val="19815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“运行到光标处”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443302"/>
            <a:ext cx="8389938" cy="44746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4028778" y="5080141"/>
            <a:ext cx="1585910" cy="30465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7" name="线形标注 2 1"/>
          <p:cNvSpPr>
            <a:spLocks/>
          </p:cNvSpPr>
          <p:nvPr/>
        </p:nvSpPr>
        <p:spPr bwMode="auto">
          <a:xfrm>
            <a:off x="4769346" y="3541486"/>
            <a:ext cx="3503797" cy="642814"/>
          </a:xfrm>
          <a:prstGeom prst="borderCallout2">
            <a:avLst>
              <a:gd name="adj1" fmla="val 36594"/>
              <a:gd name="adj2" fmla="val -2810"/>
              <a:gd name="adj3" fmla="val 41055"/>
              <a:gd name="adj4" fmla="val -10170"/>
              <a:gd name="adj5" fmla="val 226722"/>
              <a:gd name="adj6" fmla="val -958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在代码行处右键单击，点击菜单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下的“运行到光标处”</a:t>
            </a:r>
          </a:p>
        </p:txBody>
      </p:sp>
    </p:spTree>
    <p:extLst>
      <p:ext uri="{BB962C8B-B14F-4D97-AF65-F5344CB8AC3E}">
        <p14:creationId xmlns:p14="http://schemas.microsoft.com/office/powerpoint/2010/main" val="137401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三、单步执行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682625" y="2295676"/>
          <a:ext cx="7964259" cy="4092424"/>
        </p:xfrm>
        <a:graphic>
          <a:graphicData uri="http://schemas.openxmlformats.org/drawingml/2006/table">
            <a:tbl>
              <a:tblPr/>
              <a:tblGrid>
                <a:gridCol w="265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3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菜单命令</a:t>
                      </a:r>
                    </a:p>
                  </a:txBody>
                  <a:tcPr marL="67866" marR="67866" marT="84833" marB="84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键盘快捷键</a:t>
                      </a:r>
                    </a:p>
                  </a:txBody>
                  <a:tcPr marL="67866" marR="67866" marT="84833" marB="84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描述</a:t>
                      </a:r>
                    </a:p>
                  </a:txBody>
                  <a:tcPr marL="67866" marR="67866" marT="84833" marB="848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462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 dirty="0">
                          <a:solidFill>
                            <a:srgbClr val="666666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逐语句</a:t>
                      </a:r>
                      <a:endParaRPr lang="zh-CN" altLang="en-US" sz="1600" dirty="0">
                        <a:solidFill>
                          <a:srgbClr val="666666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81439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F11</a:t>
                      </a:r>
                      <a:endParaRPr lang="en-US" sz="1600">
                        <a:solidFill>
                          <a:srgbClr val="666666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如果某一行包含函数调用，</a:t>
                      </a:r>
                      <a:r>
                        <a:rPr lang="zh-CN" altLang="en-US" sz="1600" b="1" dirty="0">
                          <a:solidFill>
                            <a:srgbClr val="666666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“逐语句”</a:t>
                      </a:r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仅执行调用本身，然后在函数内的第一个代码行处停止。 否则，</a:t>
                      </a:r>
                      <a:r>
                        <a:rPr lang="zh-CN" altLang="en-US" sz="1600" b="1" dirty="0">
                          <a:solidFill>
                            <a:srgbClr val="666666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单步执行</a:t>
                      </a:r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执行下一条语句。</a:t>
                      </a: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462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solidFill>
                            <a:srgbClr val="666666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逐过程</a:t>
                      </a:r>
                      <a:endParaRPr lang="zh-CN" altLang="en-US" sz="1600">
                        <a:solidFill>
                          <a:srgbClr val="666666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81439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F10</a:t>
                      </a:r>
                      <a:endParaRPr lang="en-US" sz="1600">
                        <a:solidFill>
                          <a:srgbClr val="666666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如果某一行包含函数调用，</a:t>
                      </a:r>
                      <a:r>
                        <a:rPr lang="zh-CN" altLang="en-US" sz="1600" b="1" dirty="0">
                          <a:solidFill>
                            <a:srgbClr val="666666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逐过程</a:t>
                      </a:r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执行调用函数，则暂停在代码在第一行调用函数。 否则，</a:t>
                      </a:r>
                      <a:r>
                        <a:rPr lang="zh-CN" altLang="en-US" sz="1600" b="1" dirty="0">
                          <a:solidFill>
                            <a:srgbClr val="666666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单步执行</a:t>
                      </a:r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 执行下一条语句。</a:t>
                      </a: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42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>
                          <a:solidFill>
                            <a:srgbClr val="666666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跳出</a:t>
                      </a:r>
                      <a:endParaRPr lang="zh-CN" altLang="en-US" sz="1600">
                        <a:solidFill>
                          <a:srgbClr val="666666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81439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Shift+F11</a:t>
                      </a:r>
                      <a:endParaRPr lang="en-US" sz="1600" dirty="0">
                        <a:solidFill>
                          <a:srgbClr val="666666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b="1" dirty="0">
                          <a:solidFill>
                            <a:srgbClr val="666666"/>
                          </a:solidFill>
                          <a:effectLst/>
                          <a:latin typeface="Segoe UI Bold" panose="020B0802040204020203" pitchFamily="34" charset="0"/>
                          <a:ea typeface="Microsoft YaHei UI" panose="020B0503020204020204" pitchFamily="34" charset="-122"/>
                        </a:rPr>
                        <a:t>“跳出”</a:t>
                      </a:r>
                      <a:r>
                        <a:rPr lang="zh-CN" altLang="en-US" sz="1600" dirty="0">
                          <a:solidFill>
                            <a:srgbClr val="666666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将一直执行代码，直到函数返回，然后在调用函数中的返回点处中断。</a:t>
                      </a:r>
                    </a:p>
                  </a:txBody>
                  <a:tcPr marL="67866" marR="67866" marT="84833" marB="8483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94506" y="1058093"/>
            <a:ext cx="817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/>
              <a:t>“单步执行”是最常见的调试过程之一。 “单步执行”即一次执行一行代码。 当暂停执行时，例如运行调试器附加到断点时，可以使用以下三个调试 菜单命令逐句通过代码：</a:t>
            </a:r>
          </a:p>
        </p:txBody>
      </p:sp>
    </p:spTree>
    <p:extLst>
      <p:ext uri="{BB962C8B-B14F-4D97-AF65-F5344CB8AC3E}">
        <p14:creationId xmlns:p14="http://schemas.microsoft.com/office/powerpoint/2010/main" val="1095216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单步执行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368" y="1561726"/>
            <a:ext cx="2873375" cy="48263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41" y="2276473"/>
            <a:ext cx="3957528" cy="93118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706906" y="2742064"/>
            <a:ext cx="1585910" cy="4655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76828" y="1104526"/>
            <a:ext cx="207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点击调试菜单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24318" y="1727647"/>
            <a:ext cx="2075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调试工具栏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683873" y="3655740"/>
            <a:ext cx="1585910" cy="5388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3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四、查看调试数据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数据提示</a:t>
            </a:r>
            <a:endParaRPr lang="en-US" altLang="zh-CN" dirty="0"/>
          </a:p>
          <a:p>
            <a:pPr lvl="1"/>
            <a:r>
              <a:rPr lang="zh-CN" altLang="en-US" dirty="0"/>
              <a:t>把鼠标放在要查看的变量上</a:t>
            </a:r>
            <a:endParaRPr lang="en-US" altLang="zh-CN" dirty="0"/>
          </a:p>
          <a:p>
            <a:pPr lvl="1"/>
            <a:r>
              <a:rPr lang="zh-CN" altLang="en-US" dirty="0"/>
              <a:t>单击变量旁边的“  </a:t>
            </a:r>
            <a:r>
              <a:rPr lang="en-US" altLang="zh-CN" dirty="0"/>
              <a:t>”</a:t>
            </a:r>
            <a:r>
              <a:rPr lang="zh-CN" altLang="en-US" dirty="0"/>
              <a:t>展开变量内容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02" y="3379559"/>
            <a:ext cx="4031569" cy="15269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 flipV="1">
            <a:off x="2265533" y="3580152"/>
            <a:ext cx="379694" cy="2661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线形标注 2 1"/>
          <p:cNvSpPr>
            <a:spLocks/>
          </p:cNvSpPr>
          <p:nvPr/>
        </p:nvSpPr>
        <p:spPr bwMode="auto">
          <a:xfrm>
            <a:off x="3664969" y="3980333"/>
            <a:ext cx="4467907" cy="3253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706"/>
              <a:gd name="adj6" fmla="val -2095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把鼠标放在变量“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”上即可查看“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a”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的值</a:t>
            </a:r>
          </a:p>
        </p:txBody>
      </p:sp>
      <p:sp>
        <p:nvSpPr>
          <p:cNvPr id="4" name="等腰三角形 3"/>
          <p:cNvSpPr/>
          <p:nvPr/>
        </p:nvSpPr>
        <p:spPr bwMode="auto">
          <a:xfrm rot="19877425">
            <a:off x="4038601" y="2378949"/>
            <a:ext cx="161925" cy="152400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4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查看调试数据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自动窗口</a:t>
            </a:r>
          </a:p>
          <a:p>
            <a:pPr lvl="1"/>
            <a:r>
              <a:rPr lang="zh-CN" altLang="en-US" dirty="0"/>
              <a:t>“自动”窗口显示在当前代码行和上一代码行中使用的变量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" y="3533094"/>
            <a:ext cx="8248650" cy="2143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02532" y="5280295"/>
            <a:ext cx="1010216" cy="32004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线形标注 2 1"/>
          <p:cNvSpPr>
            <a:spLocks/>
          </p:cNvSpPr>
          <p:nvPr/>
        </p:nvSpPr>
        <p:spPr bwMode="auto">
          <a:xfrm>
            <a:off x="1386170" y="5978605"/>
            <a:ext cx="2256860" cy="4094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706"/>
              <a:gd name="adj6" fmla="val -2095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点击“自动窗口”</a:t>
            </a:r>
          </a:p>
        </p:txBody>
      </p:sp>
    </p:spTree>
    <p:extLst>
      <p:ext uri="{BB962C8B-B14F-4D97-AF65-F5344CB8AC3E}">
        <p14:creationId xmlns:p14="http://schemas.microsoft.com/office/powerpoint/2010/main" val="120997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查看调试数据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局部变量窗口</a:t>
            </a:r>
          </a:p>
          <a:p>
            <a:pPr lvl="1"/>
            <a:r>
              <a:rPr lang="zh-CN" altLang="en-US" dirty="0"/>
              <a:t>“局部变量”窗口显示对于当前上下文或范围来说位于本地的变量。通常，这是当前正在执行的过程或函数。调试器自动填充此窗口。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3" y="3476261"/>
            <a:ext cx="8410575" cy="2124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856797" y="5297715"/>
            <a:ext cx="855889" cy="30262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7" name="线形标注 2 1"/>
          <p:cNvSpPr>
            <a:spLocks/>
          </p:cNvSpPr>
          <p:nvPr/>
        </p:nvSpPr>
        <p:spPr bwMode="auto">
          <a:xfrm>
            <a:off x="1712685" y="5978605"/>
            <a:ext cx="2423885" cy="4094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706"/>
              <a:gd name="adj6" fmla="val -2095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点击切换“局部变量”</a:t>
            </a:r>
          </a:p>
        </p:txBody>
      </p:sp>
    </p:spTree>
    <p:extLst>
      <p:ext uri="{BB962C8B-B14F-4D97-AF65-F5344CB8AC3E}">
        <p14:creationId xmlns:p14="http://schemas.microsoft.com/office/powerpoint/2010/main" val="229684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dirty="0"/>
              <a:t>代码调试</a:t>
            </a:r>
            <a:endParaRPr lang="en-US" altLang="zh-CN" dirty="0"/>
          </a:p>
          <a:p>
            <a:r>
              <a:rPr lang="zh-CN" altLang="en-US" dirty="0"/>
              <a:t>二、内容预告</a:t>
            </a:r>
            <a:endParaRPr lang="en-US" altLang="zh-CN" dirty="0"/>
          </a:p>
        </p:txBody>
      </p:sp>
      <p:sp>
        <p:nvSpPr>
          <p:cNvPr id="17412" name="标题 1"/>
          <p:cNvSpPr>
            <a:spLocks noGrp="1"/>
          </p:cNvSpPr>
          <p:nvPr>
            <p:ph type="title"/>
          </p:nvPr>
        </p:nvSpPr>
        <p:spPr>
          <a:xfrm>
            <a:off x="682625" y="76200"/>
            <a:ext cx="7772400" cy="790575"/>
          </a:xfrm>
        </p:spPr>
        <p:txBody>
          <a:bodyPr/>
          <a:lstStyle/>
          <a:p>
            <a:r>
              <a:rPr lang="zh-CN" altLang="en-US" dirty="0"/>
              <a:t>主要内容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51" y="3628912"/>
            <a:ext cx="8401050" cy="2000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查看调试数据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监视窗口</a:t>
            </a:r>
          </a:p>
          <a:p>
            <a:pPr lvl="1"/>
            <a:r>
              <a:rPr lang="zh-CN" altLang="en-US" dirty="0"/>
              <a:t>在“监视”窗口中可以添加要监视其值的变量。此外，还可以添加调试器所能识别的任何有效表达式。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83" y="2763740"/>
            <a:ext cx="2936242" cy="36951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916340" y="5273279"/>
            <a:ext cx="855889" cy="30262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线形标注 2 1"/>
          <p:cNvSpPr>
            <a:spLocks/>
          </p:cNvSpPr>
          <p:nvPr/>
        </p:nvSpPr>
        <p:spPr bwMode="auto">
          <a:xfrm>
            <a:off x="2772228" y="5954169"/>
            <a:ext cx="3048001" cy="4094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7706"/>
              <a:gd name="adj6" fmla="val -2095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步骤一：点击切换“监视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225268" y="4460022"/>
            <a:ext cx="855889" cy="30262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1" name="线形标注 2 1"/>
          <p:cNvSpPr>
            <a:spLocks/>
          </p:cNvSpPr>
          <p:nvPr/>
        </p:nvSpPr>
        <p:spPr bwMode="auto">
          <a:xfrm>
            <a:off x="3715657" y="3178629"/>
            <a:ext cx="4739368" cy="450283"/>
          </a:xfrm>
          <a:prstGeom prst="borderCallout2">
            <a:avLst>
              <a:gd name="adj1" fmla="val 117994"/>
              <a:gd name="adj2" fmla="val 53942"/>
              <a:gd name="adj3" fmla="val 197911"/>
              <a:gd name="adj4" fmla="val 66157"/>
              <a:gd name="adj5" fmla="val 269657"/>
              <a:gd name="adj6" fmla="val 60900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步骤二：选中变量，右键单击 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-&gt;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“添加监视”</a:t>
            </a:r>
          </a:p>
        </p:txBody>
      </p:sp>
    </p:spTree>
    <p:extLst>
      <p:ext uri="{BB962C8B-B14F-4D97-AF65-F5344CB8AC3E}">
        <p14:creationId xmlns:p14="http://schemas.microsoft.com/office/powerpoint/2010/main" val="214110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37" y="4468398"/>
            <a:ext cx="3257550" cy="1704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查看调试数据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快速监视窗口</a:t>
            </a:r>
          </a:p>
          <a:p>
            <a:pPr lvl="1" algn="just"/>
            <a:r>
              <a:rPr lang="zh-CN" altLang="en-US" dirty="0"/>
              <a:t>“快速监视”每次只能显示一个变量或表达式。如果需要快速查看变量或表达式而不想打开“监视”窗口，则可以使用“快速监视”。</a:t>
            </a:r>
            <a:endParaRPr lang="en-US" altLang="zh-CN" dirty="0"/>
          </a:p>
          <a:p>
            <a:pPr lvl="1"/>
            <a:r>
              <a:rPr lang="zh-CN" altLang="en-US" dirty="0"/>
              <a:t>快捷键：</a:t>
            </a:r>
            <a:r>
              <a:rPr lang="en-US" altLang="zh-CN" dirty="0"/>
              <a:t>Shift + F9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682625" y="5139817"/>
            <a:ext cx="870404" cy="30303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1" name="线形标注 2 1"/>
          <p:cNvSpPr>
            <a:spLocks/>
          </p:cNvSpPr>
          <p:nvPr/>
        </p:nvSpPr>
        <p:spPr bwMode="auto">
          <a:xfrm>
            <a:off x="822445" y="4177393"/>
            <a:ext cx="3904002" cy="413736"/>
          </a:xfrm>
          <a:prstGeom prst="borderCallout2">
            <a:avLst>
              <a:gd name="adj1" fmla="val 119093"/>
              <a:gd name="adj2" fmla="val 33327"/>
              <a:gd name="adj3" fmla="val 127114"/>
              <a:gd name="adj4" fmla="val 24761"/>
              <a:gd name="adj5" fmla="val 216195"/>
              <a:gd name="adj6" fmla="val 14788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选中变量，右键单击 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-&gt; 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“快速监视”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04" y="3560745"/>
            <a:ext cx="2743218" cy="27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2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查看调试数据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监视窗口其它功能</a:t>
            </a:r>
            <a:endParaRPr lang="en-US" altLang="zh-CN" dirty="0"/>
          </a:p>
          <a:p>
            <a:pPr lvl="1"/>
            <a:r>
              <a:rPr lang="zh-CN" altLang="en-US" dirty="0"/>
              <a:t>监视窗口中可以输入表达式</a:t>
            </a:r>
            <a:endParaRPr lang="en-US" altLang="zh-CN" dirty="0"/>
          </a:p>
          <a:p>
            <a:pPr lvl="1"/>
            <a:r>
              <a:rPr lang="zh-CN" altLang="en-US" dirty="0"/>
              <a:t>可以在监视窗口中改变变量的值，继续调试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38" t="77099" r="76243" b="7633"/>
          <a:stretch/>
        </p:blipFill>
        <p:spPr>
          <a:xfrm>
            <a:off x="1487884" y="3290094"/>
            <a:ext cx="6161882" cy="22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9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五、断点使用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设置断点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：在源窗口中，左键单击要设置断点的那行可执行代码前面灰色部分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：光标放在待设置断点的行，在“调试”菜单上，单击“切换断点（</a:t>
            </a:r>
            <a:r>
              <a:rPr lang="en-US" altLang="zh-CN" dirty="0"/>
              <a:t>F9</a:t>
            </a:r>
            <a:r>
              <a:rPr lang="zh-CN" altLang="en-US" dirty="0"/>
              <a:t>）”。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05" y="3891530"/>
            <a:ext cx="2764850" cy="2328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55" y="3891530"/>
            <a:ext cx="4251261" cy="12986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682626" y="4497331"/>
            <a:ext cx="768804" cy="78586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4695826" y="4121661"/>
            <a:ext cx="2949575" cy="3756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58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38" y="3935076"/>
            <a:ext cx="3638550" cy="1304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34" y="3935076"/>
            <a:ext cx="3637849" cy="16790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五、断点使用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141413"/>
            <a:ext cx="8389938" cy="2138816"/>
          </a:xfrm>
        </p:spPr>
        <p:txBody>
          <a:bodyPr/>
          <a:lstStyle/>
          <a:p>
            <a:r>
              <a:rPr lang="zh-CN" altLang="en-US" dirty="0"/>
              <a:t>断点依次执行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：点击快捷菜单栏的“继续按钮”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：调试菜单 </a:t>
            </a:r>
            <a:r>
              <a:rPr lang="en-US" altLang="zh-CN" dirty="0"/>
              <a:t>-&gt; “</a:t>
            </a:r>
            <a:r>
              <a:rPr lang="zh-CN" altLang="en-US" dirty="0"/>
              <a:t>继续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：快捷键：</a:t>
            </a:r>
            <a:r>
              <a:rPr lang="en-US" altLang="zh-CN" dirty="0"/>
              <a:t>F5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499978" y="3988711"/>
            <a:ext cx="768804" cy="78586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5124224" y="4211868"/>
            <a:ext cx="2800575" cy="3756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076845"/>
            <a:ext cx="2314575" cy="6096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2418258" y="4256431"/>
            <a:ext cx="1616713" cy="3756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99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删除断点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：在源窗口中，左键单击要删除断点的那行可执行代码前面灰色部分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：光标放在待设置断点的行，在“调试”菜单上，单击“切换断点（</a:t>
            </a:r>
            <a:r>
              <a:rPr lang="en-US" altLang="zh-CN" dirty="0"/>
              <a:t>F9</a:t>
            </a:r>
            <a:r>
              <a:rPr lang="zh-CN" altLang="en-US" dirty="0"/>
              <a:t>）”。</a:t>
            </a:r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：在“调试”菜单里，选择“删除所有断点”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05" y="4636061"/>
            <a:ext cx="2206852" cy="18584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56" y="4636060"/>
            <a:ext cx="3393278" cy="10365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987426" y="5241861"/>
            <a:ext cx="638174" cy="5824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4887517" y="4818742"/>
            <a:ext cx="2354296" cy="2532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4894777" y="5261429"/>
            <a:ext cx="2354296" cy="2532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1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启用或禁用断点</a:t>
            </a:r>
          </a:p>
          <a:p>
            <a:pPr lvl="1"/>
            <a:r>
              <a:rPr lang="zh-CN" altLang="en-US" dirty="0"/>
              <a:t>在源窗口，右击断点，然后单击“启用断点”或“禁用断点”。</a:t>
            </a:r>
          </a:p>
          <a:p>
            <a:pPr lvl="1"/>
            <a:r>
              <a:rPr lang="zh-CN" altLang="en-US" dirty="0"/>
              <a:t>从“调试”菜单中单击“启用</a:t>
            </a:r>
            <a:r>
              <a:rPr lang="en-US" altLang="zh-CN" dirty="0"/>
              <a:t>/</a:t>
            </a:r>
            <a:r>
              <a:rPr lang="zh-CN" altLang="en-US" dirty="0"/>
              <a:t>禁用所有断点”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82" y="3818082"/>
            <a:ext cx="2702379" cy="25700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59" y="3818082"/>
            <a:ext cx="3873082" cy="15146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055916" y="4180113"/>
            <a:ext cx="2354296" cy="2532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4298917" y="4564320"/>
            <a:ext cx="2354296" cy="25328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58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断点使用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断点高级功能</a:t>
            </a:r>
            <a:endParaRPr lang="en-US" altLang="zh-CN" dirty="0"/>
          </a:p>
          <a:p>
            <a:pPr lvl="1"/>
            <a:r>
              <a:rPr lang="zh-CN" altLang="en-US" dirty="0"/>
              <a:t>在源窗口，右击断点。</a:t>
            </a:r>
          </a:p>
          <a:p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编辑断点位置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指定断点筛选器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指定命中次数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指定断点条件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2597"/>
          <a:stretch/>
        </p:blipFill>
        <p:spPr>
          <a:xfrm>
            <a:off x="3910234" y="2902167"/>
            <a:ext cx="2146683" cy="21741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25970" t="23996" r="62302" b="62226"/>
          <a:stretch/>
        </p:blipFill>
        <p:spPr>
          <a:xfrm>
            <a:off x="6494984" y="3385745"/>
            <a:ext cx="2216264" cy="1464451"/>
          </a:xfrm>
          <a:prstGeom prst="rect">
            <a:avLst/>
          </a:prstGeom>
        </p:spPr>
      </p:pic>
      <p:sp>
        <p:nvSpPr>
          <p:cNvPr id="9" name="右大括号 8"/>
          <p:cNvSpPr/>
          <p:nvPr/>
        </p:nvSpPr>
        <p:spPr bwMode="auto">
          <a:xfrm>
            <a:off x="4983575" y="3649980"/>
            <a:ext cx="226639" cy="655319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3" name="直接箭头连接符 12"/>
          <p:cNvCxnSpPr>
            <a:stCxn id="9" idx="1"/>
          </p:cNvCxnSpPr>
          <p:nvPr/>
        </p:nvCxnSpPr>
        <p:spPr bwMode="auto">
          <a:xfrm flipV="1">
            <a:off x="5210214" y="3977639"/>
            <a:ext cx="1594446" cy="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4983575" y="4241164"/>
            <a:ext cx="1821085" cy="21240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83906" y="521928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VS2012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04660" y="521928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VS2015/VS2017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3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六、停止调试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在“调试”菜单上，选择“停止调试”。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在“调试工具栏”上，选择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在“调试工具栏”上，选择        重新开始调试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66" y="2405515"/>
            <a:ext cx="322263" cy="373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125" y="3638306"/>
            <a:ext cx="332504" cy="2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/>
              <a:t>MSDN</a:t>
            </a:r>
            <a:r>
              <a:rPr lang="zh-CN" altLang="en-US" dirty="0"/>
              <a:t>帮助</a:t>
            </a:r>
            <a:endParaRPr lang="en-US" altLang="zh-CN" dirty="0"/>
          </a:p>
          <a:p>
            <a:pPr lvl="1"/>
            <a:r>
              <a:rPr lang="en-US" altLang="zh-CN" sz="1800" dirty="0">
                <a:hlinkClick r:id="rId2"/>
              </a:rPr>
              <a:t>https://msdn.microsoft.com/zh-cn/library/k0k771bt(v=vs.140).aspx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https://docs.microsoft.com/zh-cn/visualstudio/debugger/getting-started-with-the-debugger?view=vs-2017</a:t>
            </a:r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226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编译错误与警告</a:t>
            </a:r>
          </a:p>
        </p:txBody>
      </p:sp>
      <p:sp>
        <p:nvSpPr>
          <p:cNvPr id="9" name="矩形 8"/>
          <p:cNvSpPr/>
          <p:nvPr/>
        </p:nvSpPr>
        <p:spPr>
          <a:xfrm>
            <a:off x="616257" y="991726"/>
            <a:ext cx="4572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#define _CRT_SECURE_NO_WARNINGS</a:t>
            </a:r>
          </a:p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b="1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"%lf %lf"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43" y="5230824"/>
            <a:ext cx="7248525" cy="1304925"/>
          </a:xfrm>
          <a:prstGeom prst="rect">
            <a:avLst/>
          </a:prstGeom>
        </p:spPr>
      </p:pic>
      <p:sp>
        <p:nvSpPr>
          <p:cNvPr id="13" name="线形标注 2 1"/>
          <p:cNvSpPr>
            <a:spLocks/>
          </p:cNvSpPr>
          <p:nvPr/>
        </p:nvSpPr>
        <p:spPr bwMode="auto">
          <a:xfrm>
            <a:off x="4992330" y="1792174"/>
            <a:ext cx="3580682" cy="37952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2449"/>
              <a:gd name="adj6" fmla="val -19729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error: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导致编译不通过，必须解决</a:t>
            </a:r>
          </a:p>
        </p:txBody>
      </p:sp>
      <p:sp>
        <p:nvSpPr>
          <p:cNvPr id="14" name="线形标注 2 1"/>
          <p:cNvSpPr>
            <a:spLocks/>
          </p:cNvSpPr>
          <p:nvPr/>
        </p:nvSpPr>
        <p:spPr bwMode="auto">
          <a:xfrm>
            <a:off x="5596012" y="3529864"/>
            <a:ext cx="3415251" cy="6121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4190"/>
              <a:gd name="adj6" fmla="val -2554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warning: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编译可以通过，但可能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会导致一些问题，应当考虑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1579951" y="6254340"/>
            <a:ext cx="2872760" cy="2675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接下来的几周预计会涉及的内容</a:t>
            </a:r>
            <a:endParaRPr lang="en-US" altLang="zh-CN" dirty="0"/>
          </a:p>
          <a:p>
            <a:pPr lvl="1"/>
            <a:r>
              <a:rPr lang="zh-CN" altLang="en-US" dirty="0"/>
              <a:t>字符串、缓冲区、文本编码、烫烫烫</a:t>
            </a:r>
            <a:endParaRPr lang="en-US" altLang="zh-CN" dirty="0"/>
          </a:p>
          <a:p>
            <a:pPr lvl="1"/>
            <a:r>
              <a:rPr lang="en-US" altLang="zh-CN" dirty="0"/>
              <a:t>#define</a:t>
            </a:r>
            <a:r>
              <a:rPr lang="zh-CN" altLang="en-US" dirty="0"/>
              <a:t>、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namespace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endParaRPr lang="en-US" altLang="zh-CN" dirty="0"/>
          </a:p>
          <a:p>
            <a:pPr lvl="1"/>
            <a:r>
              <a:rPr lang="zh-CN" altLang="en-US" dirty="0"/>
              <a:t>头文件、源文件、声明与定义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Fundamental of Programming</a:t>
            </a:r>
            <a:endParaRPr kumimoji="0" lang="en-US" altLang="zh-CN" b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内容预告</a:t>
            </a:r>
          </a:p>
        </p:txBody>
      </p:sp>
    </p:spTree>
    <p:extLst>
      <p:ext uri="{BB962C8B-B14F-4D97-AF65-F5344CB8AC3E}">
        <p14:creationId xmlns:p14="http://schemas.microsoft.com/office/powerpoint/2010/main" val="3730916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6" name="Picture 12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2447925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 descr="条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9163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 descr="方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692150"/>
            <a:ext cx="30988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27" descr="01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9144000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700" y="2806700"/>
            <a:ext cx="78200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HY헤드라인M" pitchFamily="2" charset="-127"/>
                <a:cs typeface="Arial" pitchFamily="34" charset="0"/>
              </a:rPr>
              <a:t>Thanks</a:t>
            </a:r>
            <a:endParaRPr lang="zh-CN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ea typeface="HY헤드라인M" pitchFamily="2" charset="-127"/>
              <a:cs typeface="Arial" pitchFamily="34" charset="0"/>
            </a:endParaRPr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11188" y="2781300"/>
            <a:ext cx="78200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800" b="1">
              <a:solidFill>
                <a:srgbClr val="CC3300"/>
              </a:solidFill>
              <a:latin typeface="Arial Black" panose="020B0A04020102020204" pitchFamily="34" charset="0"/>
              <a:ea typeface="HY헤드라인M" pitchFamily="2" charset="-127"/>
            </a:endParaRPr>
          </a:p>
        </p:txBody>
      </p:sp>
    </p:spTree>
  </p:cSld>
  <p:clrMapOvr>
    <a:masterClrMapping/>
  </p:clrMapOvr>
  <p:transition advTm="5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CC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99CC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15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编译错误与警告</a:t>
            </a:r>
          </a:p>
        </p:txBody>
      </p:sp>
      <p:sp>
        <p:nvSpPr>
          <p:cNvPr id="9" name="矩形 8"/>
          <p:cNvSpPr/>
          <p:nvPr/>
        </p:nvSpPr>
        <p:spPr>
          <a:xfrm>
            <a:off x="1012006" y="102415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main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"%lf"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&amp;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&gt;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b="1" dirty="0" err="1">
                <a:solidFill>
                  <a:srgbClr val="88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1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"%lf %lf"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5302250"/>
            <a:ext cx="7458075" cy="10858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3170903" y="2344994"/>
            <a:ext cx="294968" cy="20647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493275" y="3075763"/>
            <a:ext cx="1020097" cy="1748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2" name="线形标注 2 1"/>
          <p:cNvSpPr>
            <a:spLocks/>
          </p:cNvSpPr>
          <p:nvPr/>
        </p:nvSpPr>
        <p:spPr bwMode="auto">
          <a:xfrm>
            <a:off x="5150593" y="3163203"/>
            <a:ext cx="3580682" cy="8244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2243"/>
              <a:gd name="adj6" fmla="val -33022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遇到错误或警告，可以通过查看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MSDN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、搜索（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Google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等）解决。</a:t>
            </a:r>
          </a:p>
        </p:txBody>
      </p:sp>
      <p:pic>
        <p:nvPicPr>
          <p:cNvPr id="1026" name="Picture 2" descr="0 error(s), 0 warning(s)_warning_errorè¡¨æ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810" y="989571"/>
            <a:ext cx="2182247" cy="20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2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为什么要代码调试？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如同所有的人类创造物一样，计算机程序通常不够完善。其代码可能包含各种类型的错误。错误可以是语法错误、语义错误或逻辑错误。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利用代码调试工具可以观察程序的运行时行为，并可快速确定错误的位置。</a:t>
            </a:r>
          </a:p>
        </p:txBody>
      </p:sp>
    </p:spTree>
    <p:extLst>
      <p:ext uri="{BB962C8B-B14F-4D97-AF65-F5344CB8AC3E}">
        <p14:creationId xmlns:p14="http://schemas.microsoft.com/office/powerpoint/2010/main" val="298419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简单代码调试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一、调试界面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二、开始调试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三、单步执行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四、查看调试数据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五、断点使用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六、停止调试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6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443302"/>
            <a:ext cx="8389938" cy="44746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一、调试界面</a:t>
            </a:r>
          </a:p>
        </p:txBody>
      </p:sp>
      <p:sp>
        <p:nvSpPr>
          <p:cNvPr id="6" name="线形标注 2 1"/>
          <p:cNvSpPr>
            <a:spLocks/>
          </p:cNvSpPr>
          <p:nvPr/>
        </p:nvSpPr>
        <p:spPr bwMode="auto">
          <a:xfrm>
            <a:off x="4114800" y="2389641"/>
            <a:ext cx="2721429" cy="3857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725"/>
              <a:gd name="adj6" fmla="val -43808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“本地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Window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调试器”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141920" y="1727968"/>
            <a:ext cx="1585910" cy="298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1" name="线形标注 2 1"/>
          <p:cNvSpPr>
            <a:spLocks/>
          </p:cNvSpPr>
          <p:nvPr/>
        </p:nvSpPr>
        <p:spPr bwMode="auto">
          <a:xfrm>
            <a:off x="4376057" y="4267199"/>
            <a:ext cx="3171370" cy="7033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725"/>
              <a:gd name="adj6" fmla="val -43808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在该区域处直接点击，即可在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对应代码行位置添加一个断点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729748" y="2538374"/>
            <a:ext cx="216652" cy="162722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3" name="线形标注 2 1"/>
          <p:cNvSpPr>
            <a:spLocks/>
          </p:cNvSpPr>
          <p:nvPr/>
        </p:nvSpPr>
        <p:spPr bwMode="auto">
          <a:xfrm>
            <a:off x="4395505" y="3245568"/>
            <a:ext cx="3151922" cy="633413"/>
          </a:xfrm>
          <a:prstGeom prst="borderCallout2">
            <a:avLst>
              <a:gd name="adj1" fmla="val 18750"/>
              <a:gd name="adj2" fmla="val -8333"/>
              <a:gd name="adj3" fmla="val 11863"/>
              <a:gd name="adj4" fmla="val -38312"/>
              <a:gd name="adj5" fmla="val -14846"/>
              <a:gd name="adj6" fmla="val -4808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断点：让调试器暂停应用程序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的执行在确定点的信号</a:t>
            </a:r>
          </a:p>
        </p:txBody>
      </p:sp>
    </p:spTree>
    <p:extLst>
      <p:ext uri="{BB962C8B-B14F-4D97-AF65-F5344CB8AC3E}">
        <p14:creationId xmlns:p14="http://schemas.microsoft.com/office/powerpoint/2010/main" val="362164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443302"/>
            <a:ext cx="8389938" cy="44746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调试界面</a:t>
            </a:r>
          </a:p>
        </p:txBody>
      </p:sp>
      <p:sp>
        <p:nvSpPr>
          <p:cNvPr id="6" name="线形标注 2 1"/>
          <p:cNvSpPr>
            <a:spLocks/>
          </p:cNvSpPr>
          <p:nvPr/>
        </p:nvSpPr>
        <p:spPr bwMode="auto">
          <a:xfrm>
            <a:off x="1088572" y="3551091"/>
            <a:ext cx="3817257" cy="957343"/>
          </a:xfrm>
          <a:prstGeom prst="borderCallout2">
            <a:avLst>
              <a:gd name="adj1" fmla="val 116816"/>
              <a:gd name="adj2" fmla="val 51856"/>
              <a:gd name="adj3" fmla="val 155704"/>
              <a:gd name="adj4" fmla="val 56833"/>
              <a:gd name="adj5" fmla="val 190682"/>
              <a:gd name="adj6" fmla="val 52527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监视窗口：包含自动窗口、局部变量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、线程、模块、监视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等，可以查看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变量的值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线形标注 2 1"/>
          <p:cNvSpPr>
            <a:spLocks/>
          </p:cNvSpPr>
          <p:nvPr/>
        </p:nvSpPr>
        <p:spPr bwMode="auto">
          <a:xfrm>
            <a:off x="6653213" y="3379739"/>
            <a:ext cx="2398033" cy="5924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712"/>
              <a:gd name="adj6" fmla="val -28705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调用堆栈：显示程序的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堆栈调用关系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442857" y="1724451"/>
            <a:ext cx="769257" cy="3075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9" name="线形标注 2 1"/>
          <p:cNvSpPr>
            <a:spLocks/>
          </p:cNvSpPr>
          <p:nvPr/>
        </p:nvSpPr>
        <p:spPr bwMode="auto">
          <a:xfrm>
            <a:off x="3323771" y="2523812"/>
            <a:ext cx="5605124" cy="385762"/>
          </a:xfrm>
          <a:prstGeom prst="borderCallout2">
            <a:avLst>
              <a:gd name="adj1" fmla="val -7588"/>
              <a:gd name="adj2" fmla="val 35400"/>
              <a:gd name="adj3" fmla="val -48975"/>
              <a:gd name="adj4" fmla="val 32399"/>
              <a:gd name="adj5" fmla="val -114587"/>
              <a:gd name="adj6" fmla="val 36191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工具栏：“全部中断”、“停止调试”、“重新启动”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6334465" y="1724450"/>
            <a:ext cx="769257" cy="3075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4" name="线形标注 2 1"/>
          <p:cNvSpPr>
            <a:spLocks/>
          </p:cNvSpPr>
          <p:nvPr/>
        </p:nvSpPr>
        <p:spPr bwMode="auto">
          <a:xfrm>
            <a:off x="4124012" y="1017861"/>
            <a:ext cx="4767576" cy="385762"/>
          </a:xfrm>
          <a:prstGeom prst="borderCallout2">
            <a:avLst>
              <a:gd name="adj1" fmla="val 109049"/>
              <a:gd name="adj2" fmla="val 36922"/>
              <a:gd name="adj3" fmla="val 135387"/>
              <a:gd name="adj4" fmla="val 45185"/>
              <a:gd name="adj5" fmla="val 171363"/>
              <a:gd name="adj6" fmla="val 49282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工具栏：“逐语句”、“逐过程”、“退出”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768032" y="5461880"/>
            <a:ext cx="1615282" cy="3148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0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调试界面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4539" y="1397000"/>
            <a:ext cx="2748258" cy="47174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77" y="1397000"/>
            <a:ext cx="3460524" cy="4951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58188" y="955726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调试前：调试菜单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75041" y="959984"/>
            <a:ext cx="26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调试后：调试菜单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5262758" y="1859541"/>
            <a:ext cx="1585910" cy="298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2" name="线形标注 2 1"/>
          <p:cNvSpPr>
            <a:spLocks/>
          </p:cNvSpPr>
          <p:nvPr/>
        </p:nvSpPr>
        <p:spPr bwMode="auto">
          <a:xfrm>
            <a:off x="1790878" y="2892200"/>
            <a:ext cx="3024902" cy="3857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2112"/>
              <a:gd name="adj6" fmla="val -19596"/>
            </a:avLst>
          </a:prstGeom>
          <a:solidFill>
            <a:srgbClr val="FFFFCC"/>
          </a:solidFill>
          <a:ln w="38100" algn="ctr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CC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00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等价“本地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Window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调试器”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052629" y="2016707"/>
            <a:ext cx="1585910" cy="298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>
            <a:off x="5262758" y="2226764"/>
            <a:ext cx="1585910" cy="2986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5262758" y="3457092"/>
            <a:ext cx="1585910" cy="519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2625"/>
      </p:ext>
    </p:extLst>
  </p:cSld>
  <p:clrMapOvr>
    <a:masterClrMapping/>
  </p:clrMapOvr>
</p:sld>
</file>

<file path=ppt/theme/theme1.xml><?xml version="1.0" encoding="utf-8"?>
<a:theme xmlns:a="http://schemas.openxmlformats.org/drawingml/2006/main" name="ipc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B0F0"/>
      </a:hlink>
      <a:folHlink>
        <a:srgbClr val="00B0F0"/>
      </a:folHlink>
    </a:clrScheme>
    <a:fontScheme name="ipc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6600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7107</TotalTime>
  <Words>1319</Words>
  <Application>Microsoft Office PowerPoint</Application>
  <PresentationFormat>全屏显示(4:3)</PresentationFormat>
  <Paragraphs>196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 Unicode MS</vt:lpstr>
      <vt:lpstr>HY헤드라인M</vt:lpstr>
      <vt:lpstr>Microsoft YaHei UI</vt:lpstr>
      <vt:lpstr>华文行楷</vt:lpstr>
      <vt:lpstr>楷体_GB2312</vt:lpstr>
      <vt:lpstr>宋体</vt:lpstr>
      <vt:lpstr>微软雅黑</vt:lpstr>
      <vt:lpstr>新宋体</vt:lpstr>
      <vt:lpstr>Arial</vt:lpstr>
      <vt:lpstr>Arial Black</vt:lpstr>
      <vt:lpstr>Comic Sans MS</vt:lpstr>
      <vt:lpstr>Segoe UI Bold</vt:lpstr>
      <vt:lpstr>Times New Roman</vt:lpstr>
      <vt:lpstr>ipc</vt:lpstr>
      <vt:lpstr>程序设计基础  第 2 次 上 机</vt:lpstr>
      <vt:lpstr>主要内容</vt:lpstr>
      <vt:lpstr>编译错误与警告</vt:lpstr>
      <vt:lpstr>编译错误与警告</vt:lpstr>
      <vt:lpstr>为什么要代码调试？</vt:lpstr>
      <vt:lpstr>简单代码调试</vt:lpstr>
      <vt:lpstr>一、调试界面</vt:lpstr>
      <vt:lpstr>调试界面</vt:lpstr>
      <vt:lpstr>调试界面</vt:lpstr>
      <vt:lpstr>调试界面</vt:lpstr>
      <vt:lpstr>二、开始调试</vt:lpstr>
      <vt:lpstr>“启动调试”</vt:lpstr>
      <vt:lpstr>“逐语句”或“逐过程”</vt:lpstr>
      <vt:lpstr>“运行到光标处”</vt:lpstr>
      <vt:lpstr>三、单步执行</vt:lpstr>
      <vt:lpstr>单步执行</vt:lpstr>
      <vt:lpstr>四、查看调试数据</vt:lpstr>
      <vt:lpstr>查看调试数据</vt:lpstr>
      <vt:lpstr>查看调试数据</vt:lpstr>
      <vt:lpstr>查看调试数据</vt:lpstr>
      <vt:lpstr>查看调试数据</vt:lpstr>
      <vt:lpstr>查看调试数据</vt:lpstr>
      <vt:lpstr>五、断点使用</vt:lpstr>
      <vt:lpstr>五、断点使用</vt:lpstr>
      <vt:lpstr>断点使用</vt:lpstr>
      <vt:lpstr>断点使用</vt:lpstr>
      <vt:lpstr>断点使用</vt:lpstr>
      <vt:lpstr>六、停止调试</vt:lpstr>
      <vt:lpstr>深入学习</vt:lpstr>
      <vt:lpstr>内容预告</vt:lpstr>
      <vt:lpstr>PowerPoint 演示文稿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C Programming Language</dc:title>
  <dc:creator>Fred Kuhns</dc:creator>
  <dc:description>Intro to C</dc:description>
  <cp:lastModifiedBy>陈超</cp:lastModifiedBy>
  <cp:revision>936</cp:revision>
  <dcterms:created xsi:type="dcterms:W3CDTF">2003-01-16T14:38:52Z</dcterms:created>
  <dcterms:modified xsi:type="dcterms:W3CDTF">2021-09-24T14:14:33Z</dcterms:modified>
</cp:coreProperties>
</file>