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9" r:id="rId3"/>
    <p:sldId id="503" r:id="rId4"/>
    <p:sldId id="505" r:id="rId5"/>
    <p:sldId id="504" r:id="rId6"/>
    <p:sldId id="506" r:id="rId7"/>
    <p:sldId id="520" r:id="rId8"/>
    <p:sldId id="507" r:id="rId9"/>
    <p:sldId id="509" r:id="rId10"/>
    <p:sldId id="511" r:id="rId11"/>
    <p:sldId id="510" r:id="rId12"/>
    <p:sldId id="508" r:id="rId13"/>
    <p:sldId id="513" r:id="rId14"/>
    <p:sldId id="515" r:id="rId15"/>
    <p:sldId id="517" r:id="rId16"/>
    <p:sldId id="512" r:id="rId17"/>
    <p:sldId id="518" r:id="rId18"/>
    <p:sldId id="519" r:id="rId19"/>
    <p:sldId id="494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D5FFD5"/>
    <a:srgbClr val="0000CC"/>
    <a:srgbClr val="777777"/>
    <a:srgbClr val="40458C"/>
    <a:srgbClr val="99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7910" autoAdjust="0"/>
  </p:normalViewPr>
  <p:slideViewPr>
    <p:cSldViewPr snapToGrid="0">
      <p:cViewPr varScale="1">
        <p:scale>
          <a:sx n="100" d="100"/>
          <a:sy n="100" d="100"/>
        </p:scale>
        <p:origin x="1716" y="78"/>
      </p:cViewPr>
      <p:guideLst>
        <p:guide orient="horz" pos="80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528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6A8C0275-6BE4-471B-BBFC-7CF057E5D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55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CE2B3E-9ED6-4D2F-90F8-FFBDB8805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708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A8ED9B-0BBC-40ED-B432-95186FF3BA6F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52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F06376-2E0E-4031-BFBD-D49C766D553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27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Abc</a:t>
            </a:r>
            <a:r>
              <a:rPr lang="en-US" altLang="zh-CN" dirty="0"/>
              <a:t>: 97 98 99 10</a:t>
            </a:r>
          </a:p>
          <a:p>
            <a:r>
              <a:rPr lang="en-US" altLang="zh-CN" dirty="0"/>
              <a:t>^Z: -1</a:t>
            </a:r>
          </a:p>
          <a:p>
            <a:r>
              <a:rPr lang="en-US" altLang="zh-CN" dirty="0" err="1"/>
              <a:t>abc^Z</a:t>
            </a:r>
            <a:r>
              <a:rPr lang="en-US" altLang="zh-CN" dirty="0"/>
              <a:t>: 97 98 99 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^</a:t>
            </a:r>
            <a:r>
              <a:rPr lang="en-US" altLang="zh-CN" dirty="0" err="1"/>
              <a:t>Zabc</a:t>
            </a:r>
            <a:r>
              <a:rPr lang="en-US" altLang="zh-CN" dirty="0"/>
              <a:t>: 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abc^Zabc</a:t>
            </a:r>
            <a:r>
              <a:rPr lang="en-US" altLang="zh-CN" dirty="0"/>
              <a:t>: 97 98 99 26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CE2B3E-9ED6-4D2F-90F8-FFBDB880510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56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CE2B3E-9ED6-4D2F-90F8-FFBDB880510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50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CE2B3E-9ED6-4D2F-90F8-FFBDB880510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2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6380163"/>
            <a:ext cx="144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549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1pPr>
            <a:lvl2pPr>
              <a:defRPr sz="2800" b="1">
                <a:solidFill>
                  <a:srgbClr val="40458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600" y="6388100"/>
            <a:ext cx="41386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135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600" y="6388100"/>
            <a:ext cx="41386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23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6038" y="6388100"/>
            <a:ext cx="4024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defRPr kumimoji="1" sz="1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DD3D51A-A555-4238-9438-0FB7A94F4D45}" type="slidenum">
              <a:rPr lang="en-US" altLang="zh-CN" sz="1200" smtClean="0">
                <a:latin typeface="Comic Sans MS" panose="030F0702030302020204" pitchFamily="66" charset="0"/>
                <a:ea typeface="宋体" panose="02010600030101010101" pitchFamily="2" charset="-122"/>
              </a:rPr>
              <a:pPr eaLnBrk="1" hangingPunct="1">
                <a:defRPr/>
              </a:pPr>
              <a:t>‹#›</a:t>
            </a:fld>
            <a:endParaRPr lang="en-US" altLang="zh-CN" sz="12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1" r:id="rId1"/>
    <p:sldLayoutId id="2147484912" r:id="rId2"/>
    <p:sldLayoutId id="2147484917" r:id="rId3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8001000" cy="2459037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程序设计基础</a:t>
            </a: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 上 机</a:t>
            </a:r>
            <a:endParaRPr lang="en-US" altLang="zh-CN" sz="4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440238"/>
            <a:ext cx="7886700" cy="1641475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陈超</a:t>
            </a:r>
            <a:endParaRPr lang="en-US" altLang="zh-CN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清华大学软件学院</a:t>
            </a:r>
            <a:endParaRPr lang="en-US" altLang="zh-CN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Tel: 13593260961</a:t>
            </a:r>
          </a:p>
          <a:p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Email: thss15_chenc@163.com</a:t>
            </a:r>
            <a:endParaRPr lang="en-US" altLang="zh-CN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 形 19"/>
          <p:cNvSpPr/>
          <p:nvPr/>
        </p:nvSpPr>
        <p:spPr bwMode="auto">
          <a:xfrm flipH="1">
            <a:off x="2366102" y="2304621"/>
            <a:ext cx="962025" cy="578774"/>
          </a:xfrm>
          <a:prstGeom prst="corner">
            <a:avLst>
              <a:gd name="adj1" fmla="val 59874"/>
              <a:gd name="adj2" fmla="val 77977"/>
            </a:avLst>
          </a:prstGeom>
          <a:ln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en-US" altLang="zh-CN" dirty="0"/>
              <a:t>("%d" ,&amp;a);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564143"/>
              </p:ext>
            </p:extLst>
          </p:nvPr>
        </p:nvGraphicFramePr>
        <p:xfrm>
          <a:off x="682625" y="3464729"/>
          <a:ext cx="2752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992145129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93663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82627" y="1662101"/>
            <a:ext cx="275272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&gt;&gt;     123_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1351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命令行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-3" y="292844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stdin</a:t>
            </a:r>
            <a:r>
              <a:rPr lang="zh-CN" altLang="en-US" dirty="0"/>
              <a:t>流 缓冲区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0" y="4452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graphicFrame>
        <p:nvGraphicFramePr>
          <p:cNvPr id="18" name="内容占位符 2"/>
          <p:cNvGraphicFramePr>
            <a:graphicFrameLocks/>
          </p:cNvGraphicFramePr>
          <p:nvPr/>
        </p:nvGraphicFramePr>
        <p:xfrm>
          <a:off x="5378450" y="3464729"/>
          <a:ext cx="2752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992145129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93663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 bwMode="auto">
          <a:xfrm>
            <a:off x="1871686" y="2329814"/>
            <a:ext cx="260096" cy="742950"/>
          </a:xfrm>
          <a:prstGeom prst="downArrow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39515" y="251662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enter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 bwMode="auto">
          <a:xfrm rot="16200000">
            <a:off x="4341743" y="4423726"/>
            <a:ext cx="260096" cy="742950"/>
          </a:xfrm>
          <a:prstGeom prst="downArrow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65133" y="4083492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scanf</a:t>
            </a:r>
            <a:r>
              <a:rPr lang="en-US" altLang="zh-CN" dirty="0"/>
              <a:t>("%d" ,&amp;a);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4420" y="5977202"/>
            <a:ext cx="471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&amp;a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910259" y="5479018"/>
            <a:ext cx="0" cy="3883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 flipV="1">
            <a:off x="5606084" y="5479018"/>
            <a:ext cx="0" cy="3883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370245" y="5977202"/>
            <a:ext cx="471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&amp;a</a:t>
            </a:r>
            <a:endParaRPr lang="zh-CN" altLang="en-US" dirty="0"/>
          </a:p>
        </p:txBody>
      </p:sp>
      <p:graphicFrame>
        <p:nvGraphicFramePr>
          <p:cNvPr id="25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221894"/>
              </p:ext>
            </p:extLst>
          </p:nvPr>
        </p:nvGraphicFramePr>
        <p:xfrm>
          <a:off x="5378446" y="4990615"/>
          <a:ext cx="23844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10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59610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59610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59610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  <p:graphicFrame>
        <p:nvGraphicFramePr>
          <p:cNvPr id="26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551376"/>
              </p:ext>
            </p:extLst>
          </p:nvPr>
        </p:nvGraphicFramePr>
        <p:xfrm>
          <a:off x="682625" y="4990615"/>
          <a:ext cx="23844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10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59610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59610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59610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92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 形 19"/>
          <p:cNvSpPr/>
          <p:nvPr/>
        </p:nvSpPr>
        <p:spPr bwMode="auto">
          <a:xfrm flipH="1">
            <a:off x="2366102" y="2304621"/>
            <a:ext cx="962025" cy="578774"/>
          </a:xfrm>
          <a:prstGeom prst="corner">
            <a:avLst>
              <a:gd name="adj1" fmla="val 59874"/>
              <a:gd name="adj2" fmla="val 77977"/>
            </a:avLst>
          </a:prstGeom>
          <a:ln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gets(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682625" y="3464729"/>
          <a:ext cx="2752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992145129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93663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82627" y="1662101"/>
            <a:ext cx="275272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&gt;&gt;</a:t>
            </a:r>
            <a:r>
              <a:rPr lang="en-US" altLang="zh-CN" sz="2400" dirty="0" err="1">
                <a:solidFill>
                  <a:schemeClr val="bg1"/>
                </a:solidFill>
              </a:rPr>
              <a:t>asd</a:t>
            </a:r>
            <a:r>
              <a:rPr lang="en-US" altLang="zh-CN" sz="2400" dirty="0">
                <a:solidFill>
                  <a:schemeClr val="bg1"/>
                </a:solidFill>
              </a:rPr>
              <a:t>_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1" name="内容占位符 2"/>
          <p:cNvGraphicFramePr>
            <a:graphicFrameLocks/>
          </p:cNvGraphicFramePr>
          <p:nvPr/>
        </p:nvGraphicFramePr>
        <p:xfrm>
          <a:off x="682625" y="4990615"/>
          <a:ext cx="2752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992145129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93663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0" y="11351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命令行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-3" y="292844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stdin</a:t>
            </a:r>
            <a:r>
              <a:rPr lang="zh-CN" altLang="en-US" dirty="0"/>
              <a:t>流 缓冲区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0" y="4452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graphicFrame>
        <p:nvGraphicFramePr>
          <p:cNvPr id="18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235358"/>
              </p:ext>
            </p:extLst>
          </p:nvPr>
        </p:nvGraphicFramePr>
        <p:xfrm>
          <a:off x="5378450" y="3464729"/>
          <a:ext cx="2752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992145129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93663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  <p:graphicFrame>
        <p:nvGraphicFramePr>
          <p:cNvPr id="19" name="内容占位符 2"/>
          <p:cNvGraphicFramePr>
            <a:graphicFrameLocks/>
          </p:cNvGraphicFramePr>
          <p:nvPr/>
        </p:nvGraphicFramePr>
        <p:xfrm>
          <a:off x="5378450" y="4990615"/>
          <a:ext cx="2752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992145129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93663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 bwMode="auto">
          <a:xfrm>
            <a:off x="1871686" y="2329814"/>
            <a:ext cx="260096" cy="742950"/>
          </a:xfrm>
          <a:prstGeom prst="downArrow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39515" y="251662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enter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 bwMode="auto">
          <a:xfrm rot="16200000">
            <a:off x="4341743" y="4423726"/>
            <a:ext cx="260096" cy="742950"/>
          </a:xfrm>
          <a:prstGeom prst="downArrow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24205" y="408349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gets(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</p:txBody>
      </p:sp>
      <p:sp>
        <p:nvSpPr>
          <p:cNvPr id="23" name="矩形 22"/>
          <p:cNvSpPr/>
          <p:nvPr/>
        </p:nvSpPr>
        <p:spPr>
          <a:xfrm>
            <a:off x="438581" y="5977202"/>
            <a:ext cx="1215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char* </a:t>
            </a:r>
            <a:r>
              <a:rPr lang="en-US" altLang="zh-CN" dirty="0" err="1"/>
              <a:t>str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910259" y="5479018"/>
            <a:ext cx="0" cy="3883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34406" y="5977202"/>
            <a:ext cx="1215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char* </a:t>
            </a:r>
            <a:r>
              <a:rPr lang="en-US" altLang="zh-CN" dirty="0" err="1"/>
              <a:t>str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5606084" y="5479018"/>
            <a:ext cx="0" cy="3883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66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/>
              <a:t>scanf</a:t>
            </a:r>
            <a:r>
              <a:rPr lang="zh-CN" altLang="en-US" b="0" dirty="0"/>
              <a:t>与</a:t>
            </a:r>
            <a:r>
              <a:rPr lang="en-US" altLang="zh-CN" b="0" dirty="0"/>
              <a:t>gets</a:t>
            </a:r>
          </a:p>
          <a:p>
            <a:pPr lvl="1"/>
            <a:r>
              <a:rPr lang="zh-CN" altLang="en-US" b="0" dirty="0"/>
              <a:t>没有参数表明已分配的内存空间有多大</a:t>
            </a:r>
            <a:endParaRPr lang="en-US" altLang="zh-CN" b="0" dirty="0"/>
          </a:p>
          <a:p>
            <a:pPr lvl="1"/>
            <a:r>
              <a:rPr lang="zh-CN" altLang="en-US" b="0" dirty="0"/>
              <a:t>很容易写入不安全的地址</a:t>
            </a:r>
            <a:endParaRPr lang="en-US" altLang="zh-CN" b="0" dirty="0"/>
          </a:p>
          <a:p>
            <a:r>
              <a:rPr lang="en-US" altLang="zh-CN" b="0" dirty="0" err="1"/>
              <a:t>scanf_s</a:t>
            </a:r>
            <a:r>
              <a:rPr lang="zh-CN" altLang="en-US" b="0" dirty="0"/>
              <a:t>，</a:t>
            </a:r>
            <a:r>
              <a:rPr lang="en-US" altLang="zh-CN" b="0" dirty="0" err="1"/>
              <a:t>gets_s</a:t>
            </a:r>
            <a:endParaRPr lang="en-US" altLang="zh-CN" b="0" dirty="0"/>
          </a:p>
          <a:p>
            <a:pPr lvl="1"/>
            <a:r>
              <a:rPr lang="zh-CN" altLang="en-US" b="0" dirty="0"/>
              <a:t>加入最大字符串长度参数，限制写入长度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scanf_s</a:t>
            </a:r>
            <a:r>
              <a:rPr lang="zh-CN" altLang="en-US" dirty="0"/>
              <a:t>，</a:t>
            </a:r>
            <a:r>
              <a:rPr lang="en-US" altLang="zh-CN" dirty="0" err="1"/>
              <a:t>gets_s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45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0" dirty="0">
                <a:solidFill>
                  <a:srgbClr val="002060"/>
                </a:solidFill>
              </a:rPr>
              <a:t>error C4996: '</a:t>
            </a:r>
            <a:r>
              <a:rPr lang="en-US" altLang="zh-CN" sz="2800" b="0" dirty="0" err="1">
                <a:solidFill>
                  <a:srgbClr val="002060"/>
                </a:solidFill>
              </a:rPr>
              <a:t>scanf</a:t>
            </a:r>
            <a:r>
              <a:rPr lang="en-US" altLang="zh-CN" sz="2800" b="0" dirty="0">
                <a:solidFill>
                  <a:srgbClr val="002060"/>
                </a:solidFill>
              </a:rPr>
              <a:t>': This function or variable may be unsafe. Consider using </a:t>
            </a:r>
            <a:r>
              <a:rPr lang="en-US" altLang="zh-CN" sz="2800" b="0" dirty="0" err="1">
                <a:solidFill>
                  <a:srgbClr val="002060"/>
                </a:solidFill>
              </a:rPr>
              <a:t>scanf_s</a:t>
            </a:r>
            <a:r>
              <a:rPr lang="en-US" altLang="zh-CN" sz="2800" b="0" dirty="0">
                <a:solidFill>
                  <a:srgbClr val="002060"/>
                </a:solidFill>
              </a:rPr>
              <a:t> instead. To disable deprecation, use _CRT_SECURE_NO_WARNINGS. See online help for details.</a:t>
            </a:r>
          </a:p>
          <a:p>
            <a:r>
              <a:rPr lang="en-US" altLang="zh-CN" dirty="0"/>
              <a:t>VS2012</a:t>
            </a:r>
            <a:r>
              <a:rPr lang="zh-CN" altLang="en-US" dirty="0"/>
              <a:t>在使用 ”</a:t>
            </a:r>
            <a:r>
              <a:rPr lang="en-US" altLang="zh-CN" dirty="0"/>
              <a:t>%s” </a:t>
            </a:r>
            <a:r>
              <a:rPr lang="zh-CN" altLang="en-US" dirty="0"/>
              <a:t>格式符读入时，会报这个错误</a:t>
            </a:r>
            <a:endParaRPr lang="en-US" altLang="zh-CN" dirty="0"/>
          </a:p>
          <a:p>
            <a:endParaRPr lang="zh-CN" altLang="en-US" b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scanf_s</a:t>
            </a:r>
            <a:r>
              <a:rPr lang="zh-CN" altLang="en-US" dirty="0"/>
              <a:t>，</a:t>
            </a:r>
            <a:r>
              <a:rPr lang="en-US" altLang="zh-CN" dirty="0" err="1"/>
              <a:t>gets_s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04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scanf_s</a:t>
            </a:r>
            <a:r>
              <a:rPr lang="zh-CN" altLang="en-US" dirty="0"/>
              <a:t>，</a:t>
            </a:r>
            <a:r>
              <a:rPr lang="en-US" altLang="zh-CN" dirty="0" err="1"/>
              <a:t>gets_s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解决方法一：</a:t>
            </a:r>
            <a:endParaRPr lang="en-US" altLang="zh-CN" dirty="0"/>
          </a:p>
          <a:p>
            <a:pPr lvl="1"/>
            <a:r>
              <a:rPr lang="zh-CN" altLang="en-US" dirty="0"/>
              <a:t>在程序的最开头（</a:t>
            </a: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r>
              <a:rPr lang="zh-CN" altLang="en-US" dirty="0"/>
              <a:t>之前）添加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#define _CRT_SECURE_NO_WARNINGS</a:t>
            </a:r>
          </a:p>
          <a:p>
            <a:r>
              <a:rPr lang="zh-CN" altLang="en-US" dirty="0"/>
              <a:t>解决方法二：</a:t>
            </a:r>
            <a:endParaRPr lang="en-US" altLang="zh-CN" dirty="0"/>
          </a:p>
          <a:p>
            <a:pPr lvl="1"/>
            <a:r>
              <a:rPr lang="zh-CN" altLang="en-US" dirty="0"/>
              <a:t>右键单击项目</a:t>
            </a:r>
            <a:r>
              <a:rPr lang="en-US" altLang="zh-CN" dirty="0"/>
              <a:t>:  </a:t>
            </a:r>
            <a:r>
              <a:rPr lang="zh-CN" altLang="en-US" dirty="0"/>
              <a:t>属性</a:t>
            </a:r>
            <a:r>
              <a:rPr lang="en-US" altLang="zh-CN" dirty="0"/>
              <a:t>|</a:t>
            </a:r>
            <a:r>
              <a:rPr lang="zh-CN" altLang="en-US" dirty="0"/>
              <a:t>配置属性</a:t>
            </a:r>
            <a:r>
              <a:rPr lang="en-US" altLang="zh-CN" dirty="0"/>
              <a:t>|C/C++|</a:t>
            </a:r>
            <a:r>
              <a:rPr lang="zh-CN" altLang="en-US" dirty="0"/>
              <a:t>命令行</a:t>
            </a:r>
            <a:r>
              <a:rPr lang="en-US" altLang="zh-CN" dirty="0"/>
              <a:t>|</a:t>
            </a:r>
            <a:r>
              <a:rPr lang="zh-CN" altLang="en-US" dirty="0"/>
              <a:t>其他选项，加入：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“</a:t>
            </a:r>
            <a:r>
              <a:rPr lang="en-US" altLang="zh-CN" dirty="0"/>
              <a:t>/D _CRT_SECURE_NO_WARNINGS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详见下页示意图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Software Engineering (I) — The C Programming Language</a:t>
            </a:r>
            <a:endParaRPr kumimoji="0" lang="en-US" altLang="zh-CN" b="0">
              <a:solidFill>
                <a:schemeClr val="tx1"/>
              </a:solidFill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05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958" y="1141413"/>
            <a:ext cx="6989322" cy="5078412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Software Engineering (I) — The C Programming Language</a:t>
            </a:r>
            <a:endParaRPr kumimoji="0" lang="en-US" altLang="zh-CN" b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02622" y="4985979"/>
            <a:ext cx="2872760" cy="2675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3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Visual Studio</a:t>
            </a:r>
            <a:r>
              <a:rPr lang="zh-CN" altLang="en-US" sz="2800" dirty="0"/>
              <a:t>中，未初始化的栈空间用</a:t>
            </a:r>
            <a:r>
              <a:rPr lang="en-US" altLang="zh-CN" sz="2800" dirty="0"/>
              <a:t>0xCC</a:t>
            </a:r>
            <a:r>
              <a:rPr lang="zh-CN" altLang="en-US" sz="2800" dirty="0"/>
              <a:t>填充，而未初始化的堆空间用</a:t>
            </a:r>
            <a:r>
              <a:rPr lang="en-US" altLang="zh-CN" sz="2800" dirty="0"/>
              <a:t>0xCD</a:t>
            </a:r>
            <a:r>
              <a:rPr lang="zh-CN" altLang="en-US" sz="2800" dirty="0"/>
              <a:t>填充。</a:t>
            </a:r>
            <a:br>
              <a:rPr lang="zh-CN" altLang="en-US" sz="2800" dirty="0"/>
            </a:br>
            <a:r>
              <a:rPr lang="zh-CN" altLang="en-US" sz="2800" dirty="0"/>
              <a:t>而</a:t>
            </a:r>
            <a:r>
              <a:rPr lang="en-US" altLang="zh-CN" sz="2800" dirty="0"/>
              <a:t>0xCCCC</a:t>
            </a:r>
            <a:r>
              <a:rPr lang="zh-CN" altLang="en-US" sz="2800" dirty="0"/>
              <a:t>和</a:t>
            </a:r>
            <a:r>
              <a:rPr lang="en-US" altLang="zh-CN" sz="2800" dirty="0"/>
              <a:t>0xCDCD</a:t>
            </a:r>
            <a:r>
              <a:rPr lang="zh-CN" altLang="en-US" sz="2800" dirty="0"/>
              <a:t>在中文</a:t>
            </a:r>
            <a:r>
              <a:rPr lang="en-US" altLang="zh-CN" sz="2800" dirty="0"/>
              <a:t>GB2312</a:t>
            </a:r>
            <a:r>
              <a:rPr lang="zh-CN" altLang="en-US" sz="2800" dirty="0"/>
              <a:t>编码中分别对应“烫”字和“屯”字。</a:t>
            </a:r>
            <a:endParaRPr lang="en-US" altLang="zh-CN" sz="2800" dirty="0"/>
          </a:p>
          <a:p>
            <a:r>
              <a:rPr lang="zh-CN" altLang="en-US" sz="2800" dirty="0"/>
              <a:t>如果一个字符串没有结束符</a:t>
            </a:r>
            <a:r>
              <a:rPr lang="en-US" altLang="zh-CN" sz="2800" dirty="0"/>
              <a:t>'\0'</a:t>
            </a:r>
            <a:r>
              <a:rPr lang="zh-CN" altLang="en-US" sz="2800" dirty="0"/>
              <a:t>，输出时就会打印出未初始化的栈或堆空间的内容，这就是大名鼎鼎的“烫烫烫”、“屯屯屯”乱码。</a:t>
            </a:r>
          </a:p>
          <a:p>
            <a:pPr lvl="1"/>
            <a:r>
              <a:rPr lang="zh-CN" altLang="en-US" sz="2400" dirty="0"/>
              <a:t>王赟 </a:t>
            </a:r>
            <a:r>
              <a:rPr lang="en-US" altLang="zh-CN" sz="2400" dirty="0" err="1"/>
              <a:t>Maigo</a:t>
            </a:r>
            <a:br>
              <a:rPr lang="en-US" altLang="zh-CN" sz="2400" dirty="0"/>
            </a:br>
            <a:r>
              <a:rPr lang="en-US" altLang="zh-CN" sz="2400" dirty="0"/>
              <a:t>https://www.zhihu.com/question/36899383/answer/69503032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烫烫烫，屯屯屯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68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栈空间</a:t>
            </a:r>
            <a:endParaRPr lang="en-US" altLang="zh-CN" dirty="0"/>
          </a:p>
          <a:p>
            <a:pPr lvl="1"/>
            <a:r>
              <a:rPr lang="zh-CN" altLang="en-US" dirty="0"/>
              <a:t>函数中的局部变量，系统自动分配与回收</a:t>
            </a:r>
            <a:endParaRPr lang="en-US" altLang="zh-CN" dirty="0"/>
          </a:p>
          <a:p>
            <a:pPr lvl="1"/>
            <a:r>
              <a:rPr lang="zh-CN" altLang="en-US" dirty="0"/>
              <a:t>在函数调用中起作用，函数返回后回收</a:t>
            </a:r>
            <a:endParaRPr lang="en-US" altLang="zh-CN" dirty="0"/>
          </a:p>
          <a:p>
            <a:pPr lvl="1"/>
            <a:r>
              <a:rPr lang="en-US" altLang="zh-CN" dirty="0"/>
              <a:t>main</a:t>
            </a:r>
            <a:r>
              <a:rPr lang="zh-CN" altLang="en-US" dirty="0"/>
              <a:t>函数也是函数</a:t>
            </a:r>
            <a:endParaRPr lang="en-US" altLang="zh-CN" dirty="0"/>
          </a:p>
          <a:p>
            <a:r>
              <a:rPr lang="zh-CN" altLang="en-US" dirty="0"/>
              <a:t>堆空间</a:t>
            </a:r>
            <a:endParaRPr lang="en-US" altLang="zh-CN" dirty="0"/>
          </a:p>
          <a:p>
            <a:pPr lvl="1"/>
            <a:r>
              <a:rPr lang="en-US" altLang="zh-CN" dirty="0"/>
              <a:t>new / </a:t>
            </a:r>
            <a:r>
              <a:rPr lang="en-US" altLang="zh-CN" dirty="0" err="1"/>
              <a:t>malloc</a:t>
            </a:r>
            <a:r>
              <a:rPr lang="en-US" altLang="zh-CN" dirty="0"/>
              <a:t> / </a:t>
            </a:r>
            <a:r>
              <a:rPr lang="zh-CN" altLang="en-US" dirty="0"/>
              <a:t>全局变量</a:t>
            </a:r>
            <a:endParaRPr lang="en-US" altLang="zh-CN" dirty="0"/>
          </a:p>
          <a:p>
            <a:pPr lvl="1"/>
            <a:r>
              <a:rPr lang="zh-CN" altLang="en-US" dirty="0"/>
              <a:t>程序员自己分配，自己负责回收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烫烫烫，屯屯屯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1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烫烫烫，屯屯屯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8319" y="2328128"/>
            <a:ext cx="37965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C00000"/>
                </a:solidFill>
              </a:rPr>
              <a:t>char* s1 = new char[10];</a:t>
            </a:r>
          </a:p>
          <a:p>
            <a:r>
              <a:rPr lang="zh-CN" altLang="en-US" dirty="0"/>
              <a:t>	printf_s(s1, 10);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	printf("\n");</a:t>
            </a:r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rgbClr val="C00000"/>
                </a:solidFill>
              </a:rPr>
              <a:t>char s2[10];</a:t>
            </a:r>
          </a:p>
          <a:p>
            <a:r>
              <a:rPr lang="zh-CN" altLang="en-US" dirty="0"/>
              <a:t>	printf_s(s2, 10);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	return 0;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74650" y="1141414"/>
            <a:ext cx="8389938" cy="735012"/>
          </a:xfrm>
        </p:spPr>
        <p:txBody>
          <a:bodyPr/>
          <a:lstStyle/>
          <a:p>
            <a:r>
              <a:rPr lang="zh-CN" altLang="en-US" dirty="0"/>
              <a:t>测试此程序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61" y="3262312"/>
            <a:ext cx="4014903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5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6" name="Picture 12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2447925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3" descr="条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263"/>
            <a:ext cx="916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5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692150"/>
            <a:ext cx="30988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27" descr="0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91440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647700" y="2806700"/>
            <a:ext cx="78200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HY헤드라인M" pitchFamily="2" charset="-127"/>
                <a:cs typeface="Arial" pitchFamily="34" charset="0"/>
              </a:rPr>
              <a:t>Thanks</a:t>
            </a:r>
            <a:endParaRPr lang="zh-CN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HY헤드라인M" pitchFamily="2" charset="-127"/>
              <a:cs typeface="Arial" pitchFamily="34" charset="0"/>
            </a:endParaRPr>
          </a:p>
        </p:txBody>
      </p:sp>
      <p:sp>
        <p:nvSpPr>
          <p:cNvPr id="21573" name="Rectangle 69"/>
          <p:cNvSpPr>
            <a:spLocks noChangeArrowheads="1"/>
          </p:cNvSpPr>
          <p:nvPr/>
        </p:nvSpPr>
        <p:spPr bwMode="auto">
          <a:xfrm>
            <a:off x="611188" y="2781300"/>
            <a:ext cx="78200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 b="1">
              <a:solidFill>
                <a:srgbClr val="CC3300"/>
              </a:solidFill>
              <a:latin typeface="Arial Black" panose="020B0A04020102020204" pitchFamily="34" charset="0"/>
              <a:ea typeface="HY헤드라인M" pitchFamily="2" charset="-127"/>
            </a:endParaRPr>
          </a:p>
        </p:txBody>
      </p:sp>
    </p:spTree>
  </p:cSld>
  <p:clrMapOvr>
    <a:masterClrMapping/>
  </p:clrMapOvr>
  <p:transition advTm="5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99CC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8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374650" y="1141412"/>
            <a:ext cx="8389938" cy="481171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字符串与输入相关的疑难解析：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缓冲区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getc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\r\n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^Z</a:t>
            </a:r>
          </a:p>
          <a:p>
            <a:pPr lvl="1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gets</a:t>
            </a:r>
          </a:p>
          <a:p>
            <a:pPr lvl="1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scanf_s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gets_s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烫烫烫，屯屯屯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12" name="标题 1"/>
          <p:cNvSpPr>
            <a:spLocks noGrp="1"/>
          </p:cNvSpPr>
          <p:nvPr>
            <p:ph type="title"/>
          </p:nvPr>
        </p:nvSpPr>
        <p:spPr>
          <a:xfrm>
            <a:off x="682625" y="76200"/>
            <a:ext cx="7772400" cy="790575"/>
          </a:xfrm>
        </p:spPr>
        <p:txBody>
          <a:bodyPr/>
          <a:lstStyle/>
          <a:p>
            <a:r>
              <a:rPr lang="zh-CN" altLang="en-US" dirty="0"/>
              <a:t>主要内容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 形 19"/>
          <p:cNvSpPr/>
          <p:nvPr/>
        </p:nvSpPr>
        <p:spPr bwMode="auto">
          <a:xfrm flipH="1">
            <a:off x="2366102" y="2304621"/>
            <a:ext cx="962025" cy="578774"/>
          </a:xfrm>
          <a:prstGeom prst="corner">
            <a:avLst>
              <a:gd name="adj1" fmla="val 59874"/>
              <a:gd name="adj2" fmla="val 77977"/>
            </a:avLst>
          </a:prstGeom>
          <a:ln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缓冲区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063591"/>
              </p:ext>
            </p:extLst>
          </p:nvPr>
        </p:nvGraphicFramePr>
        <p:xfrm>
          <a:off x="682625" y="3464729"/>
          <a:ext cx="2752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992145129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93663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82627" y="1662101"/>
            <a:ext cx="275272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&gt;&gt;</a:t>
            </a:r>
            <a:r>
              <a:rPr lang="en-US" altLang="zh-CN" sz="2400" dirty="0" err="1">
                <a:solidFill>
                  <a:schemeClr val="bg1"/>
                </a:solidFill>
              </a:rPr>
              <a:t>asd</a:t>
            </a:r>
            <a:r>
              <a:rPr lang="en-US" altLang="zh-CN" sz="2400" dirty="0">
                <a:solidFill>
                  <a:schemeClr val="bg1"/>
                </a:solidFill>
              </a:rPr>
              <a:t>_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1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734863"/>
              </p:ext>
            </p:extLst>
          </p:nvPr>
        </p:nvGraphicFramePr>
        <p:xfrm>
          <a:off x="682625" y="4990615"/>
          <a:ext cx="2752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992145129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93663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0" y="11351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命令行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-3" y="292844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stdin</a:t>
            </a:r>
            <a:r>
              <a:rPr lang="zh-CN" altLang="en-US" dirty="0"/>
              <a:t>流 缓冲区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0" y="4452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graphicFrame>
        <p:nvGraphicFramePr>
          <p:cNvPr id="18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861917"/>
              </p:ext>
            </p:extLst>
          </p:nvPr>
        </p:nvGraphicFramePr>
        <p:xfrm>
          <a:off x="5378450" y="3464729"/>
          <a:ext cx="2752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992145129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93663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  <p:graphicFrame>
        <p:nvGraphicFramePr>
          <p:cNvPr id="19" name="内容占位符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670506"/>
              </p:ext>
            </p:extLst>
          </p:nvPr>
        </p:nvGraphicFramePr>
        <p:xfrm>
          <a:off x="5378450" y="4990615"/>
          <a:ext cx="2752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992145129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93663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 bwMode="auto">
          <a:xfrm>
            <a:off x="1871686" y="2329814"/>
            <a:ext cx="260096" cy="742950"/>
          </a:xfrm>
          <a:prstGeom prst="downArrow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39515" y="251662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enter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 bwMode="auto">
          <a:xfrm rot="16200000">
            <a:off x="4341743" y="4423726"/>
            <a:ext cx="260096" cy="742950"/>
          </a:xfrm>
          <a:prstGeom prst="downArrow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65133" y="408349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scanf</a:t>
            </a:r>
            <a:r>
              <a:rPr lang="en-US" altLang="zh-CN" dirty="0"/>
              <a:t>(“%s”, 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38581" y="5977202"/>
            <a:ext cx="1215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char* </a:t>
            </a:r>
            <a:r>
              <a:rPr lang="en-US" altLang="zh-CN" dirty="0" err="1"/>
              <a:t>str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910259" y="5479018"/>
            <a:ext cx="0" cy="3883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34406" y="5977202"/>
            <a:ext cx="1215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char* </a:t>
            </a:r>
            <a:r>
              <a:rPr lang="en-US" altLang="zh-CN" dirty="0" err="1"/>
              <a:t>str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5606084" y="5479018"/>
            <a:ext cx="0" cy="3883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线形标注 1 7"/>
          <p:cNvSpPr/>
          <p:nvPr/>
        </p:nvSpPr>
        <p:spPr bwMode="auto">
          <a:xfrm>
            <a:off x="6992936" y="2472823"/>
            <a:ext cx="1617664" cy="599941"/>
          </a:xfrm>
          <a:prstGeom prst="borderCallout1">
            <a:avLst>
              <a:gd name="adj1" fmla="val 50765"/>
              <a:gd name="adj2" fmla="val -225"/>
              <a:gd name="adj3" fmla="val 121459"/>
              <a:gd name="adj4" fmla="val -33922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 err="1"/>
              <a:t>scanf</a:t>
            </a:r>
            <a:r>
              <a:rPr lang="zh-CN" altLang="en-US" sz="1400" dirty="0"/>
              <a:t>读取流，</a:t>
            </a:r>
            <a:endParaRPr lang="en-US" altLang="zh-CN" sz="1400" dirty="0"/>
          </a:p>
          <a:p>
            <a:r>
              <a:rPr lang="zh-CN" altLang="en-US" sz="1400" dirty="0"/>
              <a:t>把</a:t>
            </a:r>
            <a:r>
              <a:rPr lang="en-US" altLang="zh-CN" sz="1400" dirty="0"/>
              <a:t>\n</a:t>
            </a:r>
            <a:r>
              <a:rPr lang="zh-CN" altLang="en-US" sz="1400" dirty="0"/>
              <a:t>留在缓冲区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线形标注 1 23"/>
          <p:cNvSpPr/>
          <p:nvPr/>
        </p:nvSpPr>
        <p:spPr bwMode="auto">
          <a:xfrm>
            <a:off x="4095357" y="1256429"/>
            <a:ext cx="2446759" cy="599941"/>
          </a:xfrm>
          <a:prstGeom prst="borderCallout1">
            <a:avLst>
              <a:gd name="adj1" fmla="val 55528"/>
              <a:gd name="adj2" fmla="val 953"/>
              <a:gd name="adj3" fmla="val 177027"/>
              <a:gd name="adj4" fmla="val -24076"/>
            </a:avLst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dirty="0"/>
              <a:t>按下回车键入一个</a:t>
            </a:r>
            <a:r>
              <a:rPr lang="en-US" altLang="zh-CN" sz="1400" dirty="0"/>
              <a:t>\n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zh-CN" altLang="en-US" sz="1400" dirty="0"/>
              <a:t>并把字符串输入</a:t>
            </a:r>
            <a:r>
              <a:rPr lang="en-US" altLang="zh-CN" sz="1400" dirty="0" err="1"/>
              <a:t>stdin</a:t>
            </a:r>
            <a:r>
              <a:rPr lang="zh-CN" altLang="en-US" sz="1400" dirty="0"/>
              <a:t>流缓冲区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getc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74650" y="1141413"/>
            <a:ext cx="8389938" cy="5078412"/>
          </a:xfrm>
        </p:spPr>
        <p:txBody>
          <a:bodyPr/>
          <a:lstStyle/>
          <a:p>
            <a:r>
              <a:rPr lang="en-US" altLang="zh-CN" b="0" dirty="0"/>
              <a:t>#define </a:t>
            </a:r>
            <a:r>
              <a:rPr lang="en-US" altLang="zh-CN" b="0" dirty="0" err="1">
                <a:solidFill>
                  <a:srgbClr val="7030A0"/>
                </a:solidFill>
              </a:rPr>
              <a:t>getchar</a:t>
            </a:r>
            <a:r>
              <a:rPr lang="en-US" altLang="zh-CN" b="0" dirty="0">
                <a:solidFill>
                  <a:srgbClr val="7030A0"/>
                </a:solidFill>
              </a:rPr>
              <a:t>() </a:t>
            </a:r>
            <a:r>
              <a:rPr lang="en-US" altLang="zh-CN" b="0" dirty="0" err="1">
                <a:solidFill>
                  <a:srgbClr val="00B0F0"/>
                </a:solidFill>
              </a:rPr>
              <a:t>getc</a:t>
            </a:r>
            <a:r>
              <a:rPr lang="en-US" altLang="zh-CN" b="0" dirty="0">
                <a:solidFill>
                  <a:srgbClr val="00B0F0"/>
                </a:solidFill>
              </a:rPr>
              <a:t>(</a:t>
            </a:r>
            <a:r>
              <a:rPr lang="en-US" altLang="zh-CN" b="0" dirty="0" err="1">
                <a:solidFill>
                  <a:srgbClr val="00B0F0"/>
                </a:solidFill>
              </a:rPr>
              <a:t>stdin</a:t>
            </a:r>
            <a:r>
              <a:rPr lang="en-US" altLang="zh-CN" b="0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zh-CN" b="0" dirty="0"/>
              <a:t>#define </a:t>
            </a:r>
            <a:r>
              <a:rPr lang="en-US" altLang="zh-CN" b="0" dirty="0">
                <a:solidFill>
                  <a:srgbClr val="7030A0"/>
                </a:solidFill>
              </a:rPr>
              <a:t>EOF</a:t>
            </a:r>
            <a:r>
              <a:rPr lang="en-US" altLang="zh-CN" b="0" dirty="0"/>
              <a:t> </a:t>
            </a:r>
            <a:r>
              <a:rPr lang="en-US" altLang="zh-CN" b="0" dirty="0">
                <a:solidFill>
                  <a:srgbClr val="00B0F0"/>
                </a:solidFill>
              </a:rPr>
              <a:t>-1</a:t>
            </a:r>
          </a:p>
          <a:p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c=</a:t>
            </a:r>
            <a:r>
              <a:rPr lang="en-US" altLang="zh-CN" b="0" dirty="0"/>
              <a:t> </a:t>
            </a:r>
            <a:r>
              <a:rPr lang="en-US" altLang="zh-CN" b="0" dirty="0" err="1"/>
              <a:t>getchar</a:t>
            </a:r>
            <a:r>
              <a:rPr lang="en-US" altLang="zh-CN" b="0" dirty="0"/>
              <a:t>() </a:t>
            </a:r>
          </a:p>
          <a:p>
            <a:pPr lvl="1"/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当读取成功时，返回读到的字符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当读取失败时（流结尾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流关闭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/^Z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），返回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88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\r\n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3"/>
            <a:ext cx="8389938" cy="5078412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\n	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命令行回车键、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文本文件换行符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\0	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内存中字符串结尾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中有用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所以字符数组必须至少多开一位空间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\r\n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回车换行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文本文件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的换行符，在其他地方不存在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35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^Z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2"/>
            <a:ext cx="8389938" cy="5335587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EOF	-1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不是字符，是特定流状态的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返回值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^Z		26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一个特殊字符，按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Ctrl+Z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命令行一行开头的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^Z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会使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getc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命令行一行中间的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^Z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会使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getc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，并删除之后的字符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不会出现在命令行一行结尾，因为结尾是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下是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Ctrl+D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21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^Z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2"/>
            <a:ext cx="8389938" cy="1335088"/>
          </a:xfrm>
        </p:spPr>
        <p:txBody>
          <a:bodyPr/>
          <a:lstStyle/>
          <a:p>
            <a:r>
              <a:rPr lang="zh-CN" altLang="en-US" dirty="0"/>
              <a:t>测试此程序，输入：</a:t>
            </a:r>
            <a:endParaRPr lang="en-US" altLang="zh-CN" dirty="0"/>
          </a:p>
          <a:p>
            <a:pPr lvl="1"/>
            <a:r>
              <a:rPr lang="en-US" altLang="zh-CN" dirty="0" err="1"/>
              <a:t>abc</a:t>
            </a:r>
            <a:endParaRPr lang="en-US" altLang="zh-CN" dirty="0"/>
          </a:p>
          <a:p>
            <a:pPr lvl="1"/>
            <a:r>
              <a:rPr lang="en-US" altLang="zh-CN" dirty="0"/>
              <a:t>^Z</a:t>
            </a:r>
          </a:p>
          <a:p>
            <a:pPr lvl="1"/>
            <a:r>
              <a:rPr lang="en-US" altLang="zh-CN" dirty="0" err="1"/>
              <a:t>abc^Z</a:t>
            </a:r>
            <a:endParaRPr lang="en-US" altLang="zh-CN" dirty="0"/>
          </a:p>
          <a:p>
            <a:pPr lvl="1"/>
            <a:r>
              <a:rPr lang="en-US" altLang="zh-CN" dirty="0"/>
              <a:t>^</a:t>
            </a:r>
            <a:r>
              <a:rPr lang="en-US" altLang="zh-CN" dirty="0" err="1"/>
              <a:t>Zabc</a:t>
            </a:r>
            <a:endParaRPr lang="en-US" altLang="zh-CN" dirty="0"/>
          </a:p>
          <a:p>
            <a:pPr lvl="1"/>
            <a:r>
              <a:rPr lang="en-US" altLang="zh-CN" dirty="0" err="1"/>
              <a:t>abc^Zabc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778375" y="2609850"/>
            <a:ext cx="37965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	char c;</a:t>
            </a:r>
          </a:p>
          <a:p>
            <a:r>
              <a:rPr lang="zh-CN" altLang="en-US" dirty="0"/>
              <a:t>	while (true) </a:t>
            </a:r>
          </a:p>
          <a:p>
            <a:r>
              <a:rPr lang="zh-CN" altLang="en-US" dirty="0"/>
              <a:t>	{</a:t>
            </a:r>
          </a:p>
          <a:p>
            <a:r>
              <a:rPr lang="zh-CN" altLang="en-US" dirty="0"/>
              <a:t>		c = getchar();</a:t>
            </a:r>
            <a:r>
              <a:rPr lang="en-US" altLang="zh-CN" dirty="0"/>
              <a:t>	</a:t>
            </a:r>
            <a:r>
              <a:rPr lang="zh-CN" altLang="en-US" dirty="0"/>
              <a:t>	printf("%d ", c);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11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4650" y="1008063"/>
            <a:ext cx="8389938" cy="5078412"/>
          </a:xfrm>
        </p:spPr>
        <p:txBody>
          <a:bodyPr/>
          <a:lstStyle/>
          <a:p>
            <a:r>
              <a:rPr lang="en-US" altLang="zh-CN" b="0" dirty="0" err="1"/>
              <a:t>scanf</a:t>
            </a:r>
            <a:r>
              <a:rPr lang="en-US" altLang="zh-CN" b="0" dirty="0"/>
              <a:t>("%s",</a:t>
            </a:r>
            <a:r>
              <a:rPr lang="en-US" altLang="zh-CN" b="0" dirty="0" err="1"/>
              <a:t>str</a:t>
            </a:r>
            <a:r>
              <a:rPr lang="en-US" altLang="zh-CN" b="0" dirty="0"/>
              <a:t>);</a:t>
            </a:r>
          </a:p>
          <a:p>
            <a:pPr lvl="1"/>
            <a:r>
              <a:rPr lang="zh-CN" altLang="en-US" b="0" dirty="0"/>
              <a:t>按格式读取，到空格、</a:t>
            </a:r>
            <a:r>
              <a:rPr lang="en-US" altLang="zh-CN" b="0" dirty="0"/>
              <a:t>\t</a:t>
            </a:r>
            <a:r>
              <a:rPr lang="zh-CN" altLang="en-US" b="0" dirty="0"/>
              <a:t>、</a:t>
            </a:r>
            <a:r>
              <a:rPr lang="en-US" altLang="zh-CN" b="0" dirty="0"/>
              <a:t>\n</a:t>
            </a:r>
            <a:r>
              <a:rPr lang="zh-CN" altLang="en-US" b="0" dirty="0"/>
              <a:t>为止</a:t>
            </a:r>
            <a:endParaRPr lang="en-US" altLang="zh-CN" b="0" dirty="0"/>
          </a:p>
          <a:p>
            <a:pPr lvl="1"/>
            <a:r>
              <a:rPr lang="zh-CN" altLang="en-US" b="0" dirty="0"/>
              <a:t>内存末尾加</a:t>
            </a:r>
            <a:r>
              <a:rPr lang="en-US" altLang="zh-CN" b="0" dirty="0"/>
              <a:t>\0</a:t>
            </a:r>
          </a:p>
          <a:p>
            <a:pPr lvl="1"/>
            <a:r>
              <a:rPr lang="zh-CN" altLang="en-US" b="0" dirty="0"/>
              <a:t>把空格、</a:t>
            </a:r>
            <a:r>
              <a:rPr lang="en-US" altLang="zh-CN" b="0" dirty="0"/>
              <a:t>\t</a:t>
            </a:r>
            <a:r>
              <a:rPr lang="zh-CN" altLang="en-US" b="0" dirty="0"/>
              <a:t>、</a:t>
            </a:r>
            <a:r>
              <a:rPr lang="en-US" altLang="zh-CN" b="0" dirty="0"/>
              <a:t>\n</a:t>
            </a:r>
            <a:r>
              <a:rPr lang="zh-CN" altLang="en-US" b="0" dirty="0"/>
              <a:t>留在缓冲区</a:t>
            </a:r>
            <a:endParaRPr lang="en-US" altLang="zh-CN" b="0" dirty="0"/>
          </a:p>
          <a:p>
            <a:r>
              <a:rPr lang="en-US" altLang="zh-CN" b="0" dirty="0" err="1"/>
              <a:t>scanf</a:t>
            </a:r>
            <a:r>
              <a:rPr lang="en-US" altLang="zh-CN" b="0" dirty="0"/>
              <a:t>("%d" ,&amp;a);</a:t>
            </a:r>
          </a:p>
          <a:p>
            <a:pPr lvl="1"/>
            <a:r>
              <a:rPr lang="zh-CN" altLang="en-US" b="0" dirty="0"/>
              <a:t>按格式读取，忽略最前的空格、</a:t>
            </a:r>
            <a:r>
              <a:rPr lang="en-US" altLang="zh-CN" b="0" dirty="0"/>
              <a:t>\t</a:t>
            </a:r>
            <a:r>
              <a:rPr lang="zh-CN" altLang="en-US" b="0" dirty="0"/>
              <a:t>、</a:t>
            </a:r>
            <a:r>
              <a:rPr lang="en-US" altLang="zh-CN" b="0" dirty="0"/>
              <a:t>\n</a:t>
            </a:r>
          </a:p>
          <a:p>
            <a:r>
              <a:rPr lang="en-US" altLang="zh-CN" b="0" dirty="0"/>
              <a:t>gets(</a:t>
            </a:r>
            <a:r>
              <a:rPr lang="en-US" altLang="zh-CN" b="0" dirty="0" err="1"/>
              <a:t>str</a:t>
            </a:r>
            <a:r>
              <a:rPr lang="en-US" altLang="zh-CN" b="0" dirty="0"/>
              <a:t>);</a:t>
            </a:r>
          </a:p>
          <a:p>
            <a:pPr lvl="1"/>
            <a:r>
              <a:rPr lang="zh-CN" altLang="en-US" b="0" dirty="0"/>
              <a:t>读取，到</a:t>
            </a:r>
            <a:r>
              <a:rPr lang="en-US" altLang="zh-CN" b="0" dirty="0"/>
              <a:t>\n</a:t>
            </a:r>
            <a:r>
              <a:rPr lang="zh-CN" altLang="en-US" b="0" dirty="0"/>
              <a:t>为止</a:t>
            </a:r>
            <a:endParaRPr lang="en-US" altLang="zh-CN" b="0" dirty="0"/>
          </a:p>
          <a:p>
            <a:pPr lvl="1"/>
            <a:r>
              <a:rPr lang="zh-CN" altLang="en-US" b="0" dirty="0"/>
              <a:t>内存末尾加</a:t>
            </a:r>
            <a:r>
              <a:rPr lang="en-US" altLang="zh-CN" b="0" dirty="0"/>
              <a:t>\0</a:t>
            </a:r>
          </a:p>
          <a:p>
            <a:pPr lvl="1"/>
            <a:r>
              <a:rPr lang="en-US" altLang="zh-CN" b="0" dirty="0"/>
              <a:t>\n</a:t>
            </a:r>
            <a:r>
              <a:rPr lang="zh-CN" altLang="en-US" b="0" dirty="0"/>
              <a:t>不留在缓冲区</a:t>
            </a:r>
            <a:endParaRPr lang="en-US" altLang="zh-CN" b="0" dirty="0"/>
          </a:p>
          <a:p>
            <a:pPr lvl="1"/>
            <a:endParaRPr lang="zh-CN" altLang="en-US" b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zh-CN" altLang="en-US" dirty="0"/>
              <a:t>，</a:t>
            </a:r>
            <a:r>
              <a:rPr lang="en-US" altLang="zh-CN" dirty="0"/>
              <a:t>gets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69C9DF-C662-46F2-9BE7-A6EB4F6CB419}"/>
              </a:ext>
            </a:extLst>
          </p:cNvPr>
          <p:cNvSpPr txBox="1"/>
          <p:nvPr/>
        </p:nvSpPr>
        <p:spPr>
          <a:xfrm>
            <a:off x="6653213" y="44635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/>
              <a:t>scanf</a:t>
            </a:r>
            <a:r>
              <a:rPr lang="en-US" altLang="zh-CN" b="0" dirty="0"/>
              <a:t>(“ %d\n" ,&amp;a);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7C813C-5464-4B3F-BF40-9CF774A9F50A}"/>
              </a:ext>
            </a:extLst>
          </p:cNvPr>
          <p:cNvSpPr txBox="1"/>
          <p:nvPr/>
        </p:nvSpPr>
        <p:spPr>
          <a:xfrm>
            <a:off x="6357938" y="47622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/>
              <a:t>scanf</a:t>
            </a:r>
            <a:r>
              <a:rPr lang="en-US" altLang="zh-CN" b="0" dirty="0"/>
              <a:t>("%d %d" ,&amp;a, &amp;b);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9AE999-0A4E-41B4-911C-E8FA2DAA039A}"/>
              </a:ext>
            </a:extLst>
          </p:cNvPr>
          <p:cNvSpPr txBox="1"/>
          <p:nvPr/>
        </p:nvSpPr>
        <p:spPr>
          <a:xfrm>
            <a:off x="6653213" y="41648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/>
              <a:t>scanf</a:t>
            </a:r>
            <a:r>
              <a:rPr lang="en-US" altLang="zh-CN" b="0" dirty="0"/>
              <a:t>(“ %d" ,&amp;a);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5B04EC-A059-40AC-8533-1F4207B77B4E}"/>
              </a:ext>
            </a:extLst>
          </p:cNvPr>
          <p:cNvSpPr txBox="1"/>
          <p:nvPr/>
        </p:nvSpPr>
        <p:spPr>
          <a:xfrm>
            <a:off x="6357938" y="5055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/>
              <a:t>scanf</a:t>
            </a:r>
            <a:r>
              <a:rPr lang="en-US" altLang="zh-CN" b="0" dirty="0"/>
              <a:t>("%</a:t>
            </a:r>
            <a:r>
              <a:rPr lang="en-US" altLang="zh-CN" b="0" dirty="0" err="1"/>
              <a:t>d,%d</a:t>
            </a:r>
            <a:r>
              <a:rPr lang="en-US" altLang="zh-CN" b="0" dirty="0"/>
              <a:t>" ,&amp;a, &amp;b);</a:t>
            </a:r>
          </a:p>
        </p:txBody>
      </p:sp>
    </p:spTree>
    <p:extLst>
      <p:ext uri="{BB962C8B-B14F-4D97-AF65-F5344CB8AC3E}">
        <p14:creationId xmlns:p14="http://schemas.microsoft.com/office/powerpoint/2010/main" val="5570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 形 19"/>
          <p:cNvSpPr/>
          <p:nvPr/>
        </p:nvSpPr>
        <p:spPr bwMode="auto">
          <a:xfrm flipH="1">
            <a:off x="2366102" y="2304621"/>
            <a:ext cx="962025" cy="578774"/>
          </a:xfrm>
          <a:prstGeom prst="corner">
            <a:avLst>
              <a:gd name="adj1" fmla="val 59874"/>
              <a:gd name="adj2" fmla="val 77977"/>
            </a:avLst>
          </a:prstGeom>
          <a:ln>
            <a:headEnd type="none" w="med" len="med"/>
            <a:tailEnd type="stealth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en-US" altLang="zh-CN" dirty="0"/>
              <a:t>("%s",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682625" y="3464729"/>
          <a:ext cx="2752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992145129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93663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82627" y="1662101"/>
            <a:ext cx="275272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&gt;&gt;</a:t>
            </a:r>
            <a:r>
              <a:rPr lang="en-US" altLang="zh-CN" sz="2400" dirty="0" err="1">
                <a:solidFill>
                  <a:schemeClr val="bg1"/>
                </a:solidFill>
              </a:rPr>
              <a:t>asd</a:t>
            </a:r>
            <a:r>
              <a:rPr lang="en-US" altLang="zh-CN" sz="2400" dirty="0">
                <a:solidFill>
                  <a:schemeClr val="bg1"/>
                </a:solidFill>
              </a:rPr>
              <a:t>_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1" name="内容占位符 2"/>
          <p:cNvGraphicFramePr>
            <a:graphicFrameLocks/>
          </p:cNvGraphicFramePr>
          <p:nvPr/>
        </p:nvGraphicFramePr>
        <p:xfrm>
          <a:off x="682625" y="4990615"/>
          <a:ext cx="2752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992145129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93663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0" y="11351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命令行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-3" y="292844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stdin</a:t>
            </a:r>
            <a:r>
              <a:rPr lang="zh-CN" altLang="en-US" dirty="0"/>
              <a:t>流 缓冲区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0" y="4452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</a:p>
        </p:txBody>
      </p:sp>
      <p:graphicFrame>
        <p:nvGraphicFramePr>
          <p:cNvPr id="18" name="内容占位符 2"/>
          <p:cNvGraphicFramePr>
            <a:graphicFrameLocks/>
          </p:cNvGraphicFramePr>
          <p:nvPr/>
        </p:nvGraphicFramePr>
        <p:xfrm>
          <a:off x="5378450" y="3464729"/>
          <a:ext cx="2752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992145129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93663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  <p:graphicFrame>
        <p:nvGraphicFramePr>
          <p:cNvPr id="19" name="内容占位符 2"/>
          <p:cNvGraphicFramePr>
            <a:graphicFrameLocks/>
          </p:cNvGraphicFramePr>
          <p:nvPr/>
        </p:nvGraphicFramePr>
        <p:xfrm>
          <a:off x="5378450" y="4990615"/>
          <a:ext cx="27527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787">
                  <a:extLst>
                    <a:ext uri="{9D8B030D-6E8A-4147-A177-3AD203B41FA5}">
                      <a16:colId xmlns:a16="http://schemas.microsoft.com/office/drawing/2014/main" val="2871400337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891461722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57263808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1015849286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3992145129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93663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5355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 bwMode="auto">
          <a:xfrm>
            <a:off x="1871686" y="2329814"/>
            <a:ext cx="260096" cy="742950"/>
          </a:xfrm>
          <a:prstGeom prst="downArrow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39515" y="251662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enter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 bwMode="auto">
          <a:xfrm rot="16200000">
            <a:off x="4341743" y="4423726"/>
            <a:ext cx="260096" cy="742950"/>
          </a:xfrm>
          <a:prstGeom prst="downArrow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65133" y="408349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scanf</a:t>
            </a:r>
            <a:r>
              <a:rPr lang="en-US" altLang="zh-CN" dirty="0"/>
              <a:t>(“%s”, 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38581" y="5977202"/>
            <a:ext cx="1215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char* </a:t>
            </a:r>
            <a:r>
              <a:rPr lang="en-US" altLang="zh-CN" dirty="0" err="1"/>
              <a:t>str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 bwMode="auto">
          <a:xfrm flipV="1">
            <a:off x="910259" y="5479018"/>
            <a:ext cx="0" cy="3883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34406" y="5977202"/>
            <a:ext cx="1215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char* </a:t>
            </a:r>
            <a:r>
              <a:rPr lang="en-US" altLang="zh-CN" dirty="0" err="1"/>
              <a:t>str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5606084" y="5479018"/>
            <a:ext cx="0" cy="38838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03678"/>
      </p:ext>
    </p:extLst>
  </p:cSld>
  <p:clrMapOvr>
    <a:masterClrMapping/>
  </p:clrMapOvr>
</p:sld>
</file>

<file path=ppt/theme/theme1.xml><?xml version="1.0" encoding="utf-8"?>
<a:theme xmlns:a="http://schemas.openxmlformats.org/drawingml/2006/main" name="ipc">
  <a:themeElements>
    <a:clrScheme name="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pc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7347</TotalTime>
  <Words>1097</Words>
  <Application>Microsoft Office PowerPoint</Application>
  <PresentationFormat>全屏显示(4:3)</PresentationFormat>
  <Paragraphs>209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 Unicode MS</vt:lpstr>
      <vt:lpstr>宋体</vt:lpstr>
      <vt:lpstr>微软雅黑</vt:lpstr>
      <vt:lpstr>Arial</vt:lpstr>
      <vt:lpstr>Arial Black</vt:lpstr>
      <vt:lpstr>Comic Sans MS</vt:lpstr>
      <vt:lpstr>Times New Roman</vt:lpstr>
      <vt:lpstr>ipc</vt:lpstr>
      <vt:lpstr>程序设计基础  第 3 次 上 机</vt:lpstr>
      <vt:lpstr>主要内容</vt:lpstr>
      <vt:lpstr>命令行-&gt;缓冲区-&gt;内存</vt:lpstr>
      <vt:lpstr>getchar，getc</vt:lpstr>
      <vt:lpstr>\n，\0，\r\n</vt:lpstr>
      <vt:lpstr>EOF，^Z</vt:lpstr>
      <vt:lpstr>EOF，^Z</vt:lpstr>
      <vt:lpstr>scanf，gets</vt:lpstr>
      <vt:lpstr>scanf("%s",str);</vt:lpstr>
      <vt:lpstr>scanf("%d" ,&amp;a);</vt:lpstr>
      <vt:lpstr>gets(str);</vt:lpstr>
      <vt:lpstr>scanf_s，gets_s</vt:lpstr>
      <vt:lpstr>scanf_s，gets_s</vt:lpstr>
      <vt:lpstr>scanf_s，gets_s</vt:lpstr>
      <vt:lpstr>PowerPoint 演示文稿</vt:lpstr>
      <vt:lpstr>烫烫烫，屯屯屯</vt:lpstr>
      <vt:lpstr>烫烫烫，屯屯屯</vt:lpstr>
      <vt:lpstr>烫烫烫，屯屯屯</vt:lpstr>
      <vt:lpstr>PowerPoint 演示文稿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 Programming Language</dc:title>
  <dc:creator>Fred Kuhns</dc:creator>
  <dc:description>Intro to C</dc:description>
  <cp:lastModifiedBy>陈 超</cp:lastModifiedBy>
  <cp:revision>992</cp:revision>
  <dcterms:created xsi:type="dcterms:W3CDTF">2003-01-16T14:38:52Z</dcterms:created>
  <dcterms:modified xsi:type="dcterms:W3CDTF">2022-09-29T04:30:12Z</dcterms:modified>
</cp:coreProperties>
</file>