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9" r:id="rId3"/>
    <p:sldId id="487" r:id="rId4"/>
    <p:sldId id="497" r:id="rId5"/>
    <p:sldId id="498" r:id="rId6"/>
    <p:sldId id="499" r:id="rId7"/>
    <p:sldId id="495" r:id="rId8"/>
    <p:sldId id="500" r:id="rId9"/>
    <p:sldId id="494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7910" autoAdjust="0"/>
  </p:normalViewPr>
  <p:slideViewPr>
    <p:cSldViewPr snapToGrid="0">
      <p:cViewPr varScale="1">
        <p:scale>
          <a:sx n="100" d="100"/>
          <a:sy n="100" d="100"/>
        </p:scale>
        <p:origin x="1716" y="78"/>
      </p:cViewPr>
      <p:guideLst>
        <p:guide orient="horz" pos="8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8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6A8C0275-6BE4-471B-BBFC-7CF057E5D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CE2B3E-9ED6-4D2F-90F8-FFBDB8805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70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A8ED9B-0BBC-40ED-B432-95186FF3BA6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52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06376-2E0E-4031-BFBD-D49C766D553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7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E2B3E-9ED6-4D2F-90F8-FFBDB880510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0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常山赵子龙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E2B3E-9ED6-4D2F-90F8-FFBDB880510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04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0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13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388100"/>
            <a:ext cx="402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DD3D51A-A555-4238-9438-0FB7A94F4D45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7" r:id="rId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 上 机</a:t>
            </a:r>
            <a:endParaRPr lang="en-US" altLang="zh-CN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40238"/>
            <a:ext cx="7886700" cy="164147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陈超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thss15_chenc@163.com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4811713"/>
          </a:xfrm>
        </p:spPr>
        <p:txBody>
          <a:bodyPr/>
          <a:lstStyle/>
          <a:p>
            <a:r>
              <a:rPr lang="zh-CN" altLang="en-US" dirty="0"/>
              <a:t>预编译器</a:t>
            </a:r>
            <a:endParaRPr lang="en-US" altLang="zh-CN" dirty="0"/>
          </a:p>
          <a:p>
            <a:pPr lvl="1"/>
            <a:r>
              <a:rPr lang="zh-CN" altLang="en-US" dirty="0"/>
              <a:t>宏定义</a:t>
            </a:r>
            <a:r>
              <a:rPr lang="en-US" altLang="zh-CN" dirty="0"/>
              <a:t>		#define</a:t>
            </a:r>
          </a:p>
          <a:p>
            <a:pPr lvl="1"/>
            <a:r>
              <a:rPr lang="zh-CN" altLang="en-US" dirty="0"/>
              <a:t>文件包含</a:t>
            </a:r>
            <a:r>
              <a:rPr lang="en-US" altLang="zh-CN" dirty="0"/>
              <a:t>	#include</a:t>
            </a:r>
          </a:p>
          <a:p>
            <a:pPr lvl="1"/>
            <a:r>
              <a:rPr lang="zh-CN" altLang="en-US" dirty="0"/>
              <a:t>条件编译</a:t>
            </a:r>
            <a:r>
              <a:rPr lang="en-US" altLang="zh-CN" dirty="0"/>
              <a:t>	#ifdef</a:t>
            </a:r>
          </a:p>
          <a:p>
            <a:r>
              <a:rPr lang="zh-CN" altLang="en-US" dirty="0"/>
              <a:t>命名空间</a:t>
            </a:r>
            <a:endParaRPr lang="en-US" altLang="zh-CN" dirty="0"/>
          </a:p>
          <a:p>
            <a:pPr lvl="1"/>
            <a:r>
              <a:rPr lang="en-US" altLang="zh-CN" dirty="0"/>
              <a:t>using namespace std;</a:t>
            </a:r>
          </a:p>
        </p:txBody>
      </p:sp>
      <p:sp>
        <p:nvSpPr>
          <p:cNvPr id="17412" name="标题 1"/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1" y="1141413"/>
            <a:ext cx="8080374" cy="5078412"/>
          </a:xfrm>
        </p:spPr>
        <p:txBody>
          <a:bodyPr/>
          <a:lstStyle/>
          <a:p>
            <a:r>
              <a:rPr lang="zh-CN" altLang="en-US" dirty="0"/>
              <a:t>在编译之前，预编译器对代码进行预处理</a:t>
            </a:r>
            <a:endParaRPr lang="en-US" altLang="zh-CN" dirty="0"/>
          </a:p>
          <a:p>
            <a:pPr lvl="1"/>
            <a:r>
              <a:rPr lang="zh-CN" altLang="en-US" dirty="0"/>
              <a:t>添加、删除或替换某段文字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预处理器的命令使代码更易读，使编译的配置与执行更方便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4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DEBD46-81A8-41F0-A0DE-8047F300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49" y="2067104"/>
            <a:ext cx="8592369" cy="4199629"/>
          </a:xfrm>
        </p:spPr>
        <p:txBody>
          <a:bodyPr/>
          <a:lstStyle/>
          <a:p>
            <a:r>
              <a:rPr lang="zh-CN" altLang="en-US" dirty="0"/>
              <a:t>宏定义：</a:t>
            </a:r>
            <a:endParaRPr lang="en-US" altLang="zh-CN" dirty="0"/>
          </a:p>
          <a:p>
            <a:pPr lvl="1"/>
            <a:r>
              <a:rPr lang="zh-CN" altLang="en-US" dirty="0"/>
              <a:t>字符串替换，把一个名字替换为一个常数或一段代码</a:t>
            </a:r>
            <a:endParaRPr lang="en-US" altLang="zh-CN" dirty="0"/>
          </a:p>
          <a:p>
            <a:pPr lvl="1"/>
            <a:r>
              <a:rPr lang="zh-CN" altLang="en-US" dirty="0"/>
              <a:t>以及一些更高级的操作，用于简化一些函数的写法，让人类更容易看懂</a:t>
            </a:r>
            <a:endParaRPr lang="en-US" altLang="zh-CN" dirty="0"/>
          </a:p>
          <a:p>
            <a:pPr lvl="1"/>
            <a:r>
              <a:rPr lang="zh-CN" altLang="en-US" dirty="0"/>
              <a:t>或者只是那么定义一下，不做任何操作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宏定义 </a:t>
            </a:r>
            <a:r>
              <a:rPr lang="en-US" altLang="zh-CN" dirty="0"/>
              <a:t>!= </a:t>
            </a:r>
            <a:r>
              <a:rPr lang="zh-CN" altLang="en-US" dirty="0"/>
              <a:t>全局变量，是在编译前已经完成文本替换，并没有内存空间被分配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D9F96-43A8-46BF-8403-C3862EC0D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CEA9097-5D3E-425E-B44B-9A1F4171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预编译器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61EDDB-02CA-40B6-A05F-277B977ABABD}"/>
              </a:ext>
            </a:extLst>
          </p:cNvPr>
          <p:cNvSpPr txBox="1"/>
          <p:nvPr/>
        </p:nvSpPr>
        <p:spPr>
          <a:xfrm>
            <a:off x="1632154" y="866775"/>
            <a:ext cx="63896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#define PI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3.14159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#define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getc</a:t>
            </a:r>
            <a:r>
              <a:rPr lang="en-US" altLang="zh-CN" sz="2400" dirty="0">
                <a:solidFill>
                  <a:srgbClr val="00B0F0"/>
                </a:solidFill>
              </a:rPr>
              <a:t>(stdin)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#define </a:t>
            </a:r>
            <a:r>
              <a:rPr lang="en-US" altLang="zh-CN" sz="2400" dirty="0"/>
              <a:t>_CRT_SECURE_NO_WARNINGS</a:t>
            </a:r>
          </a:p>
        </p:txBody>
      </p:sp>
    </p:spTree>
    <p:extLst>
      <p:ext uri="{BB962C8B-B14F-4D97-AF65-F5344CB8AC3E}">
        <p14:creationId xmlns:p14="http://schemas.microsoft.com/office/powerpoint/2010/main" val="124001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510DF0-13D0-4FEC-8E12-D9C91C39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141413"/>
            <a:ext cx="5564034" cy="5078412"/>
          </a:xfrm>
        </p:spPr>
        <p:txBody>
          <a:bodyPr/>
          <a:lstStyle/>
          <a:p>
            <a:r>
              <a:rPr lang="zh-CN" altLang="en-US" dirty="0"/>
              <a:t>文件包含：</a:t>
            </a:r>
            <a:endParaRPr lang="en-US" altLang="zh-CN" dirty="0"/>
          </a:p>
          <a:p>
            <a:pPr lvl="1"/>
            <a:r>
              <a:rPr lang="zh-CN" altLang="en-US" dirty="0"/>
              <a:t>把头文件的内容复制粘贴到此处，这样头文件中的内容在这个文件中就可以被使用</a:t>
            </a:r>
            <a:endParaRPr lang="en-US" altLang="zh-CN" dirty="0"/>
          </a:p>
          <a:p>
            <a:pPr lvl="1"/>
            <a:r>
              <a:rPr lang="zh-CN" altLang="en-US" dirty="0"/>
              <a:t>因为是字符串复制，所以先后顺序很重要，所以不支持循环引用</a:t>
            </a:r>
            <a:endParaRPr lang="en-US" altLang="zh-CN" dirty="0"/>
          </a:p>
          <a:p>
            <a:pPr lvl="1"/>
            <a:r>
              <a:rPr lang="en-US" altLang="zh-CN" dirty="0"/>
              <a:t>&lt;&gt;</a:t>
            </a:r>
            <a:r>
              <a:rPr lang="zh-CN" altLang="en-US" dirty="0"/>
              <a:t>是从系统包含目录找，</a:t>
            </a:r>
            <a:r>
              <a:rPr lang="en-US" altLang="zh-CN" dirty="0"/>
              <a:t>””</a:t>
            </a:r>
            <a:r>
              <a:rPr lang="zh-CN" altLang="en-US" dirty="0"/>
              <a:t>是从当前目录找</a:t>
            </a:r>
            <a:endParaRPr lang="en-US" altLang="zh-CN" dirty="0"/>
          </a:p>
          <a:p>
            <a:pPr lvl="1"/>
            <a:r>
              <a:rPr lang="zh-CN" altLang="en-US" dirty="0"/>
              <a:t>下周会详细介绍头文件的使用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3E9B9-ABF0-4098-ADC6-9EBC03DB4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C231323-F17D-45C4-BD30-4058832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预编译器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61900F-6A60-4156-A3F2-081A45DFBA47}"/>
              </a:ext>
            </a:extLst>
          </p:cNvPr>
          <p:cNvSpPr txBox="1"/>
          <p:nvPr/>
        </p:nvSpPr>
        <p:spPr>
          <a:xfrm>
            <a:off x="5831562" y="2478600"/>
            <a:ext cx="31944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#include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</a:t>
            </a:r>
            <a:r>
              <a:rPr lang="zh-CN" altLang="en-US" sz="2400" dirty="0"/>
              <a:t>“</a:t>
            </a:r>
            <a:r>
              <a:rPr lang="en-US" altLang="zh-CN" sz="2400" dirty="0" err="1"/>
              <a:t>my_head.h</a:t>
            </a:r>
            <a:r>
              <a:rPr lang="zh-CN" altLang="en-US" sz="2400" dirty="0"/>
              <a:t>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6677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078224-463A-4F8C-8531-EBF1559E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141413"/>
            <a:ext cx="6684911" cy="5078412"/>
          </a:xfrm>
        </p:spPr>
        <p:txBody>
          <a:bodyPr/>
          <a:lstStyle/>
          <a:p>
            <a:r>
              <a:rPr lang="zh-CN" altLang="en-US" dirty="0"/>
              <a:t>条件编译：</a:t>
            </a:r>
            <a:endParaRPr lang="en-US" altLang="zh-CN" dirty="0"/>
          </a:p>
          <a:p>
            <a:pPr lvl="1"/>
            <a:r>
              <a:rPr lang="zh-CN" altLang="en-US" dirty="0"/>
              <a:t>根据一些条件（例如某个</a:t>
            </a:r>
            <a:r>
              <a:rPr lang="en-US" altLang="zh-CN" dirty="0"/>
              <a:t>#define</a:t>
            </a:r>
            <a:r>
              <a:rPr lang="zh-CN" altLang="en-US" dirty="0"/>
              <a:t>是否出现过），来决定是否在这里插入某段代码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有一种常用用法约等于</a:t>
            </a:r>
            <a:r>
              <a:rPr lang="en-US" altLang="zh-CN" dirty="0"/>
              <a:t>#pragma once</a:t>
            </a:r>
            <a:r>
              <a:rPr lang="zh-CN" altLang="en-US" dirty="0"/>
              <a:t>，用来避免重复引用，当某个头文件在多处都被引用到的时候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1F6E5-842E-442A-AD59-CCD087683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A6C6F6F-398A-4675-91E1-603411E3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预编译器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F76F84-E42D-4138-AFB8-5D1274B8364A}"/>
              </a:ext>
            </a:extLst>
          </p:cNvPr>
          <p:cNvSpPr txBox="1"/>
          <p:nvPr/>
        </p:nvSpPr>
        <p:spPr>
          <a:xfrm>
            <a:off x="7256206" y="1233795"/>
            <a:ext cx="177963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#define </a:t>
            </a:r>
            <a:r>
              <a:rPr lang="en-US" altLang="zh-CN" sz="2400" dirty="0"/>
              <a:t>X</a:t>
            </a:r>
          </a:p>
          <a:p>
            <a:r>
              <a:rPr lang="en-US" altLang="zh-CN" sz="2400" dirty="0"/>
              <a:t>     //…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7030A0"/>
                </a:solidFill>
              </a:rPr>
              <a:t>#</a:t>
            </a:r>
            <a:r>
              <a:rPr lang="en-US" altLang="zh-CN" sz="2400" dirty="0" err="1">
                <a:solidFill>
                  <a:srgbClr val="7030A0"/>
                </a:solidFill>
              </a:rPr>
              <a:t>ifndef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X</a:t>
            </a:r>
          </a:p>
          <a:p>
            <a:r>
              <a:rPr lang="en-US" altLang="zh-CN" sz="2400" dirty="0"/>
              <a:t>     //…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#else</a:t>
            </a:r>
          </a:p>
          <a:p>
            <a:r>
              <a:rPr lang="en-US" altLang="zh-CN" sz="2400" dirty="0"/>
              <a:t>     //…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#</a:t>
            </a:r>
            <a:r>
              <a:rPr lang="en-US" altLang="zh-CN" sz="2400" dirty="0" err="1">
                <a:solidFill>
                  <a:srgbClr val="7030A0"/>
                </a:solidFill>
              </a:rPr>
              <a:t>endif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B773FB-D579-407F-94D4-4E9E1C88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类与变量的命名，通常以易于阅读为原则</a:t>
            </a:r>
            <a:endParaRPr lang="en-US" altLang="zh-CN" dirty="0"/>
          </a:p>
          <a:p>
            <a:pPr lvl="1"/>
            <a:r>
              <a:rPr lang="zh-CN" altLang="en-US" dirty="0"/>
              <a:t>驼峰命名   </a:t>
            </a:r>
            <a:r>
              <a:rPr lang="en-US" altLang="zh-CN" dirty="0" err="1"/>
              <a:t>ZhaoZiLong</a:t>
            </a:r>
            <a:endParaRPr lang="en-US" altLang="zh-CN" dirty="0"/>
          </a:p>
          <a:p>
            <a:r>
              <a:rPr lang="zh-CN" altLang="en-US" dirty="0"/>
              <a:t>随着项目增加，相似功能的类、函数与变量会变得越来越多</a:t>
            </a:r>
            <a:endParaRPr lang="en-US" altLang="zh-CN" dirty="0"/>
          </a:p>
          <a:p>
            <a:r>
              <a:rPr lang="zh-CN" altLang="en-US" dirty="0"/>
              <a:t>这时候，为了避免重名的困扰，设置“命名空间”以示区分</a:t>
            </a:r>
            <a:endParaRPr lang="en-US" altLang="zh-CN" dirty="0"/>
          </a:p>
          <a:p>
            <a:pPr lvl="1"/>
            <a:r>
              <a:rPr lang="en-US" altLang="zh-CN" dirty="0" err="1"/>
              <a:t>ChangShan</a:t>
            </a:r>
            <a:r>
              <a:rPr lang="en-US" altLang="zh-CN" dirty="0"/>
              <a:t>::</a:t>
            </a:r>
            <a:r>
              <a:rPr lang="en-US" altLang="zh-CN" dirty="0" err="1"/>
              <a:t>ZhaoZiLong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9F55C7-93E8-49DA-89C3-6417EF9E1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B2ED43A-9362-4170-98B0-DD434D01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</p:spTree>
    <p:extLst>
      <p:ext uri="{BB962C8B-B14F-4D97-AF65-F5344CB8AC3E}">
        <p14:creationId xmlns:p14="http://schemas.microsoft.com/office/powerpoint/2010/main" val="42398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E8AC0-A027-4E9E-B945-280D1920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141412"/>
            <a:ext cx="8769350" cy="5347877"/>
          </a:xfrm>
        </p:spPr>
        <p:txBody>
          <a:bodyPr/>
          <a:lstStyle/>
          <a:p>
            <a:r>
              <a:rPr lang="en-US" altLang="zh-CN" dirty="0"/>
              <a:t>std</a:t>
            </a:r>
            <a:r>
              <a:rPr lang="zh-CN" altLang="en-US" dirty="0"/>
              <a:t>是</a:t>
            </a:r>
            <a:r>
              <a:rPr lang="en-US" altLang="zh-CN" dirty="0" err="1"/>
              <a:t>c++</a:t>
            </a:r>
            <a:r>
              <a:rPr lang="zh-CN" altLang="en-US" dirty="0"/>
              <a:t>标准命名空间，包含了一些最重要、最常用的变量与函数</a:t>
            </a:r>
            <a:endParaRPr lang="en-US" altLang="zh-CN" dirty="0"/>
          </a:p>
          <a:p>
            <a:pPr lvl="1"/>
            <a:r>
              <a:rPr lang="en-US" altLang="zh-CN" dirty="0"/>
              <a:t>std::string</a:t>
            </a:r>
          </a:p>
          <a:p>
            <a:pPr lvl="1"/>
            <a:r>
              <a:rPr lang="en-US" altLang="zh-CN" dirty="0"/>
              <a:t>std::</a:t>
            </a:r>
            <a:r>
              <a:rPr lang="en-US" altLang="zh-CN" dirty="0" err="1"/>
              <a:t>cin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using namespace std;</a:t>
            </a:r>
            <a:r>
              <a:rPr lang="zh-CN" altLang="en-US" dirty="0"/>
              <a:t>”后可以省略“</a:t>
            </a:r>
            <a:r>
              <a:rPr lang="en-US" altLang="zh-CN" dirty="0"/>
              <a:t>std::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除非遇见重名时必须带上命名空间</a:t>
            </a:r>
            <a:endParaRPr lang="en-US" altLang="zh-CN" dirty="0"/>
          </a:p>
          <a:p>
            <a:r>
              <a:rPr lang="zh-CN" altLang="en-US" dirty="0"/>
              <a:t>可以自己创建一个命名空间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namespace </a:t>
            </a:r>
            <a:r>
              <a:rPr lang="en-US" altLang="zh-CN" dirty="0" err="1"/>
              <a:t>ChangShan</a:t>
            </a: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//…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EBDB58-AC4A-4394-BF0A-19DB993ECE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1B38EA8-AD9E-4283-A51D-A55B1E46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namespace std;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6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theme/theme1.xml><?xml version="1.0" encoding="utf-8"?>
<a:theme xmlns:a="http://schemas.openxmlformats.org/drawingml/2006/main" name="ipc">
  <a:themeElements>
    <a:clrScheme name="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447</Words>
  <Application>Microsoft Office PowerPoint</Application>
  <PresentationFormat>全屏显示(4:3)</PresentationFormat>
  <Paragraphs>79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微软雅黑</vt:lpstr>
      <vt:lpstr>Arial</vt:lpstr>
      <vt:lpstr>Arial Black</vt:lpstr>
      <vt:lpstr>Comic Sans MS</vt:lpstr>
      <vt:lpstr>Times New Roman</vt:lpstr>
      <vt:lpstr>ipc</vt:lpstr>
      <vt:lpstr>程序设计基础  第 4 次 上 机</vt:lpstr>
      <vt:lpstr>主要内容</vt:lpstr>
      <vt:lpstr>预编译器</vt:lpstr>
      <vt:lpstr>预编译器</vt:lpstr>
      <vt:lpstr>预编译器</vt:lpstr>
      <vt:lpstr>预编译器</vt:lpstr>
      <vt:lpstr>命名空间</vt:lpstr>
      <vt:lpstr>using namespace std;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陈 超</cp:lastModifiedBy>
  <cp:revision>1098</cp:revision>
  <dcterms:created xsi:type="dcterms:W3CDTF">2003-01-16T14:38:52Z</dcterms:created>
  <dcterms:modified xsi:type="dcterms:W3CDTF">2022-10-06T01:37:00Z</dcterms:modified>
</cp:coreProperties>
</file>