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sldIdLst>
    <p:sldId id="765" r:id="rId2"/>
    <p:sldId id="741" r:id="rId3"/>
    <p:sldId id="742" r:id="rId4"/>
    <p:sldId id="739" r:id="rId5"/>
    <p:sldId id="740" r:id="rId6"/>
  </p:sldIdLst>
  <p:sldSz cx="9144000" cy="6858000" type="screen4x3"/>
  <p:notesSz cx="6858000" cy="9144000"/>
  <p:custDataLst>
    <p:tags r:id="rId8"/>
  </p:custDataLst>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0000"/>
    <a:srgbClr val="0000FF"/>
    <a:srgbClr val="FF6600"/>
    <a:srgbClr val="993300"/>
    <a:srgbClr val="FF33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69" autoAdjust="0"/>
    <p:restoredTop sz="89921" autoAdjust="0"/>
  </p:normalViewPr>
  <p:slideViewPr>
    <p:cSldViewPr showGuides="1">
      <p:cViewPr varScale="1">
        <p:scale>
          <a:sx n="147" d="100"/>
          <a:sy n="147" d="100"/>
        </p:scale>
        <p:origin x="241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defRPr>
            </a:lvl1pPr>
          </a:lstStyle>
          <a:p>
            <a:pPr>
              <a:defRPr/>
            </a:pPr>
            <a:endParaRPr lang="en-US" altLang="zh-CN"/>
          </a:p>
        </p:txBody>
      </p:sp>
      <p:sp>
        <p:nvSpPr>
          <p:cNvPr id="1873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defRPr>
            </a:lvl1pPr>
          </a:lstStyle>
          <a:p>
            <a:pPr>
              <a:defRPr/>
            </a:pPr>
            <a:endParaRPr lang="en-US" altLang="zh-CN"/>
          </a:p>
        </p:txBody>
      </p:sp>
      <p:sp>
        <p:nvSpPr>
          <p:cNvPr id="768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873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73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defRPr>
            </a:lvl1pPr>
          </a:lstStyle>
          <a:p>
            <a:pPr>
              <a:defRPr/>
            </a:pPr>
            <a:endParaRPr lang="en-US" altLang="zh-CN"/>
          </a:p>
        </p:txBody>
      </p:sp>
      <p:sp>
        <p:nvSpPr>
          <p:cNvPr id="187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defRPr>
            </a:lvl1pPr>
          </a:lstStyle>
          <a:p>
            <a:pPr>
              <a:defRPr/>
            </a:pPr>
            <a:fld id="{5C8B8DA2-2277-466A-BB7C-DF7B4D6ED655}"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C8B8DA2-2277-466A-BB7C-DF7B4D6ED655}" type="slidenum">
              <a:rPr lang="en-US" altLang="zh-CN" smtClean="0"/>
              <a:pPr>
                <a:defRPr/>
              </a:pPr>
              <a:t>4</a:t>
            </a:fld>
            <a:endParaRPr lang="en-US" altLang="zh-CN"/>
          </a:p>
        </p:txBody>
      </p:sp>
    </p:spTree>
    <p:extLst>
      <p:ext uri="{BB962C8B-B14F-4D97-AF65-F5344CB8AC3E}">
        <p14:creationId xmlns:p14="http://schemas.microsoft.com/office/powerpoint/2010/main" val="3794722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a:t>清华大学软件学院 离散数学</a:t>
            </a:r>
            <a:endParaRPr lang="en-US" altLang="zh-CN"/>
          </a:p>
        </p:txBody>
      </p:sp>
      <p:sp>
        <p:nvSpPr>
          <p:cNvPr id="6" name="灯片编号占位符 5"/>
          <p:cNvSpPr>
            <a:spLocks noGrp="1"/>
          </p:cNvSpPr>
          <p:nvPr>
            <p:ph type="sldNum" sz="quarter" idx="12"/>
          </p:nvPr>
        </p:nvSpPr>
        <p:spPr/>
        <p:txBody>
          <a:bodyPr/>
          <a:lstStyle/>
          <a:p>
            <a:pPr>
              <a:defRPr/>
            </a:pPr>
            <a:fld id="{526BC641-EEDC-43AF-B708-7F9C2CCBF9CB}" type="slidenum">
              <a:rPr lang="en-US" altLang="zh-CN" smtClean="0"/>
              <a:t>‹#›</a:t>
            </a:fld>
            <a:endParaRPr lang="en-US" altLang="zh-C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6176" y="404664"/>
            <a:ext cx="2406041" cy="1197864"/>
          </a:xfrm>
          <a:prstGeom prst="rect">
            <a:avLst/>
          </a:prstGeom>
        </p:spPr>
      </p:pic>
      <p:sp>
        <p:nvSpPr>
          <p:cNvPr id="9" name="Text Box 4"/>
          <p:cNvSpPr txBox="1">
            <a:spLocks noChangeArrowheads="1"/>
          </p:cNvSpPr>
          <p:nvPr/>
        </p:nvSpPr>
        <p:spPr bwMode="auto">
          <a:xfrm>
            <a:off x="1772443" y="4695770"/>
            <a:ext cx="5599113" cy="954107"/>
          </a:xfrm>
          <a:prstGeom prst="rect">
            <a:avLst/>
          </a:prstGeom>
          <a:noFill/>
          <a:ln w="9525">
            <a:noFill/>
            <a:miter lim="800000"/>
          </a:ln>
        </p:spPr>
        <p:txBody>
          <a:bodyPr>
            <a:spAutoFit/>
          </a:bodyPr>
          <a:lstStyle/>
          <a:p>
            <a:pPr algn="ctr"/>
            <a:r>
              <a:rPr lang="zh-CN" altLang="en-US" sz="2800" dirty="0">
                <a:solidFill>
                  <a:schemeClr val="tx1">
                    <a:lumMod val="85000"/>
                    <a:lumOff val="15000"/>
                  </a:schemeClr>
                </a:solidFill>
                <a:latin typeface="华文行楷" panose="02010800040101010101" pitchFamily="2" charset="-122"/>
                <a:ea typeface="华文行楷" panose="02010800040101010101" pitchFamily="2" charset="-122"/>
              </a:rPr>
              <a:t>刘世霞   </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rPr>
              <a:t>shixia@tsinghua.edu.cn</a:t>
            </a:r>
            <a:endParaRPr lang="zh-CN" altLang="en-US" sz="2800" dirty="0">
              <a:solidFill>
                <a:schemeClr val="tx1">
                  <a:lumMod val="85000"/>
                  <a:lumOff val="15000"/>
                </a:schemeClr>
              </a:solidFill>
              <a:latin typeface="华文行楷" panose="02010800040101010101" pitchFamily="2" charset="-122"/>
              <a:ea typeface="华文行楷" panose="02010800040101010101" pitchFamily="2" charset="-122"/>
            </a:endParaRPr>
          </a:p>
        </p:txBody>
      </p:sp>
      <p:sp>
        <p:nvSpPr>
          <p:cNvPr id="13" name="标题 1"/>
          <p:cNvSpPr>
            <a:spLocks noGrp="1"/>
          </p:cNvSpPr>
          <p:nvPr>
            <p:ph type="title"/>
          </p:nvPr>
        </p:nvSpPr>
        <p:spPr>
          <a:xfrm>
            <a:off x="1276536" y="1844824"/>
            <a:ext cx="6717432" cy="1471654"/>
          </a:xfrm>
        </p:spPr>
        <p:txBody>
          <a:bodyPr>
            <a:normAutofit/>
          </a:bodyPr>
          <a:lstStyle>
            <a:lvl1pPr>
              <a:defRPr sz="3600" b="0">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lvl1pPr>
              <a:defRPr>
                <a:latin typeface="黑体" panose="02010609060101010101" pitchFamily="49" charset="-122"/>
                <a:ea typeface="黑体" panose="02010609060101010101" pitchFamily="49" charset="-122"/>
              </a:defRPr>
            </a:lvl1pPr>
            <a:lvl2pPr>
              <a:defRPr>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a:t>清华大学软件学院 离散数学</a:t>
            </a:r>
            <a:endParaRPr lang="en-US" altLang="zh-CN"/>
          </a:p>
        </p:txBody>
      </p:sp>
      <p:sp>
        <p:nvSpPr>
          <p:cNvPr id="6" name="灯片编号占位符 5"/>
          <p:cNvSpPr>
            <a:spLocks noGrp="1"/>
          </p:cNvSpPr>
          <p:nvPr>
            <p:ph type="sldNum" sz="quarter" idx="12"/>
          </p:nvPr>
        </p:nvSpPr>
        <p:spPr/>
        <p:txBody>
          <a:bodyPr/>
          <a:lstStyle/>
          <a:p>
            <a:pPr>
              <a:defRPr/>
            </a:pPr>
            <a:fld id="{8E7EC5D3-15FF-4F64-AFB0-44B24CEA565E}" type="slidenum">
              <a:rPr lang="en-US" altLang="zh-CN" smtClean="0"/>
              <a:t>‹#›</a:t>
            </a:fld>
            <a:endParaRPr lang="en-US" altLang="zh-CN"/>
          </a:p>
        </p:txBody>
      </p:sp>
      <p:pic>
        <p:nvPicPr>
          <p:cNvPr id="7"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7237" y="324302"/>
            <a:ext cx="1032719" cy="103123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latin typeface="黑体" panose="02010609060101010101" pitchFamily="49" charset="-122"/>
                <a:ea typeface="黑体" panose="02010609060101010101" pitchFamily="49" charset="-122"/>
              </a:defRPr>
            </a:lvl1p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a:t>清华大学软件学院 离散数学</a:t>
            </a:r>
            <a:endParaRPr lang="en-US" altLang="zh-CN"/>
          </a:p>
        </p:txBody>
      </p:sp>
      <p:sp>
        <p:nvSpPr>
          <p:cNvPr id="6" name="灯片编号占位符 5"/>
          <p:cNvSpPr>
            <a:spLocks noGrp="1"/>
          </p:cNvSpPr>
          <p:nvPr>
            <p:ph type="sldNum" sz="quarter" idx="12"/>
          </p:nvPr>
        </p:nvSpPr>
        <p:spPr/>
        <p:txBody>
          <a:bodyPr/>
          <a:lstStyle/>
          <a:p>
            <a:pPr>
              <a:defRPr/>
            </a:pPr>
            <a:fld id="{FDEF7DED-0B6C-4FC9-8552-130888F0836C}" type="slidenum">
              <a:rPr lang="en-US" altLang="zh-CN" smtClean="0"/>
              <a:t>‹#›</a:t>
            </a:fld>
            <a:endParaRPr lang="en-US" altLang="zh-CN"/>
          </a:p>
        </p:txBody>
      </p:sp>
      <p:pic>
        <p:nvPicPr>
          <p:cNvPr id="8"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91996"/>
            <a:ext cx="1032719" cy="103123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lvl1pPr>
              <a:defRPr sz="4000" b="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980728"/>
            <a:ext cx="8229600" cy="5145435"/>
          </a:xfrm>
        </p:spPr>
        <p:txBody>
          <a:bodyPr/>
          <a:lstStyle>
            <a:lvl1pPr>
              <a:lnSpc>
                <a:spcPct val="120000"/>
              </a:lnSpc>
              <a:spcBef>
                <a:spcPts val="1200"/>
              </a:spcBef>
              <a:defRPr sz="2800">
                <a:latin typeface="黑体" panose="02010609060101010101" pitchFamily="49" charset="-122"/>
                <a:ea typeface="黑体" panose="02010609060101010101" pitchFamily="49" charset="-122"/>
              </a:defRPr>
            </a:lvl1pPr>
            <a:lvl2pPr>
              <a:spcBef>
                <a:spcPts val="0"/>
              </a:spcBef>
              <a:defRPr sz="2600">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lvl1pPr>
              <a:defRPr>
                <a:latin typeface="+mj-ea"/>
                <a:ea typeface="+mj-ea"/>
              </a:defRPr>
            </a:lvl1pPr>
          </a:lstStyle>
          <a:p>
            <a:pPr>
              <a:defRPr/>
            </a:pPr>
            <a:r>
              <a:rPr lang="zh-CN" altLang="en-US"/>
              <a:t>清华大学软件学院 离散数学</a:t>
            </a:r>
            <a:endParaRPr lang="en-US" altLang="zh-CN"/>
          </a:p>
        </p:txBody>
      </p:sp>
      <p:sp>
        <p:nvSpPr>
          <p:cNvPr id="6" name="灯片编号占位符 5"/>
          <p:cNvSpPr>
            <a:spLocks noGrp="1"/>
          </p:cNvSpPr>
          <p:nvPr>
            <p:ph type="sldNum" sz="quarter" idx="12"/>
          </p:nvPr>
        </p:nvSpPr>
        <p:spPr/>
        <p:txBody>
          <a:bodyPr/>
          <a:lstStyle/>
          <a:p>
            <a:pPr>
              <a:defRPr/>
            </a:pPr>
            <a:fld id="{021C6E01-76C5-4544-A5BF-74B1DF2AC74C}" type="slidenum">
              <a:rPr lang="en-US" altLang="zh-CN" smtClean="0"/>
              <a:t>‹#›</a:t>
            </a:fld>
            <a:endParaRPr lang="en-US" altLang="zh-CN"/>
          </a:p>
        </p:txBody>
      </p:sp>
      <p:pic>
        <p:nvPicPr>
          <p:cNvPr id="7"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7237" y="324302"/>
            <a:ext cx="1032719" cy="103123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0" cap="all">
                <a:latin typeface="黑体" panose="02010609060101010101" pitchFamily="49" charset="-122"/>
                <a:ea typeface="黑体" panose="02010609060101010101" pitchFamily="49"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a:t>清华大学软件学院 离散数学</a:t>
            </a:r>
            <a:endParaRPr lang="en-US" altLang="zh-CN"/>
          </a:p>
        </p:txBody>
      </p:sp>
      <p:sp>
        <p:nvSpPr>
          <p:cNvPr id="6" name="灯片编号占位符 5"/>
          <p:cNvSpPr>
            <a:spLocks noGrp="1"/>
          </p:cNvSpPr>
          <p:nvPr>
            <p:ph type="sldNum" sz="quarter" idx="12"/>
          </p:nvPr>
        </p:nvSpPr>
        <p:spPr/>
        <p:txBody>
          <a:bodyPr/>
          <a:lstStyle/>
          <a:p>
            <a:pPr>
              <a:defRPr/>
            </a:pPr>
            <a:fld id="{F68E8E18-C93B-4BAA-B6D1-658A3A221994}" type="slidenum">
              <a:rPr lang="en-US" altLang="zh-CN" smtClean="0"/>
              <a:t>‹#›</a:t>
            </a:fld>
            <a:endParaRPr lang="en-US" altLang="zh-CN"/>
          </a:p>
        </p:txBody>
      </p:sp>
      <p:pic>
        <p:nvPicPr>
          <p:cNvPr id="7"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77237" y="324302"/>
            <a:ext cx="1032719" cy="103123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zh-CN" altLang="en-US"/>
              <a:t>清华大学软件学院 离散数学</a:t>
            </a:r>
            <a:endParaRPr lang="en-US" altLang="zh-CN"/>
          </a:p>
        </p:txBody>
      </p:sp>
      <p:sp>
        <p:nvSpPr>
          <p:cNvPr id="7" name="灯片编号占位符 6"/>
          <p:cNvSpPr>
            <a:spLocks noGrp="1"/>
          </p:cNvSpPr>
          <p:nvPr>
            <p:ph type="sldNum" sz="quarter" idx="12"/>
          </p:nvPr>
        </p:nvSpPr>
        <p:spPr/>
        <p:txBody>
          <a:bodyPr/>
          <a:lstStyle/>
          <a:p>
            <a:pPr>
              <a:defRPr/>
            </a:pPr>
            <a:fld id="{A2A98B94-1294-4CE5-9C56-1A43B3EF28BD}" type="slidenum">
              <a:rPr lang="en-US" altLang="zh-CN" smtClean="0"/>
              <a:t>‹#›</a:t>
            </a:fld>
            <a:endParaRPr lang="en-US" altLang="zh-CN"/>
          </a:p>
        </p:txBody>
      </p:sp>
      <p:pic>
        <p:nvPicPr>
          <p:cNvPr id="8"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7237" y="324302"/>
            <a:ext cx="1032719" cy="103123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0">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黑体" panose="02010609060101010101" pitchFamily="49" charset="-122"/>
                <a:ea typeface="黑体" panose="02010609060101010101" pitchFamily="49" charset="-122"/>
              </a:defRPr>
            </a:lvl1pPr>
            <a:lvl2pPr>
              <a:defRPr sz="2000">
                <a:latin typeface="黑体" panose="02010609060101010101" pitchFamily="49" charset="-122"/>
                <a:ea typeface="黑体" panose="02010609060101010101" pitchFamily="49" charset="-122"/>
              </a:defRPr>
            </a:lvl2pPr>
            <a:lvl3pPr>
              <a:defRPr sz="1800">
                <a:latin typeface="黑体" panose="02010609060101010101" pitchFamily="49" charset="-122"/>
                <a:ea typeface="黑体" panose="02010609060101010101" pitchFamily="49" charset="-122"/>
              </a:defRPr>
            </a:lvl3pPr>
            <a:lvl4pPr>
              <a:defRPr sz="1600">
                <a:latin typeface="黑体" panose="02010609060101010101" pitchFamily="49" charset="-122"/>
                <a:ea typeface="黑体" panose="02010609060101010101" pitchFamily="49" charset="-122"/>
              </a:defRPr>
            </a:lvl4pPr>
            <a:lvl5pPr>
              <a:defRPr sz="1600">
                <a:latin typeface="黑体" panose="02010609060101010101" pitchFamily="49" charset="-122"/>
                <a:ea typeface="黑体" panose="02010609060101010101" pitchFamily="49"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0">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黑体" panose="02010609060101010101" pitchFamily="49" charset="-122"/>
                <a:ea typeface="黑体" panose="02010609060101010101" pitchFamily="49" charset="-122"/>
              </a:defRPr>
            </a:lvl1pPr>
            <a:lvl2pPr>
              <a:defRPr sz="2000">
                <a:latin typeface="黑体" panose="02010609060101010101" pitchFamily="49" charset="-122"/>
                <a:ea typeface="黑体" panose="02010609060101010101" pitchFamily="49" charset="-122"/>
              </a:defRPr>
            </a:lvl2pPr>
            <a:lvl3pPr>
              <a:defRPr sz="1800">
                <a:latin typeface="黑体" panose="02010609060101010101" pitchFamily="49" charset="-122"/>
                <a:ea typeface="黑体" panose="02010609060101010101" pitchFamily="49" charset="-122"/>
              </a:defRPr>
            </a:lvl3pPr>
            <a:lvl4pPr>
              <a:defRPr sz="1600">
                <a:latin typeface="黑体" panose="02010609060101010101" pitchFamily="49" charset="-122"/>
                <a:ea typeface="黑体" panose="02010609060101010101" pitchFamily="49" charset="-122"/>
              </a:defRPr>
            </a:lvl4pPr>
            <a:lvl5pPr>
              <a:defRPr sz="1600">
                <a:latin typeface="黑体" panose="02010609060101010101" pitchFamily="49" charset="-122"/>
                <a:ea typeface="黑体" panose="02010609060101010101" pitchFamily="49"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r>
              <a:rPr lang="zh-CN" altLang="en-US"/>
              <a:t>清华大学软件学院 离散数学</a:t>
            </a:r>
            <a:endParaRPr lang="en-US" altLang="zh-CN"/>
          </a:p>
        </p:txBody>
      </p:sp>
      <p:sp>
        <p:nvSpPr>
          <p:cNvPr id="9" name="灯片编号占位符 8"/>
          <p:cNvSpPr>
            <a:spLocks noGrp="1"/>
          </p:cNvSpPr>
          <p:nvPr>
            <p:ph type="sldNum" sz="quarter" idx="12"/>
          </p:nvPr>
        </p:nvSpPr>
        <p:spPr/>
        <p:txBody>
          <a:bodyPr/>
          <a:lstStyle/>
          <a:p>
            <a:pPr>
              <a:defRPr/>
            </a:pPr>
            <a:fld id="{F11E7D8C-C7A2-4F5C-A027-48B400F1328F}" type="slidenum">
              <a:rPr lang="en-US" altLang="zh-CN" smtClean="0"/>
              <a:t>‹#›</a:t>
            </a:fld>
            <a:endParaRPr lang="en-US" altLang="zh-CN"/>
          </a:p>
        </p:txBody>
      </p:sp>
      <p:pic>
        <p:nvPicPr>
          <p:cNvPr id="10"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7237" y="324302"/>
            <a:ext cx="1032719" cy="103123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zh-CN" altLang="en-US"/>
              <a:t>清华大学软件学院 离散数学</a:t>
            </a:r>
            <a:endParaRPr lang="en-US" altLang="zh-CN"/>
          </a:p>
        </p:txBody>
      </p:sp>
      <p:sp>
        <p:nvSpPr>
          <p:cNvPr id="5" name="灯片编号占位符 4"/>
          <p:cNvSpPr>
            <a:spLocks noGrp="1"/>
          </p:cNvSpPr>
          <p:nvPr>
            <p:ph type="sldNum" sz="quarter" idx="12"/>
          </p:nvPr>
        </p:nvSpPr>
        <p:spPr/>
        <p:txBody>
          <a:bodyPr/>
          <a:lstStyle/>
          <a:p>
            <a:pPr>
              <a:defRPr/>
            </a:pPr>
            <a:fld id="{DE2A2E9B-183C-45D9-AF53-F115B5D540C1}" type="slidenum">
              <a:rPr lang="en-US" altLang="zh-CN" smtClean="0"/>
              <a:t>‹#›</a:t>
            </a:fld>
            <a:endParaRPr lang="en-US" altLang="zh-CN"/>
          </a:p>
        </p:txBody>
      </p:sp>
      <p:pic>
        <p:nvPicPr>
          <p:cNvPr id="6"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7237" y="324302"/>
            <a:ext cx="1032719" cy="103123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r>
              <a:rPr lang="zh-CN" altLang="en-US"/>
              <a:t>清华大学软件学院 离散数学</a:t>
            </a:r>
            <a:endParaRPr lang="en-US" altLang="zh-CN"/>
          </a:p>
        </p:txBody>
      </p:sp>
      <p:sp>
        <p:nvSpPr>
          <p:cNvPr id="4" name="灯片编号占位符 3"/>
          <p:cNvSpPr>
            <a:spLocks noGrp="1"/>
          </p:cNvSpPr>
          <p:nvPr>
            <p:ph type="sldNum" sz="quarter" idx="12"/>
          </p:nvPr>
        </p:nvSpPr>
        <p:spPr/>
        <p:txBody>
          <a:bodyPr/>
          <a:lstStyle/>
          <a:p>
            <a:pPr>
              <a:defRPr/>
            </a:pPr>
            <a:fld id="{F7320020-142E-4BB0-A1CD-5A97B9FB795F}" type="slidenum">
              <a:rPr lang="en-US" altLang="zh-CN" smtClean="0"/>
              <a:t>‹#›</a:t>
            </a:fld>
            <a:endParaRPr lang="en-US" altLang="zh-CN"/>
          </a:p>
        </p:txBody>
      </p:sp>
      <p:pic>
        <p:nvPicPr>
          <p:cNvPr id="5"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7237" y="324302"/>
            <a:ext cx="1032719" cy="103123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0"/>
            </a:lvl1pPr>
          </a:lstStyle>
          <a:p>
            <a:r>
              <a:rPr lang="zh-CN" altLang="en-US"/>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b="0"/>
            </a:lvl1pPr>
            <a:lvl2pPr>
              <a:defRPr sz="2800" b="0"/>
            </a:lvl2pPr>
            <a:lvl3pPr>
              <a:defRPr sz="2400" b="0"/>
            </a:lvl3pPr>
            <a:lvl4pPr>
              <a:defRPr sz="2000" b="0"/>
            </a:lvl4pPr>
            <a:lvl5pPr>
              <a:defRPr sz="2000" b="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zh-CN" altLang="en-US"/>
              <a:t>清华大学软件学院 离散数学</a:t>
            </a:r>
            <a:endParaRPr lang="en-US" altLang="zh-CN"/>
          </a:p>
        </p:txBody>
      </p:sp>
      <p:sp>
        <p:nvSpPr>
          <p:cNvPr id="7" name="灯片编号占位符 6"/>
          <p:cNvSpPr>
            <a:spLocks noGrp="1"/>
          </p:cNvSpPr>
          <p:nvPr>
            <p:ph type="sldNum" sz="quarter" idx="12"/>
          </p:nvPr>
        </p:nvSpPr>
        <p:spPr/>
        <p:txBody>
          <a:bodyPr/>
          <a:lstStyle/>
          <a:p>
            <a:pPr>
              <a:defRPr/>
            </a:pPr>
            <a:fld id="{E81D501B-2F44-45DD-858C-06E074A32D0C}" type="slidenum">
              <a:rPr lang="en-US" altLang="zh-CN" smtClean="0"/>
              <a:t>‹#›</a:t>
            </a:fld>
            <a:endParaRPr lang="en-US" altLang="zh-CN"/>
          </a:p>
        </p:txBody>
      </p:sp>
      <p:pic>
        <p:nvPicPr>
          <p:cNvPr id="8"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7237" y="324302"/>
            <a:ext cx="1032719" cy="1031239"/>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0"/>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dirty="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zh-CN" altLang="en-US"/>
              <a:t>清华大学软件学院 离散数学</a:t>
            </a:r>
            <a:endParaRPr lang="en-US" altLang="zh-CN"/>
          </a:p>
        </p:txBody>
      </p:sp>
      <p:sp>
        <p:nvSpPr>
          <p:cNvPr id="7" name="灯片编号占位符 6"/>
          <p:cNvSpPr>
            <a:spLocks noGrp="1"/>
          </p:cNvSpPr>
          <p:nvPr>
            <p:ph type="sldNum" sz="quarter" idx="12"/>
          </p:nvPr>
        </p:nvSpPr>
        <p:spPr/>
        <p:txBody>
          <a:bodyPr/>
          <a:lstStyle/>
          <a:p>
            <a:pPr>
              <a:defRPr/>
            </a:pPr>
            <a:fld id="{F8B29234-A6D1-4A2D-A34F-8AA6AD8355DB}" type="slidenum">
              <a:rPr lang="en-US" altLang="zh-CN" smtClean="0"/>
              <a:t>‹#›</a:t>
            </a:fld>
            <a:endParaRPr lang="en-US" altLang="zh-CN"/>
          </a:p>
        </p:txBody>
      </p:sp>
      <p:pic>
        <p:nvPicPr>
          <p:cNvPr id="8"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7237" y="324302"/>
            <a:ext cx="1032719" cy="103123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a:t>清华大学软件学院 离散数学</a:t>
            </a: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26BC641-EEDC-43AF-B708-7F9C2CCBF9CB}"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000" kern="1200">
          <a:solidFill>
            <a:schemeClr val="tx1"/>
          </a:solidFill>
          <a:latin typeface="黑体" panose="02010609060101010101" pitchFamily="49" charset="-122"/>
          <a:ea typeface="黑体" panose="02010609060101010101" pitchFamily="49"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黑体" panose="02010609060101010101" pitchFamily="49" charset="-122"/>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5.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NUL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8B028-80EC-4B80-BAF2-CA88902F0424}"/>
              </a:ext>
            </a:extLst>
          </p:cNvPr>
          <p:cNvSpPr>
            <a:spLocks noGrp="1"/>
          </p:cNvSpPr>
          <p:nvPr>
            <p:ph type="title"/>
          </p:nvPr>
        </p:nvSpPr>
        <p:spPr/>
        <p:txBody>
          <a:bodyPr/>
          <a:lstStyle/>
          <a:p>
            <a:r>
              <a:rPr lang="zh-CN" altLang="en-US" dirty="0"/>
              <a:t>问题：普遍有效性</a:t>
            </a:r>
            <a:r>
              <a:rPr lang="en-US" altLang="zh-CN" dirty="0"/>
              <a:t>/</a:t>
            </a:r>
            <a:r>
              <a:rPr lang="zh-CN" altLang="en-US" dirty="0"/>
              <a:t>可满足性</a:t>
            </a:r>
            <a:endParaRPr lang="en-US" dirty="0"/>
          </a:p>
        </p:txBody>
      </p:sp>
      <p:sp>
        <p:nvSpPr>
          <p:cNvPr id="3" name="内容占位符 2">
            <a:extLst>
              <a:ext uri="{FF2B5EF4-FFF2-40B4-BE49-F238E27FC236}">
                <a16:creationId xmlns:a16="http://schemas.microsoft.com/office/drawing/2014/main" id="{9BE74FFA-75FC-4C90-A79D-9CBFCC734FCF}"/>
              </a:ext>
            </a:extLst>
          </p:cNvPr>
          <p:cNvSpPr>
            <a:spLocks noGrp="1"/>
          </p:cNvSpPr>
          <p:nvPr>
            <p:ph idx="1"/>
          </p:nvPr>
        </p:nvSpPr>
        <p:spPr/>
        <p:txBody>
          <a:bodyPr/>
          <a:lstStyle/>
          <a:p>
            <a:r>
              <a:rPr lang="zh-CN" altLang="en-US" dirty="0"/>
              <a:t>怎么证明有限域上公式的可满足性和普遍有效性仅依赖于个体域个体数目啊</a:t>
            </a:r>
            <a:r>
              <a:rPr lang="en-US" altLang="zh-CN" dirty="0"/>
              <a:t>?</a:t>
            </a:r>
            <a:endParaRPr lang="en-US" dirty="0"/>
          </a:p>
          <a:p>
            <a:endParaRPr lang="en-US" dirty="0"/>
          </a:p>
        </p:txBody>
      </p:sp>
      <p:sp>
        <p:nvSpPr>
          <p:cNvPr id="4" name="页脚占位符 3">
            <a:extLst>
              <a:ext uri="{FF2B5EF4-FFF2-40B4-BE49-F238E27FC236}">
                <a16:creationId xmlns:a16="http://schemas.microsoft.com/office/drawing/2014/main" id="{21C69038-B3BD-46B6-9151-EED1A06B47E7}"/>
              </a:ext>
            </a:extLst>
          </p:cNvPr>
          <p:cNvSpPr>
            <a:spLocks noGrp="1"/>
          </p:cNvSpPr>
          <p:nvPr>
            <p:ph type="ftr" sz="quarter" idx="11"/>
          </p:nvPr>
        </p:nvSpPr>
        <p:spPr/>
        <p:txBody>
          <a:bodyPr/>
          <a:lstStyle/>
          <a:p>
            <a:pPr>
              <a:defRPr/>
            </a:pPr>
            <a:r>
              <a:rPr lang="zh-CN" altLang="en-US"/>
              <a:t>清华大学软件学院 离散数学</a:t>
            </a:r>
            <a:endParaRPr lang="en-US" altLang="zh-CN"/>
          </a:p>
        </p:txBody>
      </p:sp>
      <p:sp>
        <p:nvSpPr>
          <p:cNvPr id="5" name="灯片编号占位符 4">
            <a:extLst>
              <a:ext uri="{FF2B5EF4-FFF2-40B4-BE49-F238E27FC236}">
                <a16:creationId xmlns:a16="http://schemas.microsoft.com/office/drawing/2014/main" id="{FED9F396-3D50-44B7-8257-99561065635C}"/>
              </a:ext>
            </a:extLst>
          </p:cNvPr>
          <p:cNvSpPr>
            <a:spLocks noGrp="1"/>
          </p:cNvSpPr>
          <p:nvPr>
            <p:ph type="sldNum" sz="quarter" idx="12"/>
          </p:nvPr>
        </p:nvSpPr>
        <p:spPr/>
        <p:txBody>
          <a:bodyPr/>
          <a:lstStyle/>
          <a:p>
            <a:pPr>
              <a:defRPr/>
            </a:pPr>
            <a:fld id="{021C6E01-76C5-4544-A5BF-74B1DF2AC74C}" type="slidenum">
              <a:rPr lang="en-US" altLang="zh-CN" smtClean="0"/>
              <a:t>1</a:t>
            </a:fld>
            <a:endParaRPr lang="en-US" altLang="zh-CN"/>
          </a:p>
        </p:txBody>
      </p:sp>
      <p:pic>
        <p:nvPicPr>
          <p:cNvPr id="6" name="Picture 5">
            <a:extLst>
              <a:ext uri="{FF2B5EF4-FFF2-40B4-BE49-F238E27FC236}">
                <a16:creationId xmlns:a16="http://schemas.microsoft.com/office/drawing/2014/main" id="{D3C1B429-B577-4F54-B285-3A6524C73398}"/>
              </a:ext>
            </a:extLst>
          </p:cNvPr>
          <p:cNvPicPr>
            <a:picLocks noChangeAspect="1"/>
          </p:cNvPicPr>
          <p:nvPr/>
        </p:nvPicPr>
        <p:blipFill rotWithShape="1">
          <a:blip r:embed="rId2"/>
          <a:srcRect b="3981"/>
          <a:stretch/>
        </p:blipFill>
        <p:spPr>
          <a:xfrm>
            <a:off x="1259632" y="2086954"/>
            <a:ext cx="6313014" cy="4634521"/>
          </a:xfrm>
          <a:prstGeom prst="rect">
            <a:avLst/>
          </a:prstGeom>
        </p:spPr>
      </p:pic>
      <p:sp>
        <p:nvSpPr>
          <p:cNvPr id="7" name="矩形 6">
            <a:extLst>
              <a:ext uri="{FF2B5EF4-FFF2-40B4-BE49-F238E27FC236}">
                <a16:creationId xmlns:a16="http://schemas.microsoft.com/office/drawing/2014/main" id="{3A1B99DF-BF73-4602-9666-6B1D928D1D17}"/>
              </a:ext>
            </a:extLst>
          </p:cNvPr>
          <p:cNvSpPr/>
          <p:nvPr/>
        </p:nvSpPr>
        <p:spPr>
          <a:xfrm>
            <a:off x="7340084" y="5013176"/>
            <a:ext cx="1579278" cy="369332"/>
          </a:xfrm>
          <a:prstGeom prst="rect">
            <a:avLst/>
          </a:prstGeom>
        </p:spPr>
        <p:txBody>
          <a:bodyPr wrap="none">
            <a:spAutoFit/>
          </a:bodyPr>
          <a:lstStyle/>
          <a:p>
            <a:r>
              <a:rPr lang="zh-CN" altLang="en-US"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考试不做要求</a:t>
            </a:r>
            <a:endParaRPr lang="zh-CN" altLang="en-US"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4682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sym typeface="Symbol" panose="05050102010706020507" pitchFamily="18" charset="2"/>
              </a:rPr>
              <a:t>有限域上普遍有效性</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可满足性</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980728"/>
                <a:ext cx="8651304" cy="5740747"/>
              </a:xfrm>
            </p:spPr>
            <p:txBody>
              <a:bodyPr>
                <a:noAutofit/>
              </a:bodyPr>
              <a:lstStyle/>
              <a:p>
                <a:r>
                  <a:rPr lang="zh-CN" altLang="en-US" sz="2000" dirty="0"/>
                  <a:t>有限域上一个公式的可满足性和普遍有效性依赖于个体域个体的个数且仅依赖于个体域个体的数目。即在某个含</a:t>
                </a:r>
                <a:r>
                  <a:rPr lang="en-US" altLang="zh-CN" sz="2000" dirty="0"/>
                  <a:t>k</a:t>
                </a:r>
                <a:r>
                  <a:rPr lang="zh-CN" altLang="en-US" sz="2000" dirty="0"/>
                  <a:t>个元素的</a:t>
                </a:r>
                <a:r>
                  <a:rPr lang="en-US" altLang="zh-CN" sz="2000" dirty="0"/>
                  <a:t>k</a:t>
                </a:r>
                <a:r>
                  <a:rPr lang="zh-CN" altLang="en-US" sz="2000" dirty="0"/>
                  <a:t>个体域上普遍有效</a:t>
                </a:r>
                <a:r>
                  <a:rPr lang="en-US" altLang="zh-CN" sz="2000" dirty="0"/>
                  <a:t>(</a:t>
                </a:r>
                <a:r>
                  <a:rPr lang="zh-CN" altLang="en-US" sz="2000" dirty="0"/>
                  <a:t>或可满足</a:t>
                </a:r>
                <a:r>
                  <a:rPr lang="en-US" altLang="zh-CN" sz="2000" dirty="0"/>
                  <a:t>)</a:t>
                </a:r>
                <a:r>
                  <a:rPr lang="zh-CN" altLang="en-US" sz="2000" dirty="0"/>
                  <a:t>，则在任一</a:t>
                </a:r>
                <a:r>
                  <a:rPr lang="en-US" altLang="zh-CN" sz="2000" dirty="0"/>
                  <a:t>k</a:t>
                </a:r>
                <a:r>
                  <a:rPr lang="zh-CN" altLang="en-US" sz="2000" dirty="0"/>
                  <a:t>个体域上也普遍有效</a:t>
                </a:r>
                <a:r>
                  <a:rPr lang="en-US" altLang="zh-CN" sz="2000" dirty="0"/>
                  <a:t>(</a:t>
                </a:r>
                <a:r>
                  <a:rPr lang="zh-CN" altLang="en-US" sz="2000" dirty="0"/>
                  <a:t>或可满足</a:t>
                </a:r>
                <a:r>
                  <a:rPr lang="en-US" altLang="zh-CN" sz="2000" dirty="0"/>
                  <a:t>)</a:t>
                </a:r>
                <a:r>
                  <a:rPr lang="zh-CN" altLang="en-US" sz="2000" dirty="0"/>
                  <a:t>。</a:t>
                </a:r>
                <a:endParaRPr lang="en-US" altLang="zh-CN" sz="2000" dirty="0"/>
              </a:p>
              <a:p>
                <a:pPr marL="457200" lvl="1" indent="0">
                  <a:buNone/>
                </a:pPr>
                <a:r>
                  <a:rPr lang="zh-CN" altLang="en-US" sz="2000" dirty="0"/>
                  <a:t>如果某公式在</a:t>
                </a:r>
                <a:r>
                  <a:rPr lang="en-US" altLang="zh-CN" sz="2000" dirty="0"/>
                  <a:t>k</a:t>
                </a:r>
                <a:r>
                  <a:rPr lang="zh-CN" altLang="en-US" sz="2000" dirty="0"/>
                  <a:t>个体域上普遍有效，则在</a:t>
                </a:r>
                <a:r>
                  <a:rPr lang="en-US" altLang="zh-CN" sz="2000" dirty="0"/>
                  <a:t>k-1</a:t>
                </a:r>
                <a:r>
                  <a:rPr lang="zh-CN" altLang="en-US" sz="2000" dirty="0"/>
                  <a:t>个体域上也普遍有效。</a:t>
                </a:r>
                <a:endParaRPr lang="en-US" altLang="zh-CN" sz="2000" dirty="0"/>
              </a:p>
              <a:p>
                <a:pPr marL="457200" lvl="1" indent="0">
                  <a:buNone/>
                </a:pPr>
                <a:r>
                  <a:rPr lang="zh-CN" altLang="en-US" sz="2000" b="1" dirty="0">
                    <a:solidFill>
                      <a:srgbClr val="C00000"/>
                    </a:solidFill>
                  </a:rPr>
                  <a:t>如果某公式在</a:t>
                </a:r>
                <a:r>
                  <a:rPr lang="en-US" altLang="zh-CN" sz="2000" b="1" dirty="0">
                    <a:solidFill>
                      <a:srgbClr val="C00000"/>
                    </a:solidFill>
                  </a:rPr>
                  <a:t>k</a:t>
                </a:r>
                <a:r>
                  <a:rPr lang="zh-CN" altLang="en-US" sz="2000" b="1" dirty="0">
                    <a:solidFill>
                      <a:srgbClr val="C00000"/>
                    </a:solidFill>
                  </a:rPr>
                  <a:t>个体域上可满足，则在</a:t>
                </a:r>
                <a:r>
                  <a:rPr lang="en-US" altLang="zh-CN" sz="2000" b="1" dirty="0">
                    <a:solidFill>
                      <a:srgbClr val="C00000"/>
                    </a:solidFill>
                  </a:rPr>
                  <a:t>k+1</a:t>
                </a:r>
                <a:r>
                  <a:rPr lang="zh-CN" altLang="en-US" sz="2000" b="1" dirty="0">
                    <a:solidFill>
                      <a:srgbClr val="C00000"/>
                    </a:solidFill>
                  </a:rPr>
                  <a:t>个体域上也可满足。</a:t>
                </a:r>
              </a:p>
              <a:p>
                <a:pPr marL="457200" lvl="1" indent="0">
                  <a:buNone/>
                </a:pPr>
                <a:r>
                  <a:rPr lang="zh-CN" altLang="en-US" sz="2000" dirty="0">
                    <a:solidFill>
                      <a:srgbClr val="0070C0"/>
                    </a:solidFill>
                  </a:rPr>
                  <a:t>关键：</a:t>
                </a:r>
                <a:r>
                  <a:rPr lang="zh-CN" altLang="en-US" sz="2000" b="1" dirty="0">
                    <a:solidFill>
                      <a:srgbClr val="0070C0"/>
                    </a:solidFill>
                  </a:rPr>
                  <a:t>从</a:t>
                </a:r>
                <a:r>
                  <a:rPr lang="en-US" altLang="zh-CN" sz="2000" b="1" dirty="0">
                    <a:solidFill>
                      <a:srgbClr val="0070C0"/>
                    </a:solidFill>
                  </a:rPr>
                  <a:t>k</a:t>
                </a:r>
                <a:r>
                  <a:rPr lang="zh-CN" altLang="en-US" sz="2000" b="1" dirty="0">
                    <a:solidFill>
                      <a:srgbClr val="0070C0"/>
                    </a:solidFill>
                  </a:rPr>
                  <a:t>个体域上的一个成真解释构造</a:t>
                </a:r>
                <a:r>
                  <a:rPr lang="en-US" altLang="zh-CN" sz="2000" b="1" dirty="0">
                    <a:solidFill>
                      <a:srgbClr val="0070C0"/>
                    </a:solidFill>
                  </a:rPr>
                  <a:t>k+1</a:t>
                </a:r>
                <a:r>
                  <a:rPr lang="zh-CN" altLang="en-US" sz="2000" b="1" dirty="0">
                    <a:solidFill>
                      <a:srgbClr val="0070C0"/>
                    </a:solidFill>
                  </a:rPr>
                  <a:t>个体域上的一个成真解释</a:t>
                </a:r>
                <a:endParaRPr lang="en-US" altLang="zh-CN" sz="2000" dirty="0">
                  <a:solidFill>
                    <a:srgbClr val="0070C0"/>
                  </a:solidFill>
                </a:endParaRPr>
              </a:p>
              <a:p>
                <a:pPr lvl="1"/>
                <a:r>
                  <a:rPr lang="zh-CN" altLang="en-US" sz="2000" dirty="0"/>
                  <a:t>记</a:t>
                </a:r>
                <a:r>
                  <a:rPr lang="en-US" altLang="zh-CN" sz="2000" dirty="0"/>
                  <a:t>k</a:t>
                </a:r>
                <a:r>
                  <a:rPr lang="zh-CN" altLang="en-US" sz="2000" dirty="0"/>
                  <a:t>个体域为</a:t>
                </a:r>
                <a14:m>
                  <m:oMath xmlns:m="http://schemas.openxmlformats.org/officeDocument/2006/math">
                    <m:r>
                      <a:rPr lang="en-US" altLang="zh-CN" sz="2000" i="1" dirty="0" smtClean="0">
                        <a:latin typeface="Cambria Math" panose="02040503050406030204" pitchFamily="18" charset="0"/>
                      </a:rPr>
                      <m:t>𝐴</m:t>
                    </m:r>
                  </m:oMath>
                </a14:m>
                <a:r>
                  <a:rPr lang="zh-CN" altLang="en-US" sz="2000" dirty="0"/>
                  <a:t>，</a:t>
                </a:r>
                <a:r>
                  <a:rPr lang="en-US" altLang="zh-CN" sz="2000" dirty="0"/>
                  <a:t>k+1</a:t>
                </a:r>
                <a:r>
                  <a:rPr lang="zh-CN" altLang="en-US" sz="2000" dirty="0"/>
                  <a:t>个体域为</a:t>
                </a:r>
                <a14:m>
                  <m:oMath xmlns:m="http://schemas.openxmlformats.org/officeDocument/2006/math">
                    <m:r>
                      <a:rPr lang="en-US" altLang="zh-CN" sz="2000" i="1" dirty="0" smtClean="0">
                        <a:latin typeface="Cambria Math" panose="02040503050406030204" pitchFamily="18" charset="0"/>
                      </a:rPr>
                      <m:t>𝐵</m:t>
                    </m:r>
                  </m:oMath>
                </a14:m>
                <a:r>
                  <a:rPr lang="zh-CN" altLang="en-US" sz="2000" dirty="0"/>
                  <a:t>，可以构造从</a:t>
                </a:r>
                <a14:m>
                  <m:oMath xmlns:m="http://schemas.openxmlformats.org/officeDocument/2006/math">
                    <m:r>
                      <a:rPr lang="en-US" altLang="zh-CN" sz="2000" b="0" i="1" dirty="0" smtClean="0">
                        <a:latin typeface="Cambria Math" panose="02040503050406030204" pitchFamily="18" charset="0"/>
                      </a:rPr>
                      <m:t>𝐵</m:t>
                    </m:r>
                  </m:oMath>
                </a14:m>
                <a:r>
                  <a:rPr lang="zh-CN" altLang="en-US" sz="2000" dirty="0"/>
                  <a:t>到</a:t>
                </a:r>
                <a14:m>
                  <m:oMath xmlns:m="http://schemas.openxmlformats.org/officeDocument/2006/math">
                    <m:r>
                      <a:rPr lang="en-US" altLang="zh-CN" sz="2000" b="0" i="1" dirty="0" smtClean="0">
                        <a:latin typeface="Cambria Math" panose="02040503050406030204" pitchFamily="18" charset="0"/>
                      </a:rPr>
                      <m:t>𝐴</m:t>
                    </m:r>
                  </m:oMath>
                </a14:m>
                <a:r>
                  <a:rPr lang="zh-CN" altLang="en-US" sz="2000" dirty="0"/>
                  <a:t>的一个满射</a:t>
                </a:r>
                <a14:m>
                  <m:oMath xmlns:m="http://schemas.openxmlformats.org/officeDocument/2006/math">
                    <m:r>
                      <a:rPr lang="en-US" altLang="zh-CN" sz="2000" b="0" i="1" dirty="0" smtClean="0">
                        <a:latin typeface="Cambria Math" panose="02040503050406030204" pitchFamily="18" charset="0"/>
                      </a:rPr>
                      <m:t>𝜎</m:t>
                    </m:r>
                    <m:r>
                      <a:rPr lang="en-US" altLang="zh-CN" sz="2000" i="1" dirty="0" smtClean="0">
                        <a:latin typeface="Cambria Math" panose="02040503050406030204" pitchFamily="18" charset="0"/>
                      </a:rPr>
                      <m:t>:</m:t>
                    </m:r>
                    <m:r>
                      <a:rPr lang="en-US" altLang="zh-CN" sz="2000" b="0" i="1" dirty="0" smtClean="0">
                        <a:latin typeface="Cambria Math" panose="02040503050406030204" pitchFamily="18" charset="0"/>
                      </a:rPr>
                      <m:t>𝐵</m:t>
                    </m:r>
                    <m:r>
                      <a:rPr lang="en-US" altLang="zh-CN" sz="2000" i="1" dirty="0" smtClean="0">
                        <a:latin typeface="Cambria Math" panose="02040503050406030204" pitchFamily="18" charset="0"/>
                      </a:rPr>
                      <m:t>→</m:t>
                    </m:r>
                    <m:r>
                      <a:rPr lang="en-US" altLang="zh-CN" sz="2000" b="0" i="1" dirty="0" smtClean="0">
                        <a:latin typeface="Cambria Math" panose="02040503050406030204" pitchFamily="18" charset="0"/>
                      </a:rPr>
                      <m:t>𝐴</m:t>
                    </m:r>
                  </m:oMath>
                </a14:m>
                <a:r>
                  <a:rPr lang="zh-CN" altLang="en-US" sz="2000" dirty="0"/>
                  <a:t>，从而</a:t>
                </a:r>
                <a:r>
                  <a:rPr lang="en-US" altLang="zh-CN" sz="2000" dirty="0"/>
                  <a:t>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𝜎</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oMath>
                </a14:m>
                <a:endParaRPr lang="en-US" altLang="zh-CN" sz="2000" dirty="0"/>
              </a:p>
              <a:p>
                <a:pPr lvl="1"/>
                <a:r>
                  <a:rPr lang="zh-CN" altLang="en-US" sz="2000" dirty="0"/>
                  <a:t>公式在</a:t>
                </a:r>
                <a:r>
                  <a:rPr lang="en-US" altLang="zh-CN" sz="2000" dirty="0"/>
                  <a:t>k</a:t>
                </a:r>
                <a:r>
                  <a:rPr lang="zh-CN" altLang="en-US" sz="2000" dirty="0"/>
                  <a:t>个体域</a:t>
                </a:r>
                <a14:m>
                  <m:oMath xmlns:m="http://schemas.openxmlformats.org/officeDocument/2006/math">
                    <m:r>
                      <a:rPr lang="en-US" altLang="zh-CN" sz="2000" i="1" dirty="0" smtClean="0">
                        <a:latin typeface="Cambria Math" panose="02040503050406030204" pitchFamily="18" charset="0"/>
                      </a:rPr>
                      <m:t>𝐴</m:t>
                    </m:r>
                  </m:oMath>
                </a14:m>
                <a:r>
                  <a:rPr lang="zh-CN" altLang="en-US" sz="2000" dirty="0"/>
                  <a:t>上的一个成真解释为</a:t>
                </a:r>
                <a:endParaRPr lang="en-US" altLang="zh-CN" sz="20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zh-CN" sz="2000" i="1" dirty="0" smtClean="0">
                          <a:latin typeface="Cambria Math" panose="02040503050406030204" pitchFamily="18" charset="0"/>
                        </a:rPr>
                        <m:t>𝐼</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𝑃</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 </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𝑃</m:t>
                          </m:r>
                        </m:e>
                        <m:sub>
                          <m:r>
                            <a:rPr lang="en-US" altLang="zh-CN" sz="2000" b="0" i="1" dirty="0" smtClean="0">
                              <a:latin typeface="Cambria Math" panose="02040503050406030204" pitchFamily="18" charset="0"/>
                            </a:rPr>
                            <m:t>2</m:t>
                          </m:r>
                        </m:sub>
                      </m:sSub>
                      <m:r>
                        <a:rPr lang="en-US" altLang="zh-CN" sz="2000" b="0" i="1" dirty="0" smtClean="0">
                          <a:latin typeface="Cambria Math" panose="02040503050406030204" pitchFamily="18" charset="0"/>
                        </a:rPr>
                        <m:t>, …,  </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𝑓</m:t>
                          </m:r>
                        </m:e>
                        <m:sub>
                          <m:r>
                            <a:rPr lang="en-US" altLang="zh-CN" sz="2000" i="1" dirty="0">
                              <a:latin typeface="Cambria Math" panose="02040503050406030204" pitchFamily="18" charset="0"/>
                            </a:rPr>
                            <m:t>1</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𝑓</m:t>
                          </m:r>
                        </m:e>
                        <m:sub>
                          <m:r>
                            <a:rPr lang="en-US" altLang="zh-CN" sz="2000" b="0" i="1" dirty="0" smtClean="0">
                              <a:latin typeface="Cambria Math" panose="02040503050406030204" pitchFamily="18" charset="0"/>
                            </a:rPr>
                            <m:t>2</m:t>
                          </m:r>
                        </m:sub>
                      </m:sSub>
                      <m:r>
                        <a:rPr lang="en-US" altLang="zh-CN" sz="2000" b="0" i="1" dirty="0" smtClean="0">
                          <a:latin typeface="Cambria Math" panose="02040503050406030204" pitchFamily="18" charset="0"/>
                        </a:rPr>
                        <m:t>,…,  </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1</m:t>
                          </m:r>
                        </m:sub>
                      </m:sSub>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2</m:t>
                          </m:r>
                        </m:sub>
                      </m:sSub>
                      <m:r>
                        <a:rPr lang="en-US" altLang="zh-CN" sz="2000" i="1" dirty="0" smtClean="0">
                          <a:latin typeface="Cambria Math" panose="02040503050406030204" pitchFamily="18" charset="0"/>
                        </a:rPr>
                        <m:t>,…</m:t>
                      </m:r>
                      <m:r>
                        <a:rPr lang="en-US" altLang="zh-CN" sz="2000" b="0" i="1" dirty="0" smtClean="0">
                          <a:latin typeface="Cambria Math" panose="02040503050406030204" pitchFamily="18" charset="0"/>
                        </a:rPr>
                        <m:t> </m:t>
                      </m:r>
                      <m:r>
                        <a:rPr lang="en-US" altLang="zh-CN" sz="2000" i="1" dirty="0" smtClean="0">
                          <a:latin typeface="Cambria Math" panose="02040503050406030204" pitchFamily="18" charset="0"/>
                        </a:rPr>
                        <m:t>}</m:t>
                      </m:r>
                    </m:oMath>
                  </m:oMathPara>
                </a14:m>
                <a:endParaRPr lang="en-US" altLang="zh-CN" sz="2000" dirty="0"/>
              </a:p>
              <a:p>
                <a:pPr marL="457200" lvl="1" indent="0">
                  <a:buNone/>
                </a:pPr>
                <a:endParaRPr lang="en-US" altLang="zh-CN" sz="2000" dirty="0"/>
              </a:p>
              <a:p>
                <a:pPr lvl="1"/>
                <a:r>
                  <a:rPr lang="zh-CN" altLang="en-US" sz="2000" dirty="0"/>
                  <a:t>则公式在</a:t>
                </a:r>
                <a:r>
                  <a:rPr lang="en-US" altLang="zh-CN" sz="2000" dirty="0"/>
                  <a:t>k+1</a:t>
                </a:r>
                <a:r>
                  <a:rPr lang="zh-CN" altLang="en-US" sz="2000" dirty="0"/>
                  <a:t>个体域</a:t>
                </a:r>
                <a14:m>
                  <m:oMath xmlns:m="http://schemas.openxmlformats.org/officeDocument/2006/math">
                    <m:r>
                      <a:rPr lang="en-US" altLang="zh-CN" sz="2000" i="1" dirty="0" smtClean="0">
                        <a:latin typeface="Cambria Math" panose="02040503050406030204" pitchFamily="18" charset="0"/>
                      </a:rPr>
                      <m:t>𝐵</m:t>
                    </m:r>
                  </m:oMath>
                </a14:m>
                <a:r>
                  <a:rPr lang="zh-CN" altLang="en-US" sz="2000" dirty="0"/>
                  <a:t>上也存在一个成真解释</a:t>
                </a:r>
                <a:endParaRPr lang="en-US" altLang="zh-CN" sz="2000" dirty="0"/>
              </a:p>
              <a:p>
                <a:pPr marL="457200" lvl="1" indent="0">
                  <a:buNone/>
                </a:pPr>
                <a14:m>
                  <m:oMathPara xmlns:m="http://schemas.openxmlformats.org/officeDocument/2006/math">
                    <m:oMathParaPr>
                      <m:jc m:val="centerGroup"/>
                    </m:oMathParaPr>
                    <m:oMath xmlns:m="http://schemas.openxmlformats.org/officeDocument/2006/math">
                      <m:r>
                        <a:rPr lang="en-US" altLang="zh-CN" sz="2000" i="1" dirty="0" smtClean="0">
                          <a:latin typeface="Cambria Math" panose="02040503050406030204" pitchFamily="18" charset="0"/>
                        </a:rPr>
                        <m:t>𝐼</m:t>
                      </m:r>
                      <m:r>
                        <a:rPr lang="en-US" altLang="zh-CN" sz="2000" i="1" dirty="0" smtClean="0">
                          <a:latin typeface="Cambria Math" panose="02040503050406030204" pitchFamily="18" charset="0"/>
                        </a:rPr>
                        <m:t>’=</m:t>
                      </m:r>
                      <m:d>
                        <m:dPr>
                          <m:begChr m:val="{"/>
                          <m:endChr m:val="}"/>
                          <m:ctrlPr>
                            <a:rPr lang="en-US" altLang="zh-CN" sz="2000" i="1" dirty="0" smtClean="0">
                              <a:latin typeface="Cambria Math" panose="02040503050406030204" pitchFamily="18" charset="0"/>
                            </a:rPr>
                          </m:ctrlPr>
                        </m:dPr>
                        <m:e>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𝑄</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 </m:t>
                          </m:r>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𝑄</m:t>
                              </m:r>
                            </m:e>
                            <m:sub>
                              <m:r>
                                <a:rPr lang="en-US" altLang="zh-CN" sz="2000" i="1" dirty="0">
                                  <a:latin typeface="Cambria Math" panose="02040503050406030204" pitchFamily="18" charset="0"/>
                                </a:rPr>
                                <m:t>2</m:t>
                              </m:r>
                            </m:sub>
                          </m:sSub>
                          <m:r>
                            <a:rPr lang="en-US" altLang="zh-CN" sz="2000" i="1" dirty="0">
                              <a:latin typeface="Cambria Math" panose="02040503050406030204" pitchFamily="18" charset="0"/>
                            </a:rPr>
                            <m:t>, …,  </m:t>
                          </m:r>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𝑔</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𝑔</m:t>
                              </m:r>
                            </m:e>
                            <m:sub>
                              <m:r>
                                <a:rPr lang="en-US" altLang="zh-CN" sz="2000" i="1" dirty="0">
                                  <a:latin typeface="Cambria Math" panose="02040503050406030204" pitchFamily="18" charset="0"/>
                                </a:rPr>
                                <m:t>2</m:t>
                              </m:r>
                            </m:sub>
                          </m:sSub>
                          <m:r>
                            <a:rPr lang="en-US" altLang="zh-CN" sz="2000" i="1" dirty="0">
                              <a:latin typeface="Cambria Math" panose="02040503050406030204" pitchFamily="18" charset="0"/>
                            </a:rPr>
                            <m:t>,…,  </m:t>
                          </m:r>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𝑦</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𝑦</m:t>
                              </m:r>
                            </m:e>
                            <m:sub>
                              <m:r>
                                <a:rPr lang="en-US" altLang="zh-CN" sz="2000" i="1" dirty="0">
                                  <a:latin typeface="Cambria Math" panose="02040503050406030204" pitchFamily="18" charset="0"/>
                                </a:rPr>
                                <m:t>2</m:t>
                              </m:r>
                            </m:sub>
                          </m:sSub>
                          <m:r>
                            <a:rPr lang="en-US" altLang="zh-CN" sz="2000" i="1" dirty="0">
                              <a:latin typeface="Cambria Math" panose="02040503050406030204" pitchFamily="18" charset="0"/>
                            </a:rPr>
                            <m:t>,…</m:t>
                          </m:r>
                        </m:e>
                      </m:d>
                    </m:oMath>
                  </m:oMathPara>
                </a14:m>
                <a:endParaRPr lang="en-US" altLang="zh-CN"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980728"/>
                <a:ext cx="8651304" cy="5740747"/>
              </a:xfrm>
              <a:blipFill>
                <a:blip r:embed="rId2"/>
                <a:stretch>
                  <a:fillRect l="-634" t="-425" r="-3665"/>
                </a:stretch>
              </a:blipFill>
            </p:spPr>
            <p:txBody>
              <a:bodyPr/>
              <a:lstStyle/>
              <a:p>
                <a:r>
                  <a:rPr lang="en-US">
                    <a:noFill/>
                  </a:rPr>
                  <a:t> </a:t>
                </a:r>
              </a:p>
            </p:txBody>
          </p:sp>
        </mc:Fallback>
      </mc:AlternateContent>
      <p:sp>
        <p:nvSpPr>
          <p:cNvPr id="4" name="页脚占位符 3"/>
          <p:cNvSpPr>
            <a:spLocks noGrp="1"/>
          </p:cNvSpPr>
          <p:nvPr>
            <p:ph type="ftr" sz="quarter" idx="11"/>
          </p:nvPr>
        </p:nvSpPr>
        <p:spPr/>
        <p:txBody>
          <a:bodyPr/>
          <a:lstStyle/>
          <a:p>
            <a:pPr>
              <a:defRPr/>
            </a:pPr>
            <a:r>
              <a:rPr lang="zh-CN" altLang="en-US" dirty="0"/>
              <a:t>清华大学软件学院 离散数学</a:t>
            </a:r>
            <a:endParaRPr lang="en-US" altLang="zh-CN" dirty="0"/>
          </a:p>
        </p:txBody>
      </p:sp>
      <p:sp>
        <p:nvSpPr>
          <p:cNvPr id="5" name="灯片编号占位符 4"/>
          <p:cNvSpPr>
            <a:spLocks noGrp="1"/>
          </p:cNvSpPr>
          <p:nvPr>
            <p:ph type="sldNum" sz="quarter" idx="12"/>
          </p:nvPr>
        </p:nvSpPr>
        <p:spPr/>
        <p:txBody>
          <a:bodyPr/>
          <a:lstStyle/>
          <a:p>
            <a:pPr>
              <a:defRPr/>
            </a:pPr>
            <a:fld id="{021C6E01-76C5-4544-A5BF-74B1DF2AC74C}" type="slidenum">
              <a:rPr lang="en-US" altLang="zh-CN" smtClean="0"/>
              <a:pPr>
                <a:defRPr/>
              </a:pPr>
              <a:t>2</a:t>
            </a:fld>
            <a:endParaRPr lang="en-US" altLang="zh-CN"/>
          </a:p>
        </p:txBody>
      </p:sp>
      <p:sp>
        <p:nvSpPr>
          <p:cNvPr id="6" name="矩形 5"/>
          <p:cNvSpPr/>
          <p:nvPr/>
        </p:nvSpPr>
        <p:spPr>
          <a:xfrm>
            <a:off x="2390396" y="4283804"/>
            <a:ext cx="1114408" cy="369332"/>
          </a:xfrm>
          <a:prstGeom prst="rect">
            <a:avLst/>
          </a:prstGeom>
        </p:spPr>
        <p:txBody>
          <a:bodyPr wrap="none">
            <a:spAutoFit/>
          </a:bodyPr>
          <a:lstStyle/>
          <a:p>
            <a:r>
              <a:rPr lang="zh-CN" altLang="en-US"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谓词变项</a:t>
            </a:r>
            <a:endParaRPr lang="zh-CN" altLang="en-US" b="1" dirty="0">
              <a:latin typeface="黑体" panose="02010609060101010101" pitchFamily="49" charset="-122"/>
              <a:ea typeface="黑体" panose="02010609060101010101" pitchFamily="49" charset="-122"/>
            </a:endParaRPr>
          </a:p>
        </p:txBody>
      </p:sp>
      <p:sp>
        <p:nvSpPr>
          <p:cNvPr id="8" name="矩形 7"/>
          <p:cNvSpPr/>
          <p:nvPr/>
        </p:nvSpPr>
        <p:spPr>
          <a:xfrm>
            <a:off x="5148064" y="4283804"/>
            <a:ext cx="1579278" cy="369332"/>
          </a:xfrm>
          <a:prstGeom prst="rect">
            <a:avLst/>
          </a:prstGeom>
        </p:spPr>
        <p:txBody>
          <a:bodyPr wrap="none">
            <a:spAutoFit/>
          </a:bodyPr>
          <a:lstStyle/>
          <a:p>
            <a:r>
              <a:rPr lang="zh-CN" altLang="en-US"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自由个体变项</a:t>
            </a:r>
            <a:endParaRPr lang="zh-CN" altLang="en-US" b="1" dirty="0">
              <a:latin typeface="黑体" panose="02010609060101010101" pitchFamily="49" charset="-122"/>
              <a:ea typeface="黑体" panose="02010609060101010101" pitchFamily="49" charset="-122"/>
            </a:endParaRPr>
          </a:p>
        </p:txBody>
      </p:sp>
      <p:sp>
        <p:nvSpPr>
          <p:cNvPr id="9" name="矩形 8"/>
          <p:cNvSpPr/>
          <p:nvPr/>
        </p:nvSpPr>
        <p:spPr>
          <a:xfrm>
            <a:off x="3863232" y="4283804"/>
            <a:ext cx="1114408" cy="369332"/>
          </a:xfrm>
          <a:prstGeom prst="rect">
            <a:avLst/>
          </a:prstGeom>
        </p:spPr>
        <p:txBody>
          <a:bodyPr wrap="none">
            <a:spAutoFit/>
          </a:bodyPr>
          <a:lstStyle/>
          <a:p>
            <a:r>
              <a:rPr lang="zh-CN" altLang="en-US"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函数符号</a:t>
            </a:r>
            <a:endParaRPr lang="zh-CN" altLang="en-US" b="1"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10" name="矩形 9"/>
              <p:cNvSpPr/>
              <p:nvPr/>
            </p:nvSpPr>
            <p:spPr>
              <a:xfrm>
                <a:off x="2483768" y="5198930"/>
                <a:ext cx="4572000" cy="1321387"/>
              </a:xfrm>
              <a:prstGeom prst="rect">
                <a:avLst/>
              </a:prstGeom>
            </p:spPr>
            <p:txBody>
              <a:bodyPr>
                <a:spAutoFit/>
              </a:bodyPr>
              <a:lstStyle/>
              <a:p>
                <a:pPr marL="0" lvl="2" indent="0">
                  <a:buNone/>
                </a:pPr>
                <a14:m>
                  <m:oMathPara xmlns:m="http://schemas.openxmlformats.org/officeDocument/2006/math">
                    <m:oMathParaPr>
                      <m:jc m:val="left"/>
                    </m:oMathParaPr>
                    <m:oMath xmlns:m="http://schemas.openxmlformats.org/officeDocument/2006/math">
                      <m:r>
                        <a:rPr lang="en-US" altLang="zh-CN" sz="2000" i="1" dirty="0">
                          <a:latin typeface="Cambria Math" panose="02040503050406030204" pitchFamily="18" charset="0"/>
                        </a:rPr>
                        <m:t>𝜎</m:t>
                      </m:r>
                      <m:d>
                        <m:dPr>
                          <m:ctrlPr>
                            <a:rPr lang="en-US" altLang="zh-CN" sz="2000" i="1" dirty="0">
                              <a:latin typeface="Cambria Math" panose="02040503050406030204" pitchFamily="18" charset="0"/>
                            </a:rPr>
                          </m:ctrlPr>
                        </m:dPr>
                        <m:e>
                          <m:sSub>
                            <m:sSubPr>
                              <m:ctrlPr>
                                <a:rPr lang="en-US" altLang="zh-CN" sz="2000" i="1" dirty="0" err="1">
                                  <a:latin typeface="Cambria Math" panose="02040503050406030204" pitchFamily="18" charset="0"/>
                                </a:rPr>
                              </m:ctrlPr>
                            </m:sSubPr>
                            <m:e>
                              <m:r>
                                <a:rPr lang="en-US" altLang="zh-CN" sz="2000" i="1" dirty="0" err="1">
                                  <a:latin typeface="Cambria Math" panose="02040503050406030204" pitchFamily="18" charset="0"/>
                                </a:rPr>
                                <m:t>𝑦</m:t>
                              </m:r>
                            </m:e>
                            <m:sub>
                              <m:r>
                                <a:rPr lang="en-US" altLang="zh-CN" sz="2000" i="1" dirty="0" err="1">
                                  <a:latin typeface="Cambria Math" panose="02040503050406030204" pitchFamily="18" charset="0"/>
                                </a:rPr>
                                <m:t>𝑖</m:t>
                              </m:r>
                            </m:sub>
                          </m:sSub>
                        </m:e>
                      </m:d>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err="1">
                              <a:latin typeface="Cambria Math" panose="02040503050406030204" pitchFamily="18" charset="0"/>
                            </a:rPr>
                            <m:t>𝑥</m:t>
                          </m:r>
                        </m:e>
                        <m:sub>
                          <m:r>
                            <a:rPr lang="en-US" altLang="zh-CN" sz="2000" i="1" dirty="0" err="1">
                              <a:latin typeface="Cambria Math" panose="02040503050406030204" pitchFamily="18" charset="0"/>
                            </a:rPr>
                            <m:t>𝑖</m:t>
                          </m:r>
                        </m:sub>
                      </m:sSub>
                    </m:oMath>
                  </m:oMathPara>
                </a14:m>
                <a:endParaRPr lang="en-US" altLang="zh-CN" sz="2000" dirty="0">
                  <a:latin typeface="Cambria Math" panose="02040503050406030204" pitchFamily="18" charset="0"/>
                </a:endParaRPr>
              </a:p>
              <a:p>
                <a:pPr marL="0" lvl="2" indent="0">
                  <a:buNone/>
                </a:pPr>
                <a14:m>
                  <m:oMathPara xmlns:m="http://schemas.openxmlformats.org/officeDocument/2006/math">
                    <m:oMathParaPr>
                      <m:jc m:val="left"/>
                    </m:oMathParaPr>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𝑄</m:t>
                          </m:r>
                        </m:e>
                        <m:sub>
                          <m:r>
                            <a:rPr lang="en-US" altLang="zh-CN" sz="2000" i="1" dirty="0">
                              <a:latin typeface="Cambria Math" panose="02040503050406030204" pitchFamily="18" charset="0"/>
                            </a:rPr>
                            <m:t>𝑖</m:t>
                          </m:r>
                        </m:sub>
                      </m:sSub>
                      <m:d>
                        <m:dPr>
                          <m:ctrlPr>
                            <a:rPr lang="en-US" altLang="zh-CN" sz="2000" i="1" dirty="0">
                              <a:latin typeface="Cambria Math" panose="02040503050406030204" pitchFamily="18" charset="0"/>
                            </a:rPr>
                          </m:ctrlPr>
                        </m:d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𝑦</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 …, </m:t>
                          </m:r>
                          <m:sSub>
                            <m:sSubPr>
                              <m:ctrlPr>
                                <a:rPr lang="en-US" altLang="zh-CN" sz="2000" i="1" dirty="0" err="1">
                                  <a:latin typeface="Cambria Math" panose="02040503050406030204" pitchFamily="18" charset="0"/>
                                </a:rPr>
                              </m:ctrlPr>
                            </m:sSubPr>
                            <m:e>
                              <m:r>
                                <a:rPr lang="en-US" altLang="zh-CN" sz="2000" i="1" dirty="0">
                                  <a:latin typeface="Cambria Math" panose="02040503050406030204" pitchFamily="18" charset="0"/>
                                </a:rPr>
                                <m:t>𝑦</m:t>
                              </m:r>
                            </m:e>
                            <m:sub>
                              <m:r>
                                <a:rPr lang="en-US" altLang="zh-CN" sz="2000" i="1" dirty="0" err="1">
                                  <a:latin typeface="Cambria Math" panose="02040503050406030204" pitchFamily="18" charset="0"/>
                                </a:rPr>
                                <m:t>𝑗</m:t>
                              </m:r>
                            </m:sub>
                          </m:sSub>
                        </m:e>
                      </m:d>
                      <m:r>
                        <a:rPr lang="en-US" altLang="zh-CN" sz="2000" i="1" dirty="0">
                          <a:latin typeface="Cambria Math" panose="02040503050406030204" pitchFamily="18" charset="0"/>
                        </a:rPr>
                        <m:t>=</m:t>
                      </m:r>
                      <m:sSub>
                        <m:sSubPr>
                          <m:ctrlPr>
                            <a:rPr lang="en-US" altLang="zh-CN" sz="2000" i="1" dirty="0" err="1">
                              <a:latin typeface="Cambria Math" panose="02040503050406030204" pitchFamily="18" charset="0"/>
                            </a:rPr>
                          </m:ctrlPr>
                        </m:sSubPr>
                        <m:e>
                          <m:r>
                            <a:rPr lang="en-US" altLang="zh-CN" sz="2000" i="1" dirty="0" err="1">
                              <a:latin typeface="Cambria Math" panose="02040503050406030204" pitchFamily="18" charset="0"/>
                            </a:rPr>
                            <m:t>𝑃</m:t>
                          </m:r>
                        </m:e>
                        <m:sub>
                          <m:r>
                            <a:rPr lang="en-US" altLang="zh-CN" sz="2000" i="1" dirty="0" err="1">
                              <a:latin typeface="Cambria Math" panose="02040503050406030204" pitchFamily="18" charset="0"/>
                            </a:rPr>
                            <m:t>𝑖</m:t>
                          </m:r>
                        </m:sub>
                      </m:sSub>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𝜎</m:t>
                          </m:r>
                          <m:d>
                            <m:dPr>
                              <m:ctrlPr>
                                <a:rPr lang="en-US" altLang="zh-CN" sz="2000" i="1" dirty="0">
                                  <a:latin typeface="Cambria Math" panose="02040503050406030204" pitchFamily="18" charset="0"/>
                                </a:rPr>
                              </m:ctrlPr>
                            </m:d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𝑦</m:t>
                                  </m:r>
                                </m:e>
                                <m:sub>
                                  <m:r>
                                    <a:rPr lang="en-US" altLang="zh-CN" sz="2000" i="1" dirty="0">
                                      <a:latin typeface="Cambria Math" panose="02040503050406030204" pitchFamily="18" charset="0"/>
                                    </a:rPr>
                                    <m:t>1</m:t>
                                  </m:r>
                                </m:sub>
                              </m:sSub>
                            </m:e>
                          </m:d>
                          <m:r>
                            <a:rPr lang="en-US" altLang="zh-CN" sz="2000" i="1" dirty="0">
                              <a:latin typeface="Cambria Math" panose="02040503050406030204" pitchFamily="18" charset="0"/>
                            </a:rPr>
                            <m:t>, …, </m:t>
                          </m:r>
                          <m:r>
                            <a:rPr lang="en-US" altLang="zh-CN" sz="2000" i="1" dirty="0">
                              <a:latin typeface="Cambria Math" panose="02040503050406030204" pitchFamily="18" charset="0"/>
                            </a:rPr>
                            <m:t>𝜎</m:t>
                          </m:r>
                          <m:d>
                            <m:dPr>
                              <m:ctrlPr>
                                <a:rPr lang="en-US" altLang="zh-CN" sz="2000" i="1" dirty="0">
                                  <a:latin typeface="Cambria Math" panose="02040503050406030204" pitchFamily="18" charset="0"/>
                                </a:rPr>
                              </m:ctrlPr>
                            </m:dPr>
                            <m:e>
                              <m:sSub>
                                <m:sSubPr>
                                  <m:ctrlPr>
                                    <a:rPr lang="en-US" altLang="zh-CN" sz="2000" i="1" dirty="0" err="1">
                                      <a:latin typeface="Cambria Math" panose="02040503050406030204" pitchFamily="18" charset="0"/>
                                    </a:rPr>
                                  </m:ctrlPr>
                                </m:sSubPr>
                                <m:e>
                                  <m:r>
                                    <a:rPr lang="en-US" altLang="zh-CN" sz="2000" i="1" dirty="0">
                                      <a:latin typeface="Cambria Math" panose="02040503050406030204" pitchFamily="18" charset="0"/>
                                    </a:rPr>
                                    <m:t>𝑦</m:t>
                                  </m:r>
                                </m:e>
                                <m:sub>
                                  <m:r>
                                    <a:rPr lang="en-US" altLang="zh-CN" sz="2000" i="1" dirty="0" err="1">
                                      <a:latin typeface="Cambria Math" panose="02040503050406030204" pitchFamily="18" charset="0"/>
                                    </a:rPr>
                                    <m:t>𝑗</m:t>
                                  </m:r>
                                </m:sub>
                              </m:sSub>
                            </m:e>
                          </m:d>
                        </m:e>
                      </m:d>
                    </m:oMath>
                  </m:oMathPara>
                </a14:m>
                <a:endParaRPr lang="en-US" altLang="zh-CN" sz="2000" i="1" dirty="0">
                  <a:latin typeface="Cambria Math" panose="02040503050406030204" pitchFamily="18" charset="0"/>
                </a:endParaRPr>
              </a:p>
              <a:p>
                <a:pPr marL="0" lvl="2" indent="0">
                  <a:buNone/>
                </a:pPr>
                <a14:m>
                  <m:oMathPara xmlns:m="http://schemas.openxmlformats.org/officeDocument/2006/math">
                    <m:oMathParaPr>
                      <m:jc m:val="left"/>
                    </m:oMathParaPr>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𝑔</m:t>
                          </m:r>
                        </m:e>
                        <m:sub>
                          <m:r>
                            <a:rPr lang="en-US" altLang="zh-CN" sz="2000" i="1" dirty="0">
                              <a:latin typeface="Cambria Math" panose="02040503050406030204" pitchFamily="18" charset="0"/>
                            </a:rPr>
                            <m:t>𝑖</m:t>
                          </m:r>
                        </m:sub>
                      </m:sSub>
                      <m:d>
                        <m:dPr>
                          <m:ctrlPr>
                            <a:rPr lang="en-US" altLang="zh-CN" sz="2000" i="1" dirty="0">
                              <a:latin typeface="Cambria Math" panose="02040503050406030204" pitchFamily="18" charset="0"/>
                            </a:rPr>
                          </m:ctrlPr>
                        </m:d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𝑦</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 …, </m:t>
                          </m:r>
                          <m:sSub>
                            <m:sSubPr>
                              <m:ctrlPr>
                                <a:rPr lang="en-US" altLang="zh-CN" sz="2000" i="1" dirty="0" err="1">
                                  <a:latin typeface="Cambria Math" panose="02040503050406030204" pitchFamily="18" charset="0"/>
                                </a:rPr>
                              </m:ctrlPr>
                            </m:sSubPr>
                            <m:e>
                              <m:r>
                                <a:rPr lang="en-US" altLang="zh-CN" sz="2000" i="1" dirty="0">
                                  <a:latin typeface="Cambria Math" panose="02040503050406030204" pitchFamily="18" charset="0"/>
                                </a:rPr>
                                <m:t>𝑦</m:t>
                              </m:r>
                            </m:e>
                            <m:sub>
                              <m:r>
                                <a:rPr lang="en-US" altLang="zh-CN" sz="2000" i="1" dirty="0" err="1">
                                  <a:latin typeface="Cambria Math" panose="02040503050406030204" pitchFamily="18" charset="0"/>
                                </a:rPr>
                                <m:t>𝑗</m:t>
                              </m:r>
                            </m:sub>
                          </m:sSub>
                        </m:e>
                      </m:d>
                      <m:r>
                        <a:rPr lang="en-US" altLang="zh-CN" sz="2000" i="1" dirty="0">
                          <a:latin typeface="Cambria Math" panose="02040503050406030204" pitchFamily="18" charset="0"/>
                        </a:rPr>
                        <m:t>=</m:t>
                      </m:r>
                      <m:sSub>
                        <m:sSubPr>
                          <m:ctrlPr>
                            <a:rPr lang="en-US" altLang="zh-CN" sz="2000" i="1" dirty="0" err="1">
                              <a:latin typeface="Cambria Math" panose="02040503050406030204" pitchFamily="18" charset="0"/>
                            </a:rPr>
                          </m:ctrlPr>
                        </m:sSubPr>
                        <m:e>
                          <m:r>
                            <a:rPr lang="en-US" altLang="zh-CN" sz="2000" i="1" dirty="0">
                              <a:latin typeface="Cambria Math" panose="02040503050406030204" pitchFamily="18" charset="0"/>
                            </a:rPr>
                            <m:t>𝑓</m:t>
                          </m:r>
                        </m:e>
                        <m:sub>
                          <m:r>
                            <a:rPr lang="en-US" altLang="zh-CN" sz="2000" i="1" dirty="0" err="1">
                              <a:latin typeface="Cambria Math" panose="02040503050406030204" pitchFamily="18" charset="0"/>
                            </a:rPr>
                            <m:t>𝑖</m:t>
                          </m:r>
                        </m:sub>
                      </m:sSub>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𝜎</m:t>
                          </m:r>
                          <m:d>
                            <m:dPr>
                              <m:ctrlPr>
                                <a:rPr lang="en-US" altLang="zh-CN" sz="2000" i="1" dirty="0">
                                  <a:latin typeface="Cambria Math" panose="02040503050406030204" pitchFamily="18" charset="0"/>
                                </a:rPr>
                              </m:ctrlPr>
                            </m:d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𝑦</m:t>
                                  </m:r>
                                </m:e>
                                <m:sub>
                                  <m:r>
                                    <a:rPr lang="en-US" altLang="zh-CN" sz="2000" i="1" dirty="0">
                                      <a:latin typeface="Cambria Math" panose="02040503050406030204" pitchFamily="18" charset="0"/>
                                    </a:rPr>
                                    <m:t>1</m:t>
                                  </m:r>
                                </m:sub>
                              </m:sSub>
                            </m:e>
                          </m:d>
                          <m:r>
                            <a:rPr lang="en-US" altLang="zh-CN" sz="2000" i="1" dirty="0">
                              <a:latin typeface="Cambria Math" panose="02040503050406030204" pitchFamily="18" charset="0"/>
                            </a:rPr>
                            <m:t>, …, </m:t>
                          </m:r>
                          <m:r>
                            <a:rPr lang="en-US" altLang="zh-CN" sz="2000" i="1" dirty="0">
                              <a:latin typeface="Cambria Math" panose="02040503050406030204" pitchFamily="18" charset="0"/>
                            </a:rPr>
                            <m:t>𝜎</m:t>
                          </m:r>
                          <m:d>
                            <m:dPr>
                              <m:ctrlPr>
                                <a:rPr lang="en-US" altLang="zh-CN" sz="2000" i="1" dirty="0">
                                  <a:latin typeface="Cambria Math" panose="02040503050406030204" pitchFamily="18" charset="0"/>
                                </a:rPr>
                              </m:ctrlPr>
                            </m:dPr>
                            <m:e>
                              <m:sSub>
                                <m:sSubPr>
                                  <m:ctrlPr>
                                    <a:rPr lang="en-US" altLang="zh-CN" sz="2000" i="1" dirty="0" err="1">
                                      <a:latin typeface="Cambria Math" panose="02040503050406030204" pitchFamily="18" charset="0"/>
                                    </a:rPr>
                                  </m:ctrlPr>
                                </m:sSubPr>
                                <m:e>
                                  <m:r>
                                    <a:rPr lang="en-US" altLang="zh-CN" sz="2000" i="1" dirty="0">
                                      <a:latin typeface="Cambria Math" panose="02040503050406030204" pitchFamily="18" charset="0"/>
                                    </a:rPr>
                                    <m:t>𝑦</m:t>
                                  </m:r>
                                </m:e>
                                <m:sub>
                                  <m:r>
                                    <a:rPr lang="en-US" altLang="zh-CN" sz="2000" i="1" dirty="0" err="1">
                                      <a:latin typeface="Cambria Math" panose="02040503050406030204" pitchFamily="18" charset="0"/>
                                    </a:rPr>
                                    <m:t>𝑗</m:t>
                                  </m:r>
                                </m:sub>
                              </m:sSub>
                            </m:e>
                          </m:d>
                        </m:e>
                      </m:d>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2483768" y="5198930"/>
                <a:ext cx="4572000" cy="1321387"/>
              </a:xfrm>
              <a:prstGeom prst="rect">
                <a:avLst/>
              </a:prstGeom>
              <a:blipFill>
                <a:blip r:embed="rId3"/>
                <a:stretch>
                  <a:fillRect/>
                </a:stretch>
              </a:blipFill>
            </p:spPr>
            <p:txBody>
              <a:bodyPr/>
              <a:lstStyle/>
              <a:p>
                <a:r>
                  <a:rPr lang="zh-CN" altLang="en-US">
                    <a:noFill/>
                  </a:rPr>
                  <a:t> </a:t>
                </a:r>
              </a:p>
            </p:txBody>
          </p:sp>
        </mc:Fallback>
      </mc:AlternateContent>
      <p:sp>
        <p:nvSpPr>
          <p:cNvPr id="12" name="矩形 11"/>
          <p:cNvSpPr/>
          <p:nvPr/>
        </p:nvSpPr>
        <p:spPr>
          <a:xfrm>
            <a:off x="1786141" y="5210979"/>
            <a:ext cx="697627" cy="400110"/>
          </a:xfrm>
          <a:prstGeom prst="rect">
            <a:avLst/>
          </a:prstGeom>
        </p:spPr>
        <p:txBody>
          <a:bodyPr wrap="none">
            <a:spAutoFit/>
          </a:bodyPr>
          <a:lstStyle/>
          <a:p>
            <a:pPr marL="0" lvl="1">
              <a:spcBef>
                <a:spcPts val="0"/>
              </a:spcBef>
            </a:pPr>
            <a:r>
              <a:rPr lang="zh-CN" altLang="en-US" sz="2000" dirty="0">
                <a:latin typeface="黑体" panose="02010609060101010101" pitchFamily="49" charset="-122"/>
                <a:ea typeface="黑体" panose="02010609060101010101" pitchFamily="49" charset="-122"/>
              </a:rPr>
              <a:t>其中</a:t>
            </a:r>
          </a:p>
        </p:txBody>
      </p:sp>
    </p:spTree>
    <p:extLst>
      <p:ext uri="{BB962C8B-B14F-4D97-AF65-F5344CB8AC3E}">
        <p14:creationId xmlns:p14="http://schemas.microsoft.com/office/powerpoint/2010/main" val="144991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sym typeface="Symbol" panose="05050102010706020507" pitchFamily="18" charset="2"/>
              </a:rPr>
              <a:t>有限域上普遍有效性</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可满足性</a:t>
            </a:r>
            <a:endParaRPr lang="zh-CN" altLang="en-US" dirty="0"/>
          </a:p>
        </p:txBody>
      </p:sp>
      <p:sp>
        <p:nvSpPr>
          <p:cNvPr id="3" name="内容占位符 2"/>
          <p:cNvSpPr>
            <a:spLocks noGrp="1"/>
          </p:cNvSpPr>
          <p:nvPr>
            <p:ph idx="1"/>
          </p:nvPr>
        </p:nvSpPr>
        <p:spPr/>
        <p:txBody>
          <a:bodyPr/>
          <a:lstStyle/>
          <a:p>
            <a:r>
              <a:rPr lang="zh-CN" altLang="en-US" sz="2000" dirty="0"/>
              <a:t>有限域上一个公式的可满足性和普遍有效性依赖于个体域个体的个数且仅依赖于个体域个体的数目。即在某个含</a:t>
            </a:r>
            <a:r>
              <a:rPr lang="en-US" altLang="zh-CN" sz="2000" dirty="0"/>
              <a:t>k</a:t>
            </a:r>
            <a:r>
              <a:rPr lang="zh-CN" altLang="en-US" sz="2000" dirty="0"/>
              <a:t>个元素的</a:t>
            </a:r>
            <a:r>
              <a:rPr lang="en-US" altLang="zh-CN" sz="2000" dirty="0"/>
              <a:t>k</a:t>
            </a:r>
            <a:r>
              <a:rPr lang="zh-CN" altLang="en-US" sz="2000" dirty="0"/>
              <a:t>个体域上普遍有效</a:t>
            </a:r>
            <a:r>
              <a:rPr lang="en-US" altLang="zh-CN" sz="2000" dirty="0"/>
              <a:t>(</a:t>
            </a:r>
            <a:r>
              <a:rPr lang="zh-CN" altLang="en-US" sz="2000" dirty="0"/>
              <a:t>或可满足</a:t>
            </a:r>
            <a:r>
              <a:rPr lang="en-US" altLang="zh-CN" sz="2000" dirty="0"/>
              <a:t>)</a:t>
            </a:r>
            <a:r>
              <a:rPr lang="zh-CN" altLang="en-US" sz="2000" dirty="0"/>
              <a:t>，则在任一</a:t>
            </a:r>
            <a:r>
              <a:rPr lang="en-US" altLang="zh-CN" sz="2000" dirty="0"/>
              <a:t>k</a:t>
            </a:r>
            <a:r>
              <a:rPr lang="zh-CN" altLang="en-US" sz="2000" dirty="0"/>
              <a:t>个体域上也普遍有效</a:t>
            </a:r>
            <a:r>
              <a:rPr lang="en-US" altLang="zh-CN" sz="2000" dirty="0"/>
              <a:t>(</a:t>
            </a:r>
            <a:r>
              <a:rPr lang="zh-CN" altLang="en-US" sz="2000" dirty="0"/>
              <a:t>或可满足</a:t>
            </a:r>
            <a:r>
              <a:rPr lang="en-US" altLang="zh-CN" sz="2000" dirty="0"/>
              <a:t>)</a:t>
            </a:r>
            <a:r>
              <a:rPr lang="zh-CN" altLang="en-US" sz="2000" dirty="0"/>
              <a:t>。</a:t>
            </a:r>
            <a:endParaRPr lang="en-US" altLang="zh-CN" sz="2000" dirty="0"/>
          </a:p>
          <a:p>
            <a:pPr marL="457200" lvl="1" indent="0">
              <a:buNone/>
            </a:pPr>
            <a:r>
              <a:rPr lang="zh-CN" altLang="en-US" sz="2000" b="1" dirty="0">
                <a:solidFill>
                  <a:srgbClr val="C00000"/>
                </a:solidFill>
              </a:rPr>
              <a:t>如果某公式在</a:t>
            </a:r>
            <a:r>
              <a:rPr lang="en-US" altLang="zh-CN" sz="2000" b="1" dirty="0">
                <a:solidFill>
                  <a:srgbClr val="C00000"/>
                </a:solidFill>
              </a:rPr>
              <a:t>k</a:t>
            </a:r>
            <a:r>
              <a:rPr lang="zh-CN" altLang="en-US" sz="2000" b="1" dirty="0">
                <a:solidFill>
                  <a:srgbClr val="C00000"/>
                </a:solidFill>
              </a:rPr>
              <a:t>个体域上普遍有效，则在</a:t>
            </a:r>
            <a:r>
              <a:rPr lang="en-US" altLang="zh-CN" sz="2000" b="1" dirty="0">
                <a:solidFill>
                  <a:srgbClr val="C00000"/>
                </a:solidFill>
              </a:rPr>
              <a:t>k-1</a:t>
            </a:r>
            <a:r>
              <a:rPr lang="zh-CN" altLang="en-US" sz="2000" b="1" dirty="0">
                <a:solidFill>
                  <a:srgbClr val="C00000"/>
                </a:solidFill>
              </a:rPr>
              <a:t>个体域上也普遍有效。</a:t>
            </a:r>
            <a:endParaRPr lang="en-US" altLang="zh-CN" sz="2000" b="1" dirty="0">
              <a:solidFill>
                <a:srgbClr val="C00000"/>
              </a:solidFill>
            </a:endParaRPr>
          </a:p>
          <a:p>
            <a:pPr marL="457200" lvl="1" indent="0">
              <a:buNone/>
            </a:pPr>
            <a:r>
              <a:rPr lang="zh-CN" altLang="en-US" sz="2000" dirty="0"/>
              <a:t>如果某公式在</a:t>
            </a:r>
            <a:r>
              <a:rPr lang="en-US" altLang="zh-CN" sz="2000" dirty="0"/>
              <a:t>k</a:t>
            </a:r>
            <a:r>
              <a:rPr lang="zh-CN" altLang="en-US" sz="2000" dirty="0"/>
              <a:t>个体域上可满足，则在</a:t>
            </a:r>
            <a:r>
              <a:rPr lang="en-US" altLang="zh-CN" sz="2000" dirty="0"/>
              <a:t>k+1</a:t>
            </a:r>
            <a:r>
              <a:rPr lang="zh-CN" altLang="en-US" sz="2000" dirty="0"/>
              <a:t>个体域上也可满足。</a:t>
            </a:r>
            <a:endParaRPr lang="en-US" altLang="zh-CN" sz="2000" dirty="0"/>
          </a:p>
          <a:p>
            <a:pPr marL="457200" lvl="1" indent="0">
              <a:buNone/>
            </a:pPr>
            <a:endParaRPr lang="en-US" altLang="zh-CN" sz="2000" dirty="0"/>
          </a:p>
          <a:p>
            <a:pPr lvl="1"/>
            <a:r>
              <a:rPr lang="zh-CN" altLang="en-US" sz="2000" dirty="0"/>
              <a:t>逆否命题为：如果某公式在</a:t>
            </a:r>
            <a:r>
              <a:rPr lang="en-US" altLang="zh-CN" sz="2000" dirty="0"/>
              <a:t>k-1</a:t>
            </a:r>
            <a:r>
              <a:rPr lang="zh-CN" altLang="en-US" sz="2000" dirty="0"/>
              <a:t>个体域上不是普遍有效的，则在</a:t>
            </a:r>
            <a:r>
              <a:rPr lang="en-US" altLang="zh-CN" sz="2000" dirty="0"/>
              <a:t>k</a:t>
            </a:r>
            <a:r>
              <a:rPr lang="zh-CN" altLang="en-US" sz="2000" dirty="0"/>
              <a:t>个体域上也不是普遍有效的。</a:t>
            </a:r>
            <a:endParaRPr lang="en-US" altLang="zh-CN" sz="2000" dirty="0"/>
          </a:p>
          <a:p>
            <a:pPr lvl="1"/>
            <a:r>
              <a:rPr lang="zh-CN" altLang="en-US" sz="2000" dirty="0"/>
              <a:t>也即：如果某公式在</a:t>
            </a:r>
            <a:r>
              <a:rPr lang="en-US" altLang="zh-CN" sz="2000" dirty="0">
                <a:solidFill>
                  <a:srgbClr val="C00000"/>
                </a:solidFill>
              </a:rPr>
              <a:t>k</a:t>
            </a:r>
            <a:r>
              <a:rPr lang="zh-CN" altLang="en-US" sz="2000" dirty="0"/>
              <a:t>个体域上</a:t>
            </a:r>
            <a:r>
              <a:rPr lang="zh-CN" altLang="en-US" sz="2000" dirty="0">
                <a:solidFill>
                  <a:srgbClr val="C00000"/>
                </a:solidFill>
              </a:rPr>
              <a:t>可以不满足</a:t>
            </a:r>
            <a:r>
              <a:rPr lang="zh-CN" altLang="en-US" sz="2000" dirty="0"/>
              <a:t>的，则在</a:t>
            </a:r>
            <a:r>
              <a:rPr lang="en-US" altLang="zh-CN" sz="2000" dirty="0">
                <a:solidFill>
                  <a:srgbClr val="C00000"/>
                </a:solidFill>
              </a:rPr>
              <a:t>k+1</a:t>
            </a:r>
            <a:r>
              <a:rPr lang="zh-CN" altLang="en-US" sz="2000" dirty="0"/>
              <a:t>个体域上也是</a:t>
            </a:r>
            <a:r>
              <a:rPr lang="zh-CN" altLang="en-US" sz="2000" dirty="0">
                <a:solidFill>
                  <a:srgbClr val="C00000"/>
                </a:solidFill>
              </a:rPr>
              <a:t>可以不满足</a:t>
            </a:r>
            <a:r>
              <a:rPr lang="zh-CN" altLang="en-US" sz="2000" dirty="0"/>
              <a:t>的。</a:t>
            </a:r>
            <a:endParaRPr lang="en-US" altLang="zh-CN" sz="2000" dirty="0"/>
          </a:p>
          <a:p>
            <a:pPr lvl="1"/>
            <a:r>
              <a:rPr lang="zh-CN" altLang="en-US" sz="2000" dirty="0"/>
              <a:t>在前面的证明中</a:t>
            </a:r>
            <a:r>
              <a:rPr lang="zh-CN" altLang="en-US" sz="2000" b="1" dirty="0">
                <a:solidFill>
                  <a:srgbClr val="0070C0"/>
                </a:solidFill>
              </a:rPr>
              <a:t>从</a:t>
            </a:r>
            <a:r>
              <a:rPr lang="en-US" altLang="zh-CN" sz="2000" b="1" dirty="0">
                <a:solidFill>
                  <a:srgbClr val="0070C0"/>
                </a:solidFill>
              </a:rPr>
              <a:t>k</a:t>
            </a:r>
            <a:r>
              <a:rPr lang="zh-CN" altLang="en-US" sz="2000" b="1" dirty="0">
                <a:solidFill>
                  <a:srgbClr val="0070C0"/>
                </a:solidFill>
              </a:rPr>
              <a:t>个体域上的一个成真解释构造了一个</a:t>
            </a:r>
            <a:r>
              <a:rPr lang="en-US" altLang="zh-CN" sz="2000" b="1" dirty="0">
                <a:solidFill>
                  <a:srgbClr val="0070C0"/>
                </a:solidFill>
              </a:rPr>
              <a:t>k+1</a:t>
            </a:r>
            <a:r>
              <a:rPr lang="zh-CN" altLang="en-US" sz="2000" b="1" dirty="0">
                <a:solidFill>
                  <a:srgbClr val="0070C0"/>
                </a:solidFill>
              </a:rPr>
              <a:t>个体域上的成真解释，</a:t>
            </a:r>
            <a:r>
              <a:rPr lang="zh-CN" altLang="en-US" sz="2000" dirty="0"/>
              <a:t>应用同样的构造方法可以</a:t>
            </a:r>
            <a:r>
              <a:rPr lang="zh-CN" altLang="en-US" sz="2000" b="1" dirty="0">
                <a:solidFill>
                  <a:srgbClr val="0070C0"/>
                </a:solidFill>
              </a:rPr>
              <a:t>从</a:t>
            </a:r>
            <a:r>
              <a:rPr lang="en-US" altLang="zh-CN" sz="2000" b="1" dirty="0">
                <a:solidFill>
                  <a:srgbClr val="0070C0"/>
                </a:solidFill>
              </a:rPr>
              <a:t>k</a:t>
            </a:r>
            <a:r>
              <a:rPr lang="zh-CN" altLang="en-US" sz="2000" b="1" dirty="0">
                <a:solidFill>
                  <a:srgbClr val="0070C0"/>
                </a:solidFill>
              </a:rPr>
              <a:t>个体域上的一个成假解释构造了一个</a:t>
            </a:r>
            <a:r>
              <a:rPr lang="en-US" altLang="zh-CN" sz="2000" b="1" dirty="0">
                <a:solidFill>
                  <a:srgbClr val="0070C0"/>
                </a:solidFill>
              </a:rPr>
              <a:t>k+1</a:t>
            </a:r>
            <a:r>
              <a:rPr lang="zh-CN" altLang="en-US" sz="2000" b="1" dirty="0">
                <a:solidFill>
                  <a:srgbClr val="0070C0"/>
                </a:solidFill>
              </a:rPr>
              <a:t>个体域上的成假解释</a:t>
            </a:r>
            <a:endParaRPr lang="en-US" altLang="zh-CN" sz="2000" b="1" dirty="0">
              <a:solidFill>
                <a:srgbClr val="0070C0"/>
              </a:solidFill>
            </a:endParaRPr>
          </a:p>
          <a:p>
            <a:pPr lvl="1"/>
            <a:r>
              <a:rPr lang="zh-CN" altLang="en-US" sz="2000" dirty="0"/>
              <a:t>因此逆否命题正确，从而原命题也是正确的</a:t>
            </a:r>
            <a:endParaRPr lang="en-US" altLang="zh-CN" sz="2000" dirty="0"/>
          </a:p>
          <a:p>
            <a:pPr lvl="1"/>
            <a:endParaRPr lang="en-US" altLang="zh-CN" sz="2000" dirty="0"/>
          </a:p>
          <a:p>
            <a:pPr lvl="1"/>
            <a:endParaRPr lang="zh-CN" altLang="en-US" sz="2000" dirty="0"/>
          </a:p>
          <a:p>
            <a:endParaRPr lang="zh-CN" altLang="en-US" dirty="0"/>
          </a:p>
        </p:txBody>
      </p:sp>
      <p:sp>
        <p:nvSpPr>
          <p:cNvPr id="4" name="页脚占位符 3"/>
          <p:cNvSpPr>
            <a:spLocks noGrp="1"/>
          </p:cNvSpPr>
          <p:nvPr>
            <p:ph type="ftr" sz="quarter" idx="11"/>
          </p:nvPr>
        </p:nvSpPr>
        <p:spPr/>
        <p:txBody>
          <a:bodyPr/>
          <a:lstStyle/>
          <a:p>
            <a:pPr>
              <a:defRPr/>
            </a:pPr>
            <a:r>
              <a:rPr lang="zh-CN" altLang="en-US"/>
              <a:t>清华大学软件学院 离散数学</a:t>
            </a:r>
            <a:endParaRPr lang="en-US" altLang="zh-CN"/>
          </a:p>
        </p:txBody>
      </p:sp>
      <p:sp>
        <p:nvSpPr>
          <p:cNvPr id="5" name="灯片编号占位符 4"/>
          <p:cNvSpPr>
            <a:spLocks noGrp="1"/>
          </p:cNvSpPr>
          <p:nvPr>
            <p:ph type="sldNum" sz="quarter" idx="12"/>
          </p:nvPr>
        </p:nvSpPr>
        <p:spPr/>
        <p:txBody>
          <a:bodyPr/>
          <a:lstStyle/>
          <a:p>
            <a:pPr>
              <a:defRPr/>
            </a:pPr>
            <a:fld id="{021C6E01-76C5-4544-A5BF-74B1DF2AC74C}" type="slidenum">
              <a:rPr lang="en-US" altLang="zh-CN" smtClean="0"/>
              <a:pPr>
                <a:defRPr/>
              </a:pPr>
              <a:t>3</a:t>
            </a:fld>
            <a:endParaRPr lang="en-US" altLang="zh-CN"/>
          </a:p>
        </p:txBody>
      </p:sp>
    </p:spTree>
    <p:extLst>
      <p:ext uri="{BB962C8B-B14F-4D97-AF65-F5344CB8AC3E}">
        <p14:creationId xmlns:p14="http://schemas.microsoft.com/office/powerpoint/2010/main" val="2726858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Rot="1" noChangeArrowheads="1"/>
          </p:cNvSpPr>
          <p:nvPr>
            <p:ph type="title"/>
          </p:nvPr>
        </p:nvSpPr>
        <p:spPr/>
        <p:txBody>
          <a:bodyPr>
            <a:normAutofit fontScale="90000"/>
          </a:bodyPr>
          <a:lstStyle/>
          <a:p>
            <a:r>
              <a:rPr lang="zh-CN" altLang="en-US" sz="4800" dirty="0">
                <a:latin typeface="Times New Roman" panose="02020603050405020304" pitchFamily="18" charset="0"/>
                <a:ea typeface="+mj-ea"/>
                <a:cs typeface="Times New Roman" panose="02020603050405020304" pitchFamily="18" charset="0"/>
                <a:sym typeface="Symbol" panose="05050102010706020507" pitchFamily="18" charset="2"/>
              </a:rPr>
              <a:t>有限域上普遍有效性</a:t>
            </a:r>
            <a:r>
              <a:rPr lang="en-US" altLang="zh-CN" sz="4800" dirty="0">
                <a:latin typeface="Times New Roman" panose="02020603050405020304" pitchFamily="18" charset="0"/>
                <a:ea typeface="+mj-ea"/>
                <a:cs typeface="Times New Roman" panose="02020603050405020304" pitchFamily="18" charset="0"/>
                <a:sym typeface="Symbol" panose="05050102010706020507" pitchFamily="18" charset="2"/>
              </a:rPr>
              <a:t>/</a:t>
            </a:r>
            <a:r>
              <a:rPr lang="zh-CN" altLang="en-US" sz="4800" dirty="0">
                <a:latin typeface="Times New Roman" panose="02020603050405020304" pitchFamily="18" charset="0"/>
                <a:ea typeface="+mj-ea"/>
                <a:cs typeface="Times New Roman" panose="02020603050405020304" pitchFamily="18" charset="0"/>
                <a:sym typeface="Symbol" panose="05050102010706020507" pitchFamily="18" charset="2"/>
              </a:rPr>
              <a:t>可满足性</a:t>
            </a:r>
            <a:endParaRPr lang="en-US" altLang="zh-CN" sz="4800" dirty="0">
              <a:latin typeface="Times New Roman" panose="02020603050405020304" pitchFamily="18" charset="0"/>
              <a:ea typeface="+mj-ea"/>
              <a:cs typeface="Times New Roman" panose="02020603050405020304" pitchFamily="18" charset="0"/>
              <a:sym typeface="Symbol" panose="05050102010706020507" pitchFamily="18" charset="2"/>
            </a:endParaRPr>
          </a:p>
        </p:txBody>
      </p:sp>
      <p:sp>
        <p:nvSpPr>
          <p:cNvPr id="76" name="页脚占位符 3"/>
          <p:cNvSpPr>
            <a:spLocks noGrp="1"/>
          </p:cNvSpPr>
          <p:nvPr>
            <p:ph type="ftr" sz="quarter" idx="11"/>
          </p:nvPr>
        </p:nvSpPr>
        <p:spPr>
          <a:xfrm>
            <a:off x="3045195" y="6356350"/>
            <a:ext cx="2895600" cy="365125"/>
          </a:xfrm>
        </p:spPr>
        <p:txBody>
          <a:bodyPr/>
          <a:lstStyle/>
          <a:p>
            <a:pPr>
              <a:defRPr/>
            </a:pPr>
            <a:r>
              <a:rPr lang="zh-CN" altLang="en-US"/>
              <a:t>清华大学软件学院 离散数学</a:t>
            </a:r>
            <a:endParaRPr lang="en-US" altLang="zh-CN"/>
          </a:p>
        </p:txBody>
      </p:sp>
      <p:sp>
        <p:nvSpPr>
          <p:cNvPr id="77" name="灯片编号占位符 4"/>
          <p:cNvSpPr>
            <a:spLocks noGrp="1"/>
          </p:cNvSpPr>
          <p:nvPr>
            <p:ph type="sldNum" sz="quarter" idx="12"/>
          </p:nvPr>
        </p:nvSpPr>
        <p:spPr>
          <a:xfrm>
            <a:off x="6474195" y="6356350"/>
            <a:ext cx="2133600" cy="365125"/>
          </a:xfrm>
        </p:spPr>
        <p:txBody>
          <a:bodyPr/>
          <a:lstStyle/>
          <a:p>
            <a:pPr>
              <a:defRPr/>
            </a:pPr>
            <a:r>
              <a:rPr lang="en-US" altLang="zh-CN" dirty="0"/>
              <a:t>1</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814AB6B-00CC-44C9-B79A-3A85BEFC6BB0}"/>
                  </a:ext>
                </a:extLst>
              </p:cNvPr>
              <p:cNvSpPr txBox="1"/>
              <p:nvPr/>
            </p:nvSpPr>
            <p:spPr>
              <a:xfrm>
                <a:off x="683568" y="1316707"/>
                <a:ext cx="422134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𝑥</m:t>
                          </m:r>
                        </m:e>
                      </m:d>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𝐹</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r>
                        <a:rPr lang="en-US" sz="2800" b="0" i="1" smtClean="0">
                          <a:latin typeface="Cambria Math" panose="02040503050406030204" pitchFamily="18" charset="0"/>
                        </a:rPr>
                        <m:t>𝐺</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 </m:t>
                          </m:r>
                          <m:r>
                            <a:rPr lang="en-US" sz="2800" b="0" i="1" smtClean="0">
                              <a:latin typeface="Cambria Math" panose="02040503050406030204" pitchFamily="18" charset="0"/>
                            </a:rPr>
                            <m:t>𝑦</m:t>
                          </m:r>
                        </m:e>
                      </m:d>
                      <m:r>
                        <a:rPr lang="en-US" sz="2800" b="0" i="1" smtClean="0">
                          <a:latin typeface="Cambria Math" panose="02040503050406030204" pitchFamily="18" charset="0"/>
                        </a:rPr>
                        <m:t>)</m:t>
                      </m:r>
                    </m:oMath>
                  </m:oMathPara>
                </a14:m>
                <a:endParaRPr lang="en-US" sz="2800" dirty="0"/>
              </a:p>
            </p:txBody>
          </p:sp>
        </mc:Choice>
        <mc:Fallback xmlns="">
          <p:sp>
            <p:nvSpPr>
              <p:cNvPr id="2" name="文本框 1">
                <a:extLst>
                  <a:ext uri="{FF2B5EF4-FFF2-40B4-BE49-F238E27FC236}">
                    <a16:creationId xmlns:a16="http://schemas.microsoft.com/office/drawing/2014/main" id="{B814AB6B-00CC-44C9-B79A-3A85BEFC6BB0}"/>
                  </a:ext>
                </a:extLst>
              </p:cNvPr>
              <p:cNvSpPr txBox="1">
                <a:spLocks noRot="1" noChangeAspect="1" noMove="1" noResize="1" noEditPoints="1" noAdjustHandles="1" noChangeArrowheads="1" noChangeShapeType="1" noTextEdit="1"/>
              </p:cNvSpPr>
              <p:nvPr/>
            </p:nvSpPr>
            <p:spPr>
              <a:xfrm>
                <a:off x="683568" y="1316707"/>
                <a:ext cx="4221348"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C3C2447-F5AB-4607-A574-500CCF055B15}"/>
                  </a:ext>
                </a:extLst>
              </p:cNvPr>
              <p:cNvSpPr txBox="1"/>
              <p:nvPr/>
            </p:nvSpPr>
            <p:spPr>
              <a:xfrm>
                <a:off x="4768952" y="1316707"/>
                <a:ext cx="4159024" cy="523220"/>
              </a:xfrm>
              <a:prstGeom prst="rect">
                <a:avLst/>
              </a:prstGeom>
              <a:noFill/>
            </p:spPr>
            <p:txBody>
              <a:bodyPr wrap="none" rtlCol="0">
                <a:spAutoFit/>
              </a:bodyPr>
              <a:lstStyle/>
              <a:p>
                <a:r>
                  <a:rPr lang="zh-CN" altLang="en-US" sz="2800" dirty="0">
                    <a:latin typeface="+mj-ea"/>
                    <a:ea typeface="+mj-ea"/>
                    <a:cs typeface="Times New Roman" panose="02020603050405020304" pitchFamily="18" charset="0"/>
                  </a:rPr>
                  <a:t>在 </a:t>
                </a:r>
                <a14:m>
                  <m:oMath xmlns:m="http://schemas.openxmlformats.org/officeDocument/2006/math">
                    <m:r>
                      <a:rPr lang="en-US" altLang="zh-CN" sz="2800">
                        <a:latin typeface="Cambria Math" panose="02040503050406030204" pitchFamily="18" charset="0"/>
                        <a:ea typeface="+mj-ea"/>
                        <a:cs typeface="Times New Roman" panose="02020603050405020304" pitchFamily="18" charset="0"/>
                      </a:rPr>
                      <m:t>{1, 2}</m:t>
                    </m:r>
                  </m:oMath>
                </a14:m>
                <a:r>
                  <a:rPr lang="en-US" sz="2800" dirty="0">
                    <a:latin typeface="+mj-ea"/>
                    <a:ea typeface="+mj-ea"/>
                    <a:cs typeface="Times New Roman" panose="02020603050405020304" pitchFamily="18" charset="0"/>
                  </a:rPr>
                  <a:t> </a:t>
                </a:r>
                <a:r>
                  <a:rPr lang="zh-CN" altLang="en-US" sz="2800" dirty="0">
                    <a:latin typeface="+mj-ea"/>
                    <a:ea typeface="+mj-ea"/>
                    <a:cs typeface="Times New Roman" panose="02020603050405020304" pitchFamily="18" charset="0"/>
                  </a:rPr>
                  <a:t>域上可满足吗？</a:t>
                </a:r>
                <a:endParaRPr lang="en-US" sz="2800" dirty="0">
                  <a:latin typeface="+mj-ea"/>
                  <a:ea typeface="+mj-ea"/>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7C3C2447-F5AB-4607-A574-500CCF055B15}"/>
                  </a:ext>
                </a:extLst>
              </p:cNvPr>
              <p:cNvSpPr txBox="1">
                <a:spLocks noRot="1" noChangeAspect="1" noMove="1" noResize="1" noEditPoints="1" noAdjustHandles="1" noChangeArrowheads="1" noChangeShapeType="1" noTextEdit="1"/>
              </p:cNvSpPr>
              <p:nvPr/>
            </p:nvSpPr>
            <p:spPr>
              <a:xfrm>
                <a:off x="4768952" y="1316707"/>
                <a:ext cx="4159024" cy="523220"/>
              </a:xfrm>
              <a:prstGeom prst="rect">
                <a:avLst/>
              </a:prstGeom>
              <a:blipFill>
                <a:blip r:embed="rId4"/>
                <a:stretch>
                  <a:fillRect l="-2928" t="-15116" r="-1757" b="-290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1072BF6-BED2-414F-B4B2-ECB940FFFC10}"/>
                  </a:ext>
                </a:extLst>
              </p:cNvPr>
              <p:cNvSpPr txBox="1"/>
              <p:nvPr/>
            </p:nvSpPr>
            <p:spPr>
              <a:xfrm>
                <a:off x="-58499" y="2671605"/>
                <a:ext cx="2206245" cy="523220"/>
              </a:xfrm>
              <a:prstGeom prst="rect">
                <a:avLst/>
              </a:prstGeom>
              <a:noFill/>
            </p:spPr>
            <p:txBody>
              <a:bodyPr wrap="none" rtlCol="0">
                <a:spAutoFit/>
              </a:bodyPr>
              <a:lstStyle/>
              <a:p>
                <a:r>
                  <a:rPr lang="zh-CN" altLang="en-US" sz="2800" dirty="0">
                    <a:latin typeface="+mj-ea"/>
                    <a:ea typeface="+mj-ea"/>
                    <a:cs typeface="Times New Roman" panose="02020603050405020304" pitchFamily="18" charset="0"/>
                  </a:rPr>
                  <a:t>给出解释</a:t>
                </a:r>
                <a14:m>
                  <m:oMath xmlns:m="http://schemas.openxmlformats.org/officeDocument/2006/math">
                    <m:r>
                      <a:rPr lang="en-US" altLang="zh-CN" sz="2800" b="0" i="1" smtClean="0">
                        <a:latin typeface="Cambria Math" panose="02040503050406030204" pitchFamily="18" charset="0"/>
                        <a:ea typeface="+mj-ea"/>
                        <a:cs typeface="Times New Roman" panose="02020603050405020304" pitchFamily="18" charset="0"/>
                      </a:rPr>
                      <m:t>𝐼</m:t>
                    </m:r>
                    <m:r>
                      <a:rPr lang="en-US" altLang="zh-CN" sz="2800" b="0" i="1" smtClean="0">
                        <a:latin typeface="Cambria Math" panose="02040503050406030204" pitchFamily="18" charset="0"/>
                        <a:ea typeface="+mj-ea"/>
                        <a:cs typeface="Times New Roman" panose="02020603050405020304" pitchFamily="18" charset="0"/>
                      </a:rPr>
                      <m:t> </m:t>
                    </m:r>
                  </m:oMath>
                </a14:m>
                <a:r>
                  <a:rPr lang="en-US" altLang="zh-CN" sz="2800" dirty="0">
                    <a:latin typeface="+mj-ea"/>
                    <a:ea typeface="+mj-ea"/>
                    <a:cs typeface="Times New Roman" panose="02020603050405020304" pitchFamily="18" charset="0"/>
                  </a:rPr>
                  <a:t>:</a:t>
                </a:r>
                <a:r>
                  <a:rPr lang="zh-CN" altLang="en-US" sz="2800" dirty="0">
                    <a:latin typeface="+mj-ea"/>
                    <a:ea typeface="+mj-ea"/>
                    <a:cs typeface="Times New Roman" panose="02020603050405020304" pitchFamily="18" charset="0"/>
                  </a:rPr>
                  <a:t> </a:t>
                </a:r>
                <a:endParaRPr lang="en-US" sz="2800" dirty="0">
                  <a:latin typeface="+mj-ea"/>
                  <a:ea typeface="+mj-ea"/>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81072BF6-BED2-414F-B4B2-ECB940FFFC10}"/>
                  </a:ext>
                </a:extLst>
              </p:cNvPr>
              <p:cNvSpPr txBox="1">
                <a:spLocks noRot="1" noChangeAspect="1" noMove="1" noResize="1" noEditPoints="1" noAdjustHandles="1" noChangeArrowheads="1" noChangeShapeType="1" noTextEdit="1"/>
              </p:cNvSpPr>
              <p:nvPr/>
            </p:nvSpPr>
            <p:spPr>
              <a:xfrm>
                <a:off x="-58499" y="2671605"/>
                <a:ext cx="2206245" cy="523220"/>
              </a:xfrm>
              <a:prstGeom prst="rect">
                <a:avLst/>
              </a:prstGeom>
              <a:blipFill>
                <a:blip r:embed="rId5"/>
                <a:stretch>
                  <a:fillRect l="-5525" t="-13953" b="-29070"/>
                </a:stretch>
              </a:blipFill>
            </p:spPr>
            <p:txBody>
              <a:bodyPr/>
              <a:lstStyle/>
              <a:p>
                <a:r>
                  <a:rPr lang="en-US">
                    <a:noFill/>
                  </a:rPr>
                  <a:t> </a:t>
                </a:r>
              </a:p>
            </p:txBody>
          </p:sp>
        </mc:Fallback>
      </mc:AlternateContent>
      <p:graphicFrame>
        <p:nvGraphicFramePr>
          <p:cNvPr id="53" name="Content Placeholder 5">
            <a:extLst>
              <a:ext uri="{FF2B5EF4-FFF2-40B4-BE49-F238E27FC236}">
                <a16:creationId xmlns:a16="http://schemas.microsoft.com/office/drawing/2014/main" id="{4CD10EA0-2C51-402F-95B9-DC01DA690754}"/>
              </a:ext>
            </a:extLst>
          </p:cNvPr>
          <p:cNvGraphicFramePr>
            <a:graphicFrameLocks/>
          </p:cNvGraphicFramePr>
          <p:nvPr/>
        </p:nvGraphicFramePr>
        <p:xfrm>
          <a:off x="1835696" y="1964779"/>
          <a:ext cx="2599184" cy="1859280"/>
        </p:xfrm>
        <a:graphic>
          <a:graphicData uri="http://schemas.openxmlformats.org/drawingml/2006/table">
            <a:tbl>
              <a:tblPr firstRow="1" bandRow="1">
                <a:tableStyleId>{93296810-A885-4BE3-A3E7-6D5BEEA58F35}</a:tableStyleId>
              </a:tblPr>
              <a:tblGrid>
                <a:gridCol w="649796">
                  <a:extLst>
                    <a:ext uri="{9D8B030D-6E8A-4147-A177-3AD203B41FA5}">
                      <a16:colId xmlns:a16="http://schemas.microsoft.com/office/drawing/2014/main" val="20000"/>
                    </a:ext>
                  </a:extLst>
                </a:gridCol>
                <a:gridCol w="649796">
                  <a:extLst>
                    <a:ext uri="{9D8B030D-6E8A-4147-A177-3AD203B41FA5}">
                      <a16:colId xmlns:a16="http://schemas.microsoft.com/office/drawing/2014/main" val="20001"/>
                    </a:ext>
                  </a:extLst>
                </a:gridCol>
                <a:gridCol w="649796">
                  <a:extLst>
                    <a:ext uri="{9D8B030D-6E8A-4147-A177-3AD203B41FA5}">
                      <a16:colId xmlns:a16="http://schemas.microsoft.com/office/drawing/2014/main" val="20002"/>
                    </a:ext>
                  </a:extLst>
                </a:gridCol>
                <a:gridCol w="649796">
                  <a:extLst>
                    <a:ext uri="{9D8B030D-6E8A-4147-A177-3AD203B41FA5}">
                      <a16:colId xmlns:a16="http://schemas.microsoft.com/office/drawing/2014/main" val="20003"/>
                    </a:ext>
                  </a:extLst>
                </a:gridCol>
              </a:tblGrid>
              <a:tr h="370840">
                <a:tc>
                  <a:txBody>
                    <a:bodyPr/>
                    <a:lstStyle/>
                    <a:p>
                      <a:pPr algn="ctr"/>
                      <a:endParaRPr lang="zh-CN" altLang="en-US" sz="2800" i="1" baseline="300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i="1" baseline="-25000" dirty="0">
                        <a:latin typeface="Times New Roman" panose="02020603050405020304" pitchFamily="18" charset="0"/>
                        <a:cs typeface="Times New Roman" panose="02020603050405020304" pitchFamily="18" charset="0"/>
                      </a:endParaRPr>
                    </a:p>
                  </a:txBody>
                  <a:tcPr/>
                </a:tc>
                <a:tc>
                  <a:txBody>
                    <a:bodyPr/>
                    <a:lstStyle/>
                    <a:p>
                      <a:pPr algn="ctr"/>
                      <a:r>
                        <a:rPr lang="en-US" altLang="zh-CN" i="1" dirty="0">
                          <a:latin typeface="Times New Roman" panose="02020603050405020304" pitchFamily="18" charset="0"/>
                          <a:cs typeface="Times New Roman" panose="02020603050405020304" pitchFamily="18" charset="0"/>
                        </a:rPr>
                        <a:t>F</a:t>
                      </a:r>
                      <a:endParaRPr lang="zh-CN" altLang="en-US" i="1" dirty="0">
                        <a:latin typeface="Times New Roman" panose="02020603050405020304" pitchFamily="18" charset="0"/>
                        <a:cs typeface="Times New Roman" panose="02020603050405020304" pitchFamily="18" charset="0"/>
                      </a:endParaRPr>
                    </a:p>
                  </a:txBody>
                  <a:tcPr/>
                </a:tc>
                <a:tc>
                  <a:txBody>
                    <a:bodyPr/>
                    <a:lstStyle/>
                    <a:p>
                      <a:pPr algn="ctr"/>
                      <a:r>
                        <a:rPr lang="en-US" altLang="zh-CN" i="1" dirty="0">
                          <a:latin typeface="Times New Roman" panose="02020603050405020304" pitchFamily="18" charset="0"/>
                          <a:cs typeface="Times New Roman" panose="02020603050405020304" pitchFamily="18" charset="0"/>
                        </a:rPr>
                        <a:t>G</a:t>
                      </a:r>
                      <a:endParaRPr lang="zh-CN" alt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F</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F</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algn="ct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653D643-3B40-4FCF-8E1C-1DA6AF847A0B}"/>
                  </a:ext>
                </a:extLst>
              </p:cNvPr>
              <p:cNvSpPr txBox="1"/>
              <p:nvPr/>
            </p:nvSpPr>
            <p:spPr>
              <a:xfrm>
                <a:off x="1941601" y="1912165"/>
                <a:ext cx="40748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bg1"/>
                          </a:solidFill>
                          <a:latin typeface="Cambria Math" panose="02040503050406030204" pitchFamily="18" charset="0"/>
                        </a:rPr>
                        <m:t>𝒙</m:t>
                      </m:r>
                    </m:oMath>
                  </m:oMathPara>
                </a14:m>
                <a:endParaRPr lang="en-US" sz="2000" b="1" dirty="0">
                  <a:solidFill>
                    <a:schemeClr val="bg1"/>
                  </a:solidFill>
                </a:endParaRPr>
              </a:p>
            </p:txBody>
          </p:sp>
        </mc:Choice>
        <mc:Fallback xmlns="">
          <p:sp>
            <p:nvSpPr>
              <p:cNvPr id="6" name="文本框 5">
                <a:extLst>
                  <a:ext uri="{FF2B5EF4-FFF2-40B4-BE49-F238E27FC236}">
                    <a16:creationId xmlns:a16="http://schemas.microsoft.com/office/drawing/2014/main" id="{7653D643-3B40-4FCF-8E1C-1DA6AF847A0B}"/>
                  </a:ext>
                </a:extLst>
              </p:cNvPr>
              <p:cNvSpPr txBox="1">
                <a:spLocks noRot="1" noChangeAspect="1" noMove="1" noResize="1" noEditPoints="1" noAdjustHandles="1" noChangeArrowheads="1" noChangeShapeType="1" noTextEdit="1"/>
              </p:cNvSpPr>
              <p:nvPr/>
            </p:nvSpPr>
            <p:spPr>
              <a:xfrm>
                <a:off x="1941601" y="1912165"/>
                <a:ext cx="407484"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4DD04E28-5561-4D02-87B9-89A27A966C14}"/>
                  </a:ext>
                </a:extLst>
              </p:cNvPr>
              <p:cNvSpPr txBox="1"/>
              <p:nvPr/>
            </p:nvSpPr>
            <p:spPr>
              <a:xfrm>
                <a:off x="2627784" y="1912165"/>
                <a:ext cx="41389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bg1"/>
                          </a:solidFill>
                          <a:latin typeface="Cambria Math" panose="02040503050406030204" pitchFamily="18" charset="0"/>
                        </a:rPr>
                        <m:t>𝒚</m:t>
                      </m:r>
                    </m:oMath>
                  </m:oMathPara>
                </a14:m>
                <a:endParaRPr lang="en-US" sz="2000" b="1" dirty="0">
                  <a:solidFill>
                    <a:schemeClr val="bg1"/>
                  </a:solidFill>
                </a:endParaRPr>
              </a:p>
            </p:txBody>
          </p:sp>
        </mc:Choice>
        <mc:Fallback xmlns="">
          <p:sp>
            <p:nvSpPr>
              <p:cNvPr id="57" name="文本框 56">
                <a:extLst>
                  <a:ext uri="{FF2B5EF4-FFF2-40B4-BE49-F238E27FC236}">
                    <a16:creationId xmlns:a16="http://schemas.microsoft.com/office/drawing/2014/main" id="{4DD04E28-5561-4D02-87B9-89A27A966C14}"/>
                  </a:ext>
                </a:extLst>
              </p:cNvPr>
              <p:cNvSpPr txBox="1">
                <a:spLocks noRot="1" noChangeAspect="1" noMove="1" noResize="1" noEditPoints="1" noAdjustHandles="1" noChangeArrowheads="1" noChangeShapeType="1" noTextEdit="1"/>
              </p:cNvSpPr>
              <p:nvPr/>
            </p:nvSpPr>
            <p:spPr>
              <a:xfrm>
                <a:off x="2627784" y="1912165"/>
                <a:ext cx="413896" cy="400110"/>
              </a:xfrm>
              <a:prstGeom prst="rect">
                <a:avLst/>
              </a:prstGeom>
              <a:blipFill>
                <a:blip r:embed="rId7"/>
                <a:stretch>
                  <a:fillRect b="-12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DA911DA7-D53A-409D-A46D-33F4FB9C667F}"/>
                  </a:ext>
                </a:extLst>
              </p:cNvPr>
              <p:cNvSpPr txBox="1"/>
              <p:nvPr/>
            </p:nvSpPr>
            <p:spPr>
              <a:xfrm>
                <a:off x="4540785" y="2098998"/>
                <a:ext cx="4787242" cy="787139"/>
              </a:xfrm>
              <a:prstGeom prst="rect">
                <a:avLst/>
              </a:prstGeom>
              <a:noFill/>
            </p:spPr>
            <p:txBody>
              <a:bodyPr wrap="square" rtlCol="0">
                <a:spAutoFit/>
              </a:bodyPr>
              <a:lstStyle/>
              <a:p>
                <a14:m>
                  <m:oMath xmlns:m="http://schemas.openxmlformats.org/officeDocument/2006/math">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𝐹</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b="0" i="1" smtClean="0">
                                <a:latin typeface="Cambria Math" panose="02040503050406030204" pitchFamily="18" charset="0"/>
                              </a:rPr>
                              <m:t>𝐺</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1, 1</m:t>
                                </m:r>
                              </m:e>
                            </m:d>
                          </m:e>
                        </m:d>
                        <m:r>
                          <a:rPr lang="en-US" sz="2000" b="0" i="1" smtClean="0">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𝐹</m:t>
                            </m:r>
                            <m:d>
                              <m:dPr>
                                <m:ctrlPr>
                                  <a:rPr lang="en-US" sz="2000" i="1">
                                    <a:latin typeface="Cambria Math" panose="02040503050406030204" pitchFamily="18" charset="0"/>
                                  </a:rPr>
                                </m:ctrlPr>
                              </m:dPr>
                              <m:e>
                                <m:r>
                                  <a:rPr lang="en-US" sz="2000" i="1">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𝐺</m:t>
                            </m:r>
                            <m:d>
                              <m:dPr>
                                <m:ctrlPr>
                                  <a:rPr lang="en-US" sz="2000" i="1" smtClean="0">
                                    <a:latin typeface="Cambria Math" panose="02040503050406030204" pitchFamily="18" charset="0"/>
                                  </a:rPr>
                                </m:ctrlPr>
                              </m:dPr>
                              <m:e>
                                <m:r>
                                  <a:rPr lang="en-US" sz="2000" i="1">
                                    <a:latin typeface="Cambria Math" panose="02040503050406030204" pitchFamily="18" charset="0"/>
                                  </a:rPr>
                                  <m:t>1, </m:t>
                                </m:r>
                                <m:r>
                                  <a:rPr lang="en-US" sz="2000" b="0" i="1" smtClean="0">
                                    <a:latin typeface="Cambria Math" panose="02040503050406030204" pitchFamily="18" charset="0"/>
                                  </a:rPr>
                                  <m:t>2</m:t>
                                </m:r>
                              </m:e>
                            </m:d>
                          </m:e>
                        </m:d>
                      </m:e>
                    </m:d>
                    <m:r>
                      <a:rPr lang="en-US" sz="2000" b="0" i="1" smtClean="0">
                        <a:latin typeface="Cambria Math" panose="02040503050406030204" pitchFamily="18" charset="0"/>
                      </a:rPr>
                      <m:t>∧</m:t>
                    </m:r>
                  </m:oMath>
                </a14:m>
                <a:r>
                  <a:rPr lang="en-US" sz="2000" dirty="0"/>
                  <a:t> </a:t>
                </a:r>
                <a14:m>
                  <m:oMath xmlns:m="http://schemas.openxmlformats.org/officeDocument/2006/math">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𝐹</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m:t>
                                </m:r>
                              </m:e>
                            </m:d>
                            <m:r>
                              <a:rPr lang="en-US" sz="2000" b="0" i="1" smtClean="0">
                                <a:latin typeface="Cambria Math" panose="02040503050406030204" pitchFamily="18" charset="0"/>
                              </a:rPr>
                              <m:t>∧</m:t>
                            </m:r>
                            <m:r>
                              <a:rPr lang="en-US" sz="2000" b="0" i="1" smtClean="0">
                                <a:latin typeface="Cambria Math" panose="02040503050406030204" pitchFamily="18" charset="0"/>
                              </a:rPr>
                              <m:t>𝐺</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2, 1</m:t>
                                </m:r>
                              </m:e>
                            </m:d>
                          </m:e>
                        </m:d>
                        <m:r>
                          <a:rPr lang="en-US" sz="2000" b="0" i="1" smtClean="0">
                            <a:latin typeface="Cambria Math" panose="02040503050406030204" pitchFamily="18" charset="0"/>
                          </a:rPr>
                          <m:t>∨</m:t>
                        </m:r>
                        <m:d>
                          <m:dPr>
                            <m:ctrlPr>
                              <a:rPr lang="en-US" sz="2000" b="0" i="1">
                                <a:latin typeface="Cambria Math" panose="02040503050406030204" pitchFamily="18" charset="0"/>
                              </a:rPr>
                            </m:ctrlPr>
                          </m:dPr>
                          <m:e>
                            <m:r>
                              <a:rPr lang="en-US" sz="2000" i="1">
                                <a:latin typeface="Cambria Math" panose="02040503050406030204" pitchFamily="18" charset="0"/>
                              </a:rPr>
                              <m:t>𝐹</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𝐺</m:t>
                            </m:r>
                            <m:d>
                              <m:dPr>
                                <m:ctrlPr>
                                  <a:rPr lang="en-US" sz="2000" i="1" smtClean="0">
                                    <a:latin typeface="Cambria Math" panose="02040503050406030204" pitchFamily="18" charset="0"/>
                                  </a:rPr>
                                </m:ctrlPr>
                              </m:dPr>
                              <m:e>
                                <m:r>
                                  <a:rPr lang="en-US" sz="2000" b="0" i="1" smtClean="0">
                                    <a:latin typeface="Cambria Math" panose="02040503050406030204" pitchFamily="18" charset="0"/>
                                  </a:rPr>
                                  <m:t>2</m:t>
                                </m:r>
                                <m:r>
                                  <a:rPr lang="en-US" sz="2000" i="1">
                                    <a:latin typeface="Cambria Math" panose="02040503050406030204" pitchFamily="18" charset="0"/>
                                  </a:rPr>
                                  <m:t>, </m:t>
                                </m:r>
                                <m:r>
                                  <a:rPr lang="en-US" sz="2000" b="0" i="1" smtClean="0">
                                    <a:latin typeface="Cambria Math" panose="02040503050406030204" pitchFamily="18" charset="0"/>
                                  </a:rPr>
                                  <m:t>2</m:t>
                                </m:r>
                              </m:e>
                            </m:d>
                          </m:e>
                        </m:d>
                      </m:e>
                    </m:d>
                  </m:oMath>
                </a14:m>
                <a:endParaRPr lang="en-US" sz="2000" dirty="0"/>
              </a:p>
            </p:txBody>
          </p:sp>
        </mc:Choice>
        <mc:Fallback xmlns="">
          <p:sp>
            <p:nvSpPr>
              <p:cNvPr id="58" name="文本框 57">
                <a:extLst>
                  <a:ext uri="{FF2B5EF4-FFF2-40B4-BE49-F238E27FC236}">
                    <a16:creationId xmlns:a16="http://schemas.microsoft.com/office/drawing/2014/main" id="{DA911DA7-D53A-409D-A46D-33F4FB9C667F}"/>
                  </a:ext>
                </a:extLst>
              </p:cNvPr>
              <p:cNvSpPr txBox="1">
                <a:spLocks noRot="1" noChangeAspect="1" noMove="1" noResize="1" noEditPoints="1" noAdjustHandles="1" noChangeArrowheads="1" noChangeShapeType="1" noTextEdit="1"/>
              </p:cNvSpPr>
              <p:nvPr/>
            </p:nvSpPr>
            <p:spPr>
              <a:xfrm>
                <a:off x="4540785" y="2098998"/>
                <a:ext cx="4787242" cy="78713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9ED46764-9035-486C-8B4D-DD6173EC8A10}"/>
                  </a:ext>
                </a:extLst>
              </p:cNvPr>
              <p:cNvSpPr txBox="1"/>
              <p:nvPr/>
            </p:nvSpPr>
            <p:spPr>
              <a:xfrm>
                <a:off x="395536" y="3915053"/>
                <a:ext cx="7571834" cy="954107"/>
              </a:xfrm>
              <a:prstGeom prst="rect">
                <a:avLst/>
              </a:prstGeom>
              <a:noFill/>
            </p:spPr>
            <p:txBody>
              <a:bodyPr wrap="square" rtlCol="0">
                <a:spAutoFit/>
              </a:bodyPr>
              <a:lstStyle/>
              <a:p>
                <a:r>
                  <a:rPr lang="zh-CN" altLang="en-US" sz="2800" dirty="0">
                    <a:latin typeface="+mj-ea"/>
                    <a:ea typeface="+mj-ea"/>
                    <a:cs typeface="Times New Roman" panose="02020603050405020304" pitchFamily="18" charset="0"/>
                  </a:rPr>
                  <a:t>在 </a:t>
                </a:r>
                <a14:m>
                  <m:oMath xmlns:m="http://schemas.openxmlformats.org/officeDocument/2006/math">
                    <m:r>
                      <a:rPr lang="en-US" altLang="zh-CN" sz="2800">
                        <a:latin typeface="Cambria Math" panose="02040503050406030204" pitchFamily="18" charset="0"/>
                        <a:ea typeface="+mj-ea"/>
                        <a:cs typeface="Times New Roman" panose="02020603050405020304" pitchFamily="18" charset="0"/>
                      </a:rPr>
                      <m:t>{</m:t>
                    </m:r>
                    <m:r>
                      <m:rPr>
                        <m:sty m:val="p"/>
                      </m:rPr>
                      <a:rPr lang="en-US" altLang="zh-CN" sz="2800">
                        <a:latin typeface="Cambria Math" panose="02040503050406030204" pitchFamily="18" charset="0"/>
                        <a:ea typeface="+mj-ea"/>
                        <a:cs typeface="Times New Roman" panose="02020603050405020304" pitchFamily="18" charset="0"/>
                      </a:rPr>
                      <m:t>a</m:t>
                    </m:r>
                    <m:r>
                      <a:rPr lang="en-US" altLang="zh-CN" sz="2800">
                        <a:latin typeface="Cambria Math" panose="02040503050406030204" pitchFamily="18" charset="0"/>
                        <a:ea typeface="+mj-ea"/>
                        <a:cs typeface="Times New Roman" panose="02020603050405020304" pitchFamily="18" charset="0"/>
                      </a:rPr>
                      <m:t>, </m:t>
                    </m:r>
                    <m:r>
                      <m:rPr>
                        <m:sty m:val="p"/>
                      </m:rPr>
                      <a:rPr lang="en-US" altLang="zh-CN" sz="2800">
                        <a:latin typeface="Cambria Math" panose="02040503050406030204" pitchFamily="18" charset="0"/>
                        <a:ea typeface="+mj-ea"/>
                        <a:cs typeface="Times New Roman" panose="02020603050405020304" pitchFamily="18" charset="0"/>
                      </a:rPr>
                      <m:t>b</m:t>
                    </m:r>
                    <m:r>
                      <a:rPr lang="en-US" altLang="zh-CN" sz="2800">
                        <a:latin typeface="Cambria Math" panose="02040503050406030204" pitchFamily="18" charset="0"/>
                        <a:ea typeface="+mj-ea"/>
                        <a:cs typeface="Times New Roman" panose="02020603050405020304" pitchFamily="18" charset="0"/>
                      </a:rPr>
                      <m:t>,</m:t>
                    </m:r>
                    <m:r>
                      <m:rPr>
                        <m:sty m:val="p"/>
                      </m:rPr>
                      <a:rPr lang="en-US" altLang="zh-CN" sz="2800">
                        <a:latin typeface="Cambria Math" panose="02040503050406030204" pitchFamily="18" charset="0"/>
                        <a:ea typeface="+mj-ea"/>
                        <a:cs typeface="Times New Roman" panose="02020603050405020304" pitchFamily="18" charset="0"/>
                      </a:rPr>
                      <m:t>c</m:t>
                    </m:r>
                    <m:r>
                      <a:rPr lang="en-US" altLang="zh-CN" sz="2800">
                        <a:latin typeface="Cambria Math" panose="02040503050406030204" pitchFamily="18" charset="0"/>
                        <a:ea typeface="+mj-ea"/>
                        <a:cs typeface="Times New Roman" panose="02020603050405020304" pitchFamily="18" charset="0"/>
                      </a:rPr>
                      <m:t>}</m:t>
                    </m:r>
                  </m:oMath>
                </a14:m>
                <a:r>
                  <a:rPr lang="en-US" sz="2800" dirty="0">
                    <a:latin typeface="+mj-ea"/>
                    <a:ea typeface="+mj-ea"/>
                    <a:cs typeface="Times New Roman" panose="02020603050405020304" pitchFamily="18" charset="0"/>
                  </a:rPr>
                  <a:t> </a:t>
                </a:r>
                <a:r>
                  <a:rPr lang="zh-CN" altLang="en-US" sz="2800" dirty="0">
                    <a:latin typeface="+mj-ea"/>
                    <a:ea typeface="+mj-ea"/>
                    <a:cs typeface="Times New Roman" panose="02020603050405020304" pitchFamily="18" charset="0"/>
                  </a:rPr>
                  <a:t>域上可满足吗？能否从</a:t>
                </a:r>
                <a14:m>
                  <m:oMath xmlns:m="http://schemas.openxmlformats.org/officeDocument/2006/math">
                    <m:r>
                      <a:rPr lang="en-US" altLang="zh-CN" sz="2800">
                        <a:latin typeface="Cambria Math" panose="02040503050406030204" pitchFamily="18" charset="0"/>
                        <a:ea typeface="+mj-ea"/>
                        <a:cs typeface="Times New Roman" panose="02020603050405020304" pitchFamily="18" charset="0"/>
                      </a:rPr>
                      <m:t>{1, 2}</m:t>
                    </m:r>
                  </m:oMath>
                </a14:m>
                <a:r>
                  <a:rPr lang="en-US" sz="2800" dirty="0">
                    <a:latin typeface="+mj-ea"/>
                    <a:ea typeface="+mj-ea"/>
                    <a:cs typeface="Times New Roman" panose="02020603050405020304" pitchFamily="18" charset="0"/>
                  </a:rPr>
                  <a:t> </a:t>
                </a:r>
                <a:r>
                  <a:rPr lang="zh-CN" altLang="en-US" sz="2800" dirty="0">
                    <a:latin typeface="+mj-ea"/>
                    <a:ea typeface="+mj-ea"/>
                    <a:cs typeface="Times New Roman" panose="02020603050405020304" pitchFamily="18" charset="0"/>
                  </a:rPr>
                  <a:t>域上</a:t>
                </a:r>
                <a14:m>
                  <m:oMath xmlns:m="http://schemas.openxmlformats.org/officeDocument/2006/math">
                    <m:r>
                      <a:rPr lang="en-US" altLang="zh-CN" sz="2800">
                        <a:latin typeface="Cambria Math" panose="02040503050406030204" pitchFamily="18" charset="0"/>
                        <a:ea typeface="+mj-ea"/>
                        <a:cs typeface="Times New Roman" panose="02020603050405020304" pitchFamily="18" charset="0"/>
                      </a:rPr>
                      <m:t>𝐼</m:t>
                    </m:r>
                    <m:r>
                      <a:rPr lang="en-US" altLang="zh-CN" sz="2800" b="0" i="1" smtClean="0">
                        <a:latin typeface="Cambria Math" panose="02040503050406030204" pitchFamily="18" charset="0"/>
                        <a:ea typeface="+mj-ea"/>
                        <a:cs typeface="Times New Roman" panose="02020603050405020304" pitchFamily="18" charset="0"/>
                      </a:rPr>
                      <m:t> </m:t>
                    </m:r>
                    <m:r>
                      <a:rPr lang="zh-CN" altLang="en-US" sz="2800" i="1" smtClean="0">
                        <a:latin typeface="Cambria Math" panose="02040503050406030204" pitchFamily="18" charset="0"/>
                        <a:ea typeface="+mj-ea"/>
                        <a:cs typeface="Times New Roman" panose="02020603050405020304" pitchFamily="18" charset="0"/>
                      </a:rPr>
                      <m:t>直接</m:t>
                    </m:r>
                  </m:oMath>
                </a14:m>
                <a:r>
                  <a:rPr lang="zh-CN" altLang="en-US" sz="2800" dirty="0">
                    <a:latin typeface="+mj-ea"/>
                    <a:ea typeface="+mj-ea"/>
                    <a:cs typeface="Times New Roman" panose="02020603050405020304" pitchFamily="18" charset="0"/>
                  </a:rPr>
                  <a:t>构造</a:t>
                </a:r>
                <a14:m>
                  <m:oMath xmlns:m="http://schemas.openxmlformats.org/officeDocument/2006/math">
                    <m:r>
                      <a:rPr lang="en-US" altLang="zh-CN" sz="2800">
                        <a:latin typeface="Cambria Math" panose="02040503050406030204" pitchFamily="18" charset="0"/>
                        <a:ea typeface="+mj-ea"/>
                        <a:cs typeface="Times New Roman" panose="02020603050405020304" pitchFamily="18" charset="0"/>
                      </a:rPr>
                      <m:t>{</m:t>
                    </m:r>
                    <m:r>
                      <m:rPr>
                        <m:sty m:val="p"/>
                      </m:rPr>
                      <a:rPr lang="en-US" altLang="zh-CN" sz="2800">
                        <a:latin typeface="Cambria Math" panose="02040503050406030204" pitchFamily="18" charset="0"/>
                        <a:ea typeface="+mj-ea"/>
                        <a:cs typeface="Times New Roman" panose="02020603050405020304" pitchFamily="18" charset="0"/>
                      </a:rPr>
                      <m:t>a</m:t>
                    </m:r>
                    <m:r>
                      <a:rPr lang="en-US" altLang="zh-CN" sz="2800">
                        <a:latin typeface="Cambria Math" panose="02040503050406030204" pitchFamily="18" charset="0"/>
                        <a:ea typeface="+mj-ea"/>
                        <a:cs typeface="Times New Roman" panose="02020603050405020304" pitchFamily="18" charset="0"/>
                      </a:rPr>
                      <m:t>, </m:t>
                    </m:r>
                    <m:r>
                      <m:rPr>
                        <m:sty m:val="p"/>
                      </m:rPr>
                      <a:rPr lang="en-US" altLang="zh-CN" sz="2800">
                        <a:latin typeface="Cambria Math" panose="02040503050406030204" pitchFamily="18" charset="0"/>
                        <a:ea typeface="+mj-ea"/>
                        <a:cs typeface="Times New Roman" panose="02020603050405020304" pitchFamily="18" charset="0"/>
                      </a:rPr>
                      <m:t>b</m:t>
                    </m:r>
                    <m:r>
                      <a:rPr lang="en-US" altLang="zh-CN" sz="2800">
                        <a:latin typeface="Cambria Math" panose="02040503050406030204" pitchFamily="18" charset="0"/>
                        <a:ea typeface="+mj-ea"/>
                        <a:cs typeface="Times New Roman" panose="02020603050405020304" pitchFamily="18" charset="0"/>
                      </a:rPr>
                      <m:t>,</m:t>
                    </m:r>
                    <m:r>
                      <m:rPr>
                        <m:sty m:val="p"/>
                      </m:rPr>
                      <a:rPr lang="en-US" altLang="zh-CN" sz="2800">
                        <a:latin typeface="Cambria Math" panose="02040503050406030204" pitchFamily="18" charset="0"/>
                        <a:ea typeface="+mj-ea"/>
                        <a:cs typeface="Times New Roman" panose="02020603050405020304" pitchFamily="18" charset="0"/>
                      </a:rPr>
                      <m:t>c</m:t>
                    </m:r>
                    <m:r>
                      <a:rPr lang="en-US" altLang="zh-CN" sz="2800">
                        <a:latin typeface="Cambria Math" panose="02040503050406030204" pitchFamily="18" charset="0"/>
                        <a:ea typeface="+mj-ea"/>
                        <a:cs typeface="Times New Roman" panose="02020603050405020304" pitchFamily="18" charset="0"/>
                      </a:rPr>
                      <m:t>}</m:t>
                    </m:r>
                    <m:r>
                      <a:rPr lang="zh-CN" altLang="en-US" sz="2800">
                        <a:latin typeface="Cambria Math" panose="02040503050406030204" pitchFamily="18" charset="0"/>
                        <a:ea typeface="+mj-ea"/>
                        <a:cs typeface="Times New Roman" panose="02020603050405020304" pitchFamily="18" charset="0"/>
                      </a:rPr>
                      <m:t>域</m:t>
                    </m:r>
                  </m:oMath>
                </a14:m>
                <a:r>
                  <a:rPr lang="zh-CN" altLang="en-US" sz="2800" dirty="0">
                    <a:latin typeface="+mj-ea"/>
                    <a:ea typeface="+mj-ea"/>
                    <a:cs typeface="Times New Roman" panose="02020603050405020304" pitchFamily="18" charset="0"/>
                  </a:rPr>
                  <a:t>上的解释</a:t>
                </a:r>
                <a14:m>
                  <m:oMath xmlns:m="http://schemas.openxmlformats.org/officeDocument/2006/math">
                    <m:r>
                      <a:rPr lang="en-US" altLang="zh-CN" sz="2800">
                        <a:latin typeface="Cambria Math" panose="02040503050406030204" pitchFamily="18" charset="0"/>
                        <a:ea typeface="+mj-ea"/>
                        <a:cs typeface="Times New Roman" panose="02020603050405020304" pitchFamily="18" charset="0"/>
                      </a:rPr>
                      <m:t>𝐼</m:t>
                    </m:r>
                    <m:r>
                      <a:rPr lang="en-US" altLang="zh-CN" sz="2800">
                        <a:latin typeface="Cambria Math" panose="02040503050406030204" pitchFamily="18" charset="0"/>
                        <a:ea typeface="+mj-ea"/>
                        <a:cs typeface="Times New Roman" panose="02020603050405020304" pitchFamily="18" charset="0"/>
                      </a:rPr>
                      <m:t>′</m:t>
                    </m:r>
                  </m:oMath>
                </a14:m>
                <a:r>
                  <a:rPr lang="zh-CN" altLang="en-US" sz="2800" dirty="0">
                    <a:latin typeface="+mj-ea"/>
                    <a:ea typeface="+mj-ea"/>
                    <a:cs typeface="Times New Roman" panose="02020603050405020304" pitchFamily="18" charset="0"/>
                  </a:rPr>
                  <a:t>？</a:t>
                </a:r>
                <a:endParaRPr lang="en-US" sz="2800" dirty="0">
                  <a:latin typeface="+mj-ea"/>
                  <a:ea typeface="+mj-ea"/>
                  <a:cs typeface="Times New Roman" panose="02020603050405020304" pitchFamily="18" charset="0"/>
                </a:endParaRPr>
              </a:p>
            </p:txBody>
          </p:sp>
        </mc:Choice>
        <mc:Fallback xmlns="">
          <p:sp>
            <p:nvSpPr>
              <p:cNvPr id="59" name="文本框 58">
                <a:extLst>
                  <a:ext uri="{FF2B5EF4-FFF2-40B4-BE49-F238E27FC236}">
                    <a16:creationId xmlns:a16="http://schemas.microsoft.com/office/drawing/2014/main" id="{9ED46764-9035-486C-8B4D-DD6173EC8A10}"/>
                  </a:ext>
                </a:extLst>
              </p:cNvPr>
              <p:cNvSpPr txBox="1">
                <a:spLocks noRot="1" noChangeAspect="1" noMove="1" noResize="1" noEditPoints="1" noAdjustHandles="1" noChangeArrowheads="1" noChangeShapeType="1" noTextEdit="1"/>
              </p:cNvSpPr>
              <p:nvPr/>
            </p:nvSpPr>
            <p:spPr>
              <a:xfrm>
                <a:off x="395536" y="3915053"/>
                <a:ext cx="7571834" cy="954107"/>
              </a:xfrm>
              <a:prstGeom prst="rect">
                <a:avLst/>
              </a:prstGeom>
              <a:blipFill>
                <a:blip r:embed="rId9"/>
                <a:stretch>
                  <a:fillRect l="-1691" t="-7643" b="-152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11A6FC0-25A7-4F18-9454-37398317B465}"/>
                  </a:ext>
                </a:extLst>
              </p:cNvPr>
              <p:cNvSpPr txBox="1"/>
              <p:nvPr/>
            </p:nvSpPr>
            <p:spPr>
              <a:xfrm>
                <a:off x="467544" y="5128231"/>
                <a:ext cx="5145961" cy="461665"/>
              </a:xfrm>
              <a:prstGeom prst="rect">
                <a:avLst/>
              </a:prstGeom>
              <a:noFill/>
            </p:spPr>
            <p:txBody>
              <a:bodyPr wrap="none" rtlCol="0">
                <a:spAutoFit/>
              </a:bodyPr>
              <a:lstStyle/>
              <a:p>
                <a:r>
                  <a:rPr lang="zh-CN" altLang="en-US" sz="2400" dirty="0">
                    <a:latin typeface="+mj-ea"/>
                    <a:ea typeface="+mj-ea"/>
                    <a:cs typeface="Times New Roman" panose="02020603050405020304" pitchFamily="18" charset="0"/>
                  </a:rPr>
                  <a:t>问题在于构造</a:t>
                </a:r>
                <a14:m>
                  <m:oMath xmlns:m="http://schemas.openxmlformats.org/officeDocument/2006/math">
                    <m:r>
                      <a:rPr lang="en-US" altLang="zh-CN" sz="2400" smtClean="0">
                        <a:solidFill>
                          <a:srgbClr val="C00000"/>
                        </a:solidFill>
                        <a:latin typeface="Cambria Math" panose="02040503050406030204" pitchFamily="18" charset="0"/>
                        <a:ea typeface="+mj-ea"/>
                        <a:cs typeface="Times New Roman" panose="02020603050405020304" pitchFamily="18" charset="0"/>
                      </a:rPr>
                      <m:t>{</m:t>
                    </m:r>
                    <m:r>
                      <m:rPr>
                        <m:sty m:val="p"/>
                      </m:rPr>
                      <a:rPr lang="en-US" altLang="zh-CN" sz="2400" b="0" i="0" smtClean="0">
                        <a:solidFill>
                          <a:srgbClr val="C00000"/>
                        </a:solidFill>
                        <a:latin typeface="Cambria Math" panose="02040503050406030204" pitchFamily="18" charset="0"/>
                        <a:ea typeface="+mj-ea"/>
                        <a:cs typeface="Times New Roman" panose="02020603050405020304" pitchFamily="18" charset="0"/>
                      </a:rPr>
                      <m:t>a</m:t>
                    </m:r>
                    <m:r>
                      <a:rPr lang="en-US" altLang="zh-CN" sz="2400">
                        <a:solidFill>
                          <a:srgbClr val="C00000"/>
                        </a:solidFill>
                        <a:latin typeface="Cambria Math" panose="02040503050406030204" pitchFamily="18" charset="0"/>
                        <a:ea typeface="+mj-ea"/>
                        <a:cs typeface="Times New Roman" panose="02020603050405020304" pitchFamily="18" charset="0"/>
                      </a:rPr>
                      <m:t>, </m:t>
                    </m:r>
                    <m:r>
                      <m:rPr>
                        <m:sty m:val="p"/>
                      </m:rPr>
                      <a:rPr lang="en-US" altLang="zh-CN" sz="2400" b="0" i="0" smtClean="0">
                        <a:solidFill>
                          <a:srgbClr val="C00000"/>
                        </a:solidFill>
                        <a:latin typeface="Cambria Math" panose="02040503050406030204" pitchFamily="18" charset="0"/>
                        <a:ea typeface="+mj-ea"/>
                        <a:cs typeface="Times New Roman" panose="02020603050405020304" pitchFamily="18" charset="0"/>
                      </a:rPr>
                      <m:t>b</m:t>
                    </m:r>
                    <m:r>
                      <a:rPr lang="en-US" altLang="zh-CN" sz="2400" b="0" i="0" smtClean="0">
                        <a:solidFill>
                          <a:srgbClr val="C00000"/>
                        </a:solidFill>
                        <a:latin typeface="Cambria Math" panose="02040503050406030204" pitchFamily="18" charset="0"/>
                        <a:ea typeface="+mj-ea"/>
                        <a:cs typeface="Times New Roman" panose="02020603050405020304" pitchFamily="18" charset="0"/>
                      </a:rPr>
                      <m:t>,</m:t>
                    </m:r>
                    <m:r>
                      <m:rPr>
                        <m:sty m:val="p"/>
                      </m:rPr>
                      <a:rPr lang="en-US" altLang="zh-CN" sz="2400" b="0" i="0" smtClean="0">
                        <a:solidFill>
                          <a:srgbClr val="C00000"/>
                        </a:solidFill>
                        <a:latin typeface="Cambria Math" panose="02040503050406030204" pitchFamily="18" charset="0"/>
                        <a:ea typeface="+mj-ea"/>
                        <a:cs typeface="Times New Roman" panose="02020603050405020304" pitchFamily="18" charset="0"/>
                      </a:rPr>
                      <m:t>c</m:t>
                    </m:r>
                    <m:r>
                      <a:rPr lang="en-US" altLang="zh-CN" sz="2400">
                        <a:solidFill>
                          <a:srgbClr val="C00000"/>
                        </a:solidFill>
                        <a:latin typeface="Cambria Math" panose="02040503050406030204" pitchFamily="18" charset="0"/>
                        <a:ea typeface="+mj-ea"/>
                        <a:cs typeface="Times New Roman" panose="02020603050405020304" pitchFamily="18" charset="0"/>
                      </a:rPr>
                      <m:t>}</m:t>
                    </m:r>
                  </m:oMath>
                </a14:m>
                <a:r>
                  <a:rPr lang="zh-CN" altLang="en-US" sz="2400" dirty="0">
                    <a:solidFill>
                      <a:srgbClr val="C00000"/>
                    </a:solidFill>
                    <a:latin typeface="+mj-ea"/>
                    <a:ea typeface="+mj-ea"/>
                    <a:cs typeface="Times New Roman" panose="02020603050405020304" pitchFamily="18" charset="0"/>
                  </a:rPr>
                  <a:t>域上的谓词</a:t>
                </a:r>
                <a14:m>
                  <m:oMath xmlns:m="http://schemas.openxmlformats.org/officeDocument/2006/math">
                    <m:r>
                      <a:rPr lang="en-US" altLang="zh-CN" sz="2400" b="0" i="1" smtClean="0">
                        <a:solidFill>
                          <a:srgbClr val="C00000"/>
                        </a:solidFill>
                        <a:latin typeface="Cambria Math" panose="02040503050406030204" pitchFamily="18" charset="0"/>
                        <a:ea typeface="+mj-ea"/>
                        <a:cs typeface="Times New Roman" panose="02020603050405020304" pitchFamily="18" charset="0"/>
                      </a:rPr>
                      <m:t>𝐹</m:t>
                    </m:r>
                    <m:r>
                      <a:rPr lang="en-US" altLang="zh-CN" sz="2400" b="0" i="1" smtClean="0">
                        <a:solidFill>
                          <a:srgbClr val="C00000"/>
                        </a:solidFill>
                        <a:latin typeface="Cambria Math" panose="02040503050406030204" pitchFamily="18" charset="0"/>
                        <a:ea typeface="+mj-ea"/>
                        <a:cs typeface="Times New Roman" panose="02020603050405020304" pitchFamily="18" charset="0"/>
                      </a:rPr>
                      <m:t>′,</m:t>
                    </m:r>
                    <m:r>
                      <a:rPr lang="en-US" altLang="zh-CN" sz="2400" b="0" i="1" smtClean="0">
                        <a:solidFill>
                          <a:srgbClr val="C00000"/>
                        </a:solidFill>
                        <a:latin typeface="Cambria Math" panose="02040503050406030204" pitchFamily="18" charset="0"/>
                        <a:ea typeface="+mj-ea"/>
                        <a:cs typeface="Times New Roman" panose="02020603050405020304" pitchFamily="18" charset="0"/>
                      </a:rPr>
                      <m:t>𝐺</m:t>
                    </m:r>
                    <m:r>
                      <a:rPr lang="en-US" altLang="zh-CN" sz="2400" b="0" i="1" smtClean="0">
                        <a:solidFill>
                          <a:srgbClr val="C00000"/>
                        </a:solidFill>
                        <a:latin typeface="Cambria Math" panose="02040503050406030204" pitchFamily="18" charset="0"/>
                        <a:ea typeface="+mj-ea"/>
                        <a:cs typeface="Times New Roman" panose="02020603050405020304" pitchFamily="18" charset="0"/>
                      </a:rPr>
                      <m:t>′</m:t>
                    </m:r>
                  </m:oMath>
                </a14:m>
                <a:endParaRPr lang="en-US" sz="2400" dirty="0">
                  <a:latin typeface="+mj-ea"/>
                  <a:ea typeface="+mj-ea"/>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111A6FC0-25A7-4F18-9454-37398317B465}"/>
                  </a:ext>
                </a:extLst>
              </p:cNvPr>
              <p:cNvSpPr txBox="1">
                <a:spLocks noRot="1" noChangeAspect="1" noMove="1" noResize="1" noEditPoints="1" noAdjustHandles="1" noChangeArrowheads="1" noChangeShapeType="1" noTextEdit="1"/>
              </p:cNvSpPr>
              <p:nvPr/>
            </p:nvSpPr>
            <p:spPr>
              <a:xfrm>
                <a:off x="467544" y="5128231"/>
                <a:ext cx="5145961" cy="461665"/>
              </a:xfrm>
              <a:prstGeom prst="rect">
                <a:avLst/>
              </a:prstGeom>
              <a:blipFill>
                <a:blip r:embed="rId10"/>
                <a:stretch>
                  <a:fillRect l="-1896" t="-1447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46D46F4-0A18-402D-BA0E-24B59CAE0841}"/>
                  </a:ext>
                </a:extLst>
              </p:cNvPr>
              <p:cNvSpPr txBox="1"/>
              <p:nvPr/>
            </p:nvSpPr>
            <p:spPr>
              <a:xfrm>
                <a:off x="467544" y="5603576"/>
                <a:ext cx="8849987" cy="830997"/>
              </a:xfrm>
              <a:prstGeom prst="rect">
                <a:avLst/>
              </a:prstGeom>
              <a:noFill/>
            </p:spPr>
            <p:txBody>
              <a:bodyPr wrap="none" rtlCol="0">
                <a:spAutoFit/>
              </a:bodyPr>
              <a:lstStyle/>
              <a:p>
                <a:r>
                  <a:rPr lang="zh-CN" altLang="en-US" sz="2400" dirty="0">
                    <a:latin typeface="+mj-ea"/>
                    <a:ea typeface="+mj-ea"/>
                    <a:cs typeface="Times New Roman" panose="02020603050405020304" pitchFamily="18" charset="0"/>
                  </a:rPr>
                  <a:t>因为个体域内元素变多，我们总可以构造</a:t>
                </a:r>
                <a14:m>
                  <m:oMath xmlns:m="http://schemas.openxmlformats.org/officeDocument/2006/math">
                    <m:r>
                      <a:rPr lang="en-US" altLang="zh-CN" sz="2400">
                        <a:latin typeface="Cambria Math" panose="02040503050406030204" pitchFamily="18" charset="0"/>
                        <a:ea typeface="+mj-ea"/>
                        <a:cs typeface="Times New Roman" panose="02020603050405020304" pitchFamily="18" charset="0"/>
                      </a:rPr>
                      <m:t>{</m:t>
                    </m:r>
                    <m:r>
                      <m:rPr>
                        <m:sty m:val="p"/>
                      </m:rPr>
                      <a:rPr lang="en-US" altLang="zh-CN" sz="2400">
                        <a:latin typeface="Cambria Math" panose="02040503050406030204" pitchFamily="18" charset="0"/>
                        <a:ea typeface="+mj-ea"/>
                        <a:cs typeface="Times New Roman" panose="02020603050405020304" pitchFamily="18" charset="0"/>
                      </a:rPr>
                      <m:t>a</m:t>
                    </m:r>
                    <m:r>
                      <a:rPr lang="en-US" altLang="zh-CN" sz="2400">
                        <a:latin typeface="Cambria Math" panose="02040503050406030204" pitchFamily="18" charset="0"/>
                        <a:ea typeface="+mj-ea"/>
                        <a:cs typeface="Times New Roman" panose="02020603050405020304" pitchFamily="18" charset="0"/>
                      </a:rPr>
                      <m:t>, </m:t>
                    </m:r>
                    <m:r>
                      <m:rPr>
                        <m:sty m:val="p"/>
                      </m:rPr>
                      <a:rPr lang="en-US" altLang="zh-CN" sz="2400">
                        <a:latin typeface="Cambria Math" panose="02040503050406030204" pitchFamily="18" charset="0"/>
                        <a:ea typeface="+mj-ea"/>
                        <a:cs typeface="Times New Roman" panose="02020603050405020304" pitchFamily="18" charset="0"/>
                      </a:rPr>
                      <m:t>b</m:t>
                    </m:r>
                    <m:r>
                      <a:rPr lang="en-US" altLang="zh-CN" sz="2400">
                        <a:latin typeface="Cambria Math" panose="02040503050406030204" pitchFamily="18" charset="0"/>
                        <a:ea typeface="+mj-ea"/>
                        <a:cs typeface="Times New Roman" panose="02020603050405020304" pitchFamily="18" charset="0"/>
                      </a:rPr>
                      <m:t>,</m:t>
                    </m:r>
                    <m:r>
                      <m:rPr>
                        <m:sty m:val="p"/>
                      </m:rPr>
                      <a:rPr lang="en-US" altLang="zh-CN" sz="2400">
                        <a:latin typeface="Cambria Math" panose="02040503050406030204" pitchFamily="18" charset="0"/>
                        <a:ea typeface="+mj-ea"/>
                        <a:cs typeface="Times New Roman" panose="02020603050405020304" pitchFamily="18" charset="0"/>
                      </a:rPr>
                      <m:t>c</m:t>
                    </m:r>
                    <m:r>
                      <a:rPr lang="en-US" altLang="zh-CN" sz="2400">
                        <a:latin typeface="Cambria Math" panose="02040503050406030204" pitchFamily="18" charset="0"/>
                        <a:ea typeface="+mj-ea"/>
                        <a:cs typeface="Times New Roman" panose="02020603050405020304" pitchFamily="18" charset="0"/>
                      </a:rPr>
                      <m:t>}</m:t>
                    </m:r>
                  </m:oMath>
                </a14:m>
                <a:r>
                  <a:rPr lang="zh-CN" altLang="en-US" sz="2400" dirty="0">
                    <a:latin typeface="+mj-ea"/>
                    <a:ea typeface="+mj-ea"/>
                    <a:cs typeface="Times New Roman" panose="02020603050405020304" pitchFamily="18" charset="0"/>
                  </a:rPr>
                  <a:t>到</a:t>
                </a:r>
                <a14:m>
                  <m:oMath xmlns:m="http://schemas.openxmlformats.org/officeDocument/2006/math">
                    <m:r>
                      <a:rPr lang="en-US" altLang="zh-CN" sz="2400">
                        <a:latin typeface="Cambria Math" panose="02040503050406030204" pitchFamily="18" charset="0"/>
                        <a:ea typeface="+mj-ea"/>
                        <a:cs typeface="Times New Roman" panose="02020603050405020304" pitchFamily="18" charset="0"/>
                      </a:rPr>
                      <m:t>{1, 2}</m:t>
                    </m:r>
                  </m:oMath>
                </a14:m>
                <a:r>
                  <a:rPr lang="zh-CN" altLang="en-US" sz="2400" dirty="0">
                    <a:latin typeface="+mj-ea"/>
                    <a:ea typeface="+mj-ea"/>
                    <a:cs typeface="Times New Roman" panose="02020603050405020304" pitchFamily="18" charset="0"/>
                  </a:rPr>
                  <a:t>的满射</a:t>
                </a:r>
                <a14:m>
                  <m:oMath xmlns:m="http://schemas.openxmlformats.org/officeDocument/2006/math">
                    <m:r>
                      <a:rPr lang="en-US" altLang="zh-CN" sz="2400">
                        <a:latin typeface="Cambria Math" panose="02040503050406030204" pitchFamily="18" charset="0"/>
                        <a:ea typeface="+mj-ea"/>
                        <a:cs typeface="Times New Roman" panose="02020603050405020304" pitchFamily="18" charset="0"/>
                      </a:rPr>
                      <m:t>𝜎</m:t>
                    </m:r>
                  </m:oMath>
                </a14:m>
                <a:r>
                  <a:rPr lang="en-US" sz="2400" dirty="0">
                    <a:latin typeface="+mj-ea"/>
                    <a:ea typeface="+mj-ea"/>
                    <a:cs typeface="Times New Roman" panose="02020603050405020304" pitchFamily="18" charset="0"/>
                  </a:rPr>
                  <a:t> </a:t>
                </a:r>
                <a:br>
                  <a:rPr lang="en-US" altLang="zh-CN" sz="2400" dirty="0">
                    <a:latin typeface="+mj-ea"/>
                    <a:ea typeface="+mj-ea"/>
                    <a:cs typeface="Times New Roman" panose="02020603050405020304" pitchFamily="18" charset="0"/>
                  </a:rPr>
                </a:br>
                <a:r>
                  <a:rPr lang="zh-CN" altLang="en-US" sz="2400" dirty="0">
                    <a:latin typeface="+mj-ea"/>
                    <a:ea typeface="+mj-ea"/>
                    <a:cs typeface="Times New Roman" panose="02020603050405020304" pitchFamily="18" charset="0"/>
                  </a:rPr>
                  <a:t>如</a:t>
                </a:r>
                <a14:m>
                  <m:oMath xmlns:m="http://schemas.openxmlformats.org/officeDocument/2006/math">
                    <m:r>
                      <a:rPr lang="en-US" altLang="zh-CN" sz="2400">
                        <a:latin typeface="Cambria Math" panose="02040503050406030204" pitchFamily="18" charset="0"/>
                        <a:ea typeface="+mj-ea"/>
                        <a:cs typeface="Times New Roman" panose="02020603050405020304" pitchFamily="18" charset="0"/>
                      </a:rPr>
                      <m:t>𝜎</m:t>
                    </m:r>
                    <m:d>
                      <m:dPr>
                        <m:ctrlPr>
                          <a:rPr lang="en-US" altLang="zh-CN" sz="2400" i="1">
                            <a:latin typeface="Cambria Math" panose="02040503050406030204" pitchFamily="18" charset="0"/>
                            <a:ea typeface="+mj-ea"/>
                            <a:cs typeface="Times New Roman" panose="02020603050405020304" pitchFamily="18" charset="0"/>
                          </a:rPr>
                        </m:ctrlPr>
                      </m:dPr>
                      <m:e>
                        <m:r>
                          <a:rPr lang="en-US" altLang="zh-CN" sz="2400">
                            <a:latin typeface="Cambria Math" panose="02040503050406030204" pitchFamily="18" charset="0"/>
                            <a:ea typeface="+mj-ea"/>
                            <a:cs typeface="Times New Roman" panose="02020603050405020304" pitchFamily="18" charset="0"/>
                          </a:rPr>
                          <m:t>𝑎</m:t>
                        </m:r>
                      </m:e>
                    </m:d>
                    <m:r>
                      <a:rPr lang="en-US" altLang="zh-CN" sz="2400">
                        <a:latin typeface="Cambria Math" panose="02040503050406030204" pitchFamily="18" charset="0"/>
                        <a:ea typeface="+mj-ea"/>
                        <a:cs typeface="Times New Roman" panose="02020603050405020304" pitchFamily="18" charset="0"/>
                      </a:rPr>
                      <m:t>=1,</m:t>
                    </m:r>
                    <m:r>
                      <a:rPr lang="en-US" altLang="zh-CN" sz="2400">
                        <a:latin typeface="Cambria Math" panose="02040503050406030204" pitchFamily="18" charset="0"/>
                        <a:ea typeface="+mj-ea"/>
                        <a:cs typeface="Times New Roman" panose="02020603050405020304" pitchFamily="18" charset="0"/>
                      </a:rPr>
                      <m:t>𝜎</m:t>
                    </m:r>
                    <m:d>
                      <m:dPr>
                        <m:ctrlPr>
                          <a:rPr lang="en-US" altLang="zh-CN" sz="2400" i="1">
                            <a:latin typeface="Cambria Math" panose="02040503050406030204" pitchFamily="18" charset="0"/>
                            <a:ea typeface="+mj-ea"/>
                            <a:cs typeface="Times New Roman" panose="02020603050405020304" pitchFamily="18" charset="0"/>
                          </a:rPr>
                        </m:ctrlPr>
                      </m:dPr>
                      <m:e>
                        <m:r>
                          <a:rPr lang="en-US" altLang="zh-CN" sz="2400">
                            <a:latin typeface="Cambria Math" panose="02040503050406030204" pitchFamily="18" charset="0"/>
                            <a:ea typeface="+mj-ea"/>
                            <a:cs typeface="Times New Roman" panose="02020603050405020304" pitchFamily="18" charset="0"/>
                          </a:rPr>
                          <m:t>𝑏</m:t>
                        </m:r>
                      </m:e>
                    </m:d>
                    <m:r>
                      <a:rPr lang="en-US" altLang="zh-CN" sz="2400">
                        <a:latin typeface="Cambria Math" panose="02040503050406030204" pitchFamily="18" charset="0"/>
                        <a:ea typeface="+mj-ea"/>
                        <a:cs typeface="Times New Roman" panose="02020603050405020304" pitchFamily="18" charset="0"/>
                      </a:rPr>
                      <m:t>=2, </m:t>
                    </m:r>
                    <m:r>
                      <a:rPr lang="en-US" altLang="zh-CN" sz="2400">
                        <a:latin typeface="Cambria Math" panose="02040503050406030204" pitchFamily="18" charset="0"/>
                        <a:ea typeface="+mj-ea"/>
                        <a:cs typeface="Times New Roman" panose="02020603050405020304" pitchFamily="18" charset="0"/>
                      </a:rPr>
                      <m:t>𝜎</m:t>
                    </m:r>
                    <m:d>
                      <m:dPr>
                        <m:ctrlPr>
                          <a:rPr lang="en-US" altLang="zh-CN" sz="2400" i="1">
                            <a:latin typeface="Cambria Math" panose="02040503050406030204" pitchFamily="18" charset="0"/>
                            <a:ea typeface="+mj-ea"/>
                            <a:cs typeface="Times New Roman" panose="02020603050405020304" pitchFamily="18" charset="0"/>
                          </a:rPr>
                        </m:ctrlPr>
                      </m:dPr>
                      <m:e>
                        <m:r>
                          <a:rPr lang="en-US" altLang="zh-CN" sz="2400">
                            <a:latin typeface="Cambria Math" panose="02040503050406030204" pitchFamily="18" charset="0"/>
                            <a:ea typeface="+mj-ea"/>
                            <a:cs typeface="Times New Roman" panose="02020603050405020304" pitchFamily="18" charset="0"/>
                          </a:rPr>
                          <m:t>𝑐</m:t>
                        </m:r>
                      </m:e>
                    </m:d>
                    <m:r>
                      <a:rPr lang="en-US" altLang="zh-CN" sz="2400">
                        <a:latin typeface="Cambria Math" panose="02040503050406030204" pitchFamily="18" charset="0"/>
                        <a:ea typeface="+mj-ea"/>
                        <a:cs typeface="Times New Roman" panose="02020603050405020304" pitchFamily="18" charset="0"/>
                      </a:rPr>
                      <m:t>=1 </m:t>
                    </m:r>
                  </m:oMath>
                </a14:m>
                <a:endParaRPr lang="en-US" sz="2400" dirty="0">
                  <a:latin typeface="+mj-ea"/>
                  <a:ea typeface="+mj-ea"/>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046D46F4-0A18-402D-BA0E-24B59CAE0841}"/>
                  </a:ext>
                </a:extLst>
              </p:cNvPr>
              <p:cNvSpPr txBox="1">
                <a:spLocks noRot="1" noChangeAspect="1" noMove="1" noResize="1" noEditPoints="1" noAdjustHandles="1" noChangeArrowheads="1" noChangeShapeType="1" noTextEdit="1"/>
              </p:cNvSpPr>
              <p:nvPr/>
            </p:nvSpPr>
            <p:spPr>
              <a:xfrm>
                <a:off x="467544" y="5603576"/>
                <a:ext cx="8849987" cy="830997"/>
              </a:xfrm>
              <a:prstGeom prst="rect">
                <a:avLst/>
              </a:prstGeom>
              <a:blipFill>
                <a:blip r:embed="rId11"/>
                <a:stretch>
                  <a:fillRect l="-1103" t="-8029" b="-131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586CB14F-AB9D-44AE-B768-EB2280EF464F}"/>
                  </a:ext>
                </a:extLst>
              </p:cNvPr>
              <p:cNvSpPr txBox="1"/>
              <p:nvPr/>
            </p:nvSpPr>
            <p:spPr>
              <a:xfrm>
                <a:off x="4355874" y="3016581"/>
                <a:ext cx="5047557" cy="707886"/>
              </a:xfrm>
              <a:prstGeom prst="rect">
                <a:avLst/>
              </a:prstGeom>
              <a:noFill/>
            </p:spPr>
            <p:txBody>
              <a:bodyPr wrap="square" rtlCol="0">
                <a:spAutoFit/>
              </a:bodyPr>
              <a:lstStyle/>
              <a:p>
                <a:pPr/>
                <a14:m>
                  <m:oMath xmlns:m="http://schemas.openxmlformats.org/officeDocument/2006/math">
                    <m:r>
                      <a:rPr lang="en-US" sz="2000" b="0" i="0"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𝑇</m:t>
                            </m:r>
                            <m:r>
                              <a:rPr lang="en-US" sz="2000" b="0" i="1" smtClean="0">
                                <a:latin typeface="Cambria Math" panose="02040503050406030204" pitchFamily="18" charset="0"/>
                              </a:rPr>
                              <m:t>∧</m:t>
                            </m:r>
                            <m:r>
                              <a:rPr lang="en-US" sz="2000" b="0" i="1" smtClean="0">
                                <a:latin typeface="Cambria Math" panose="02040503050406030204" pitchFamily="18" charset="0"/>
                              </a:rPr>
                              <m:t>𝑇</m:t>
                            </m:r>
                          </m:e>
                        </m:d>
                        <m:r>
                          <a:rPr lang="en-US" sz="2000" b="0" i="1" smtClean="0">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𝑇</m:t>
                            </m:r>
                            <m:r>
                              <a:rPr lang="en-US" sz="2000" i="1">
                                <a:latin typeface="Cambria Math" panose="02040503050406030204" pitchFamily="18" charset="0"/>
                              </a:rPr>
                              <m:t>∧</m:t>
                            </m:r>
                            <m:r>
                              <a:rPr lang="en-US" sz="2000" i="1" smtClean="0">
                                <a:latin typeface="Cambria Math" panose="02040503050406030204" pitchFamily="18" charset="0"/>
                              </a:rPr>
                              <m:t>𝐹</m:t>
                            </m:r>
                          </m:e>
                        </m:d>
                      </m:e>
                    </m:d>
                    <m:r>
                      <a:rPr lang="en-US" sz="2000" b="0" i="1" smtClean="0">
                        <a:latin typeface="Cambria Math" panose="02040503050406030204" pitchFamily="18" charset="0"/>
                      </a:rPr>
                      <m:t>∧</m:t>
                    </m:r>
                  </m:oMath>
                </a14:m>
                <a:r>
                  <a:rPr lang="en-US" sz="2000" dirty="0"/>
                  <a:t> </a:t>
                </a:r>
                <a14:m>
                  <m:oMath xmlns:m="http://schemas.openxmlformats.org/officeDocument/2006/math">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𝑇</m:t>
                            </m:r>
                            <m:r>
                              <a:rPr lang="en-US" sz="2000" b="0" i="1" smtClean="0">
                                <a:latin typeface="Cambria Math" panose="02040503050406030204" pitchFamily="18" charset="0"/>
                              </a:rPr>
                              <m:t>∧</m:t>
                            </m:r>
                            <m:r>
                              <a:rPr lang="en-US" sz="2000" b="0" i="1" smtClean="0">
                                <a:latin typeface="Cambria Math" panose="02040503050406030204" pitchFamily="18" charset="0"/>
                              </a:rPr>
                              <m:t>𝐹</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i="1" smtClean="0">
                                <a:latin typeface="Cambria Math" panose="02040503050406030204" pitchFamily="18" charset="0"/>
                              </a:rPr>
                              <m:t>𝑇</m:t>
                            </m:r>
                            <m:r>
                              <a:rPr lang="en-US" sz="2000" i="1">
                                <a:latin typeface="Cambria Math" panose="02040503050406030204" pitchFamily="18" charset="0"/>
                              </a:rPr>
                              <m:t>∧</m:t>
                            </m:r>
                            <m:r>
                              <a:rPr lang="en-US" sz="2000" b="0" i="1" smtClean="0">
                                <a:latin typeface="Cambria Math" panose="02040503050406030204" pitchFamily="18" charset="0"/>
                              </a:rPr>
                              <m:t>𝑇</m:t>
                            </m:r>
                          </m:e>
                        </m:d>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0"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𝑇</m:t>
                          </m:r>
                          <m:r>
                            <a:rPr lang="en-US" sz="2000" b="0" i="1" smtClean="0">
                              <a:latin typeface="Cambria Math" panose="02040503050406030204" pitchFamily="18" charset="0"/>
                            </a:rPr>
                            <m:t>∨</m:t>
                          </m:r>
                          <m:r>
                            <a:rPr lang="en-US" sz="2000" b="0" i="1" smtClean="0">
                              <a:latin typeface="Cambria Math" panose="02040503050406030204" pitchFamily="18" charset="0"/>
                            </a:rPr>
                            <m:t>𝐹</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𝑇</m:t>
                          </m:r>
                        </m:e>
                      </m:d>
                      <m:r>
                        <a:rPr lang="en-US" sz="2000" b="0" i="1" smtClean="0">
                          <a:latin typeface="Cambria Math" panose="02040503050406030204" pitchFamily="18" charset="0"/>
                        </a:rPr>
                        <m:t>=</m:t>
                      </m:r>
                      <m:r>
                        <a:rPr lang="en-US" sz="2000" b="0" i="1" smtClean="0">
                          <a:latin typeface="Cambria Math" panose="02040503050406030204" pitchFamily="18" charset="0"/>
                        </a:rPr>
                        <m:t>𝑇</m:t>
                      </m:r>
                      <m:r>
                        <a:rPr lang="en-US" sz="2000" b="0" i="1" smtClean="0">
                          <a:latin typeface="Cambria Math" panose="02040503050406030204" pitchFamily="18" charset="0"/>
                        </a:rPr>
                        <m:t>∨</m:t>
                      </m:r>
                      <m:r>
                        <a:rPr lang="en-US" sz="2000" b="0" i="1" smtClean="0">
                          <a:latin typeface="Cambria Math" panose="02040503050406030204" pitchFamily="18" charset="0"/>
                        </a:rPr>
                        <m:t>𝑇</m:t>
                      </m:r>
                      <m:r>
                        <a:rPr lang="en-US" sz="2000" b="0" i="1" smtClean="0">
                          <a:latin typeface="Cambria Math" panose="02040503050406030204" pitchFamily="18" charset="0"/>
                        </a:rPr>
                        <m:t>=</m:t>
                      </m:r>
                      <m:r>
                        <a:rPr lang="en-US" sz="2000" b="0" i="1" smtClean="0">
                          <a:latin typeface="Cambria Math" panose="02040503050406030204" pitchFamily="18" charset="0"/>
                        </a:rPr>
                        <m:t>𝑇</m:t>
                      </m:r>
                    </m:oMath>
                  </m:oMathPara>
                </a14:m>
                <a:endParaRPr lang="en-US" sz="2000" dirty="0"/>
              </a:p>
            </p:txBody>
          </p:sp>
        </mc:Choice>
        <mc:Fallback xmlns="">
          <p:sp>
            <p:nvSpPr>
              <p:cNvPr id="67" name="文本框 66">
                <a:extLst>
                  <a:ext uri="{FF2B5EF4-FFF2-40B4-BE49-F238E27FC236}">
                    <a16:creationId xmlns:a16="http://schemas.microsoft.com/office/drawing/2014/main" id="{586CB14F-AB9D-44AE-B768-EB2280EF464F}"/>
                  </a:ext>
                </a:extLst>
              </p:cNvPr>
              <p:cNvSpPr txBox="1">
                <a:spLocks noRot="1" noChangeAspect="1" noMove="1" noResize="1" noEditPoints="1" noAdjustHandles="1" noChangeArrowheads="1" noChangeShapeType="1" noTextEdit="1"/>
              </p:cNvSpPr>
              <p:nvPr/>
            </p:nvSpPr>
            <p:spPr>
              <a:xfrm>
                <a:off x="4355874" y="3016581"/>
                <a:ext cx="5047557" cy="707886"/>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444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24FA-424F-4C59-89C8-A97F713FDE84}"/>
              </a:ext>
            </a:extLst>
          </p:cNvPr>
          <p:cNvSpPr>
            <a:spLocks noGrp="1"/>
          </p:cNvSpPr>
          <p:nvPr>
            <p:ph type="title"/>
          </p:nvPr>
        </p:nvSpPr>
        <p:spPr>
          <a:xfrm>
            <a:off x="457200" y="-133"/>
            <a:ext cx="8229600" cy="706090"/>
          </a:xfrm>
        </p:spPr>
        <p:txBody>
          <a:bodyPr/>
          <a:lstStyle/>
          <a:p>
            <a:r>
              <a:rPr lang="zh-CN" altLang="en-US" sz="4000" dirty="0">
                <a:latin typeface="Times New Roman" panose="02020603050405020304" pitchFamily="18" charset="0"/>
                <a:ea typeface="+mj-ea"/>
                <a:cs typeface="Times New Roman" panose="02020603050405020304" pitchFamily="18" charset="0"/>
                <a:sym typeface="Symbol" panose="05050102010706020507" pitchFamily="18" charset="2"/>
              </a:rPr>
              <a:t>有限域上普遍有效性</a:t>
            </a:r>
            <a:r>
              <a:rPr lang="en-US" altLang="zh-CN" sz="4000" dirty="0">
                <a:latin typeface="Times New Roman" panose="02020603050405020304" pitchFamily="18" charset="0"/>
                <a:ea typeface="+mj-ea"/>
                <a:cs typeface="Times New Roman" panose="02020603050405020304" pitchFamily="18" charset="0"/>
                <a:sym typeface="Symbol" panose="05050102010706020507" pitchFamily="18" charset="2"/>
              </a:rPr>
              <a:t>/</a:t>
            </a:r>
            <a:r>
              <a:rPr lang="zh-CN" altLang="en-US" sz="4000" dirty="0">
                <a:latin typeface="Times New Roman" panose="02020603050405020304" pitchFamily="18" charset="0"/>
                <a:ea typeface="+mj-ea"/>
                <a:cs typeface="Times New Roman" panose="02020603050405020304" pitchFamily="18" charset="0"/>
                <a:sym typeface="Symbol" panose="05050102010706020507" pitchFamily="18" charset="2"/>
              </a:rPr>
              <a:t>可满足性</a:t>
            </a:r>
            <a:endParaRPr 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9945B8B-F9C4-4848-A404-535ADA8F7631}"/>
                  </a:ext>
                </a:extLst>
              </p:cNvPr>
              <p:cNvSpPr txBox="1"/>
              <p:nvPr/>
            </p:nvSpPr>
            <p:spPr>
              <a:xfrm>
                <a:off x="-58499" y="1452136"/>
                <a:ext cx="1488100" cy="523220"/>
              </a:xfrm>
              <a:prstGeom prst="rect">
                <a:avLst/>
              </a:prstGeom>
              <a:noFill/>
            </p:spPr>
            <p:txBody>
              <a:bodyPr wrap="none" rtlCol="0">
                <a:spAutoFit/>
              </a:bodyPr>
              <a:lstStyle/>
              <a:p>
                <a:r>
                  <a:rPr lang="zh-CN" altLang="en-US" sz="2800" dirty="0">
                    <a:latin typeface="+mj-ea"/>
                    <a:ea typeface="+mj-ea"/>
                    <a:cs typeface="Times New Roman" panose="02020603050405020304" pitchFamily="18" charset="0"/>
                  </a:rPr>
                  <a:t>解释</a:t>
                </a:r>
                <a14:m>
                  <m:oMath xmlns:m="http://schemas.openxmlformats.org/officeDocument/2006/math">
                    <m:r>
                      <a:rPr lang="en-US" altLang="zh-CN" sz="2800" b="0" i="1" smtClean="0">
                        <a:latin typeface="Cambria Math" panose="02040503050406030204" pitchFamily="18" charset="0"/>
                        <a:ea typeface="+mj-ea"/>
                        <a:cs typeface="Times New Roman" panose="02020603050405020304" pitchFamily="18" charset="0"/>
                      </a:rPr>
                      <m:t>𝐼</m:t>
                    </m:r>
                    <m:r>
                      <a:rPr lang="en-US" altLang="zh-CN" sz="2800" b="0" i="1" smtClean="0">
                        <a:latin typeface="Cambria Math" panose="02040503050406030204" pitchFamily="18" charset="0"/>
                        <a:ea typeface="+mj-ea"/>
                        <a:cs typeface="Times New Roman" panose="02020603050405020304" pitchFamily="18" charset="0"/>
                      </a:rPr>
                      <m:t> </m:t>
                    </m:r>
                  </m:oMath>
                </a14:m>
                <a:r>
                  <a:rPr lang="en-US" altLang="zh-CN" sz="2800" dirty="0">
                    <a:latin typeface="+mj-ea"/>
                    <a:ea typeface="+mj-ea"/>
                    <a:cs typeface="Times New Roman" panose="02020603050405020304" pitchFamily="18" charset="0"/>
                  </a:rPr>
                  <a:t>:</a:t>
                </a:r>
                <a:r>
                  <a:rPr lang="zh-CN" altLang="en-US" sz="2800" dirty="0">
                    <a:latin typeface="+mj-ea"/>
                    <a:ea typeface="+mj-ea"/>
                    <a:cs typeface="Times New Roman" panose="02020603050405020304" pitchFamily="18" charset="0"/>
                  </a:rPr>
                  <a:t> </a:t>
                </a:r>
                <a:endParaRPr lang="en-US" sz="2800" dirty="0">
                  <a:latin typeface="+mj-ea"/>
                  <a:ea typeface="+mj-ea"/>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09945B8B-F9C4-4848-A404-535ADA8F7631}"/>
                  </a:ext>
                </a:extLst>
              </p:cNvPr>
              <p:cNvSpPr txBox="1">
                <a:spLocks noRot="1" noChangeAspect="1" noMove="1" noResize="1" noEditPoints="1" noAdjustHandles="1" noChangeArrowheads="1" noChangeShapeType="1" noTextEdit="1"/>
              </p:cNvSpPr>
              <p:nvPr/>
            </p:nvSpPr>
            <p:spPr>
              <a:xfrm>
                <a:off x="-58499" y="1452136"/>
                <a:ext cx="1488100" cy="523220"/>
              </a:xfrm>
              <a:prstGeom prst="rect">
                <a:avLst/>
              </a:prstGeom>
              <a:blipFill>
                <a:blip r:embed="rId2"/>
                <a:stretch>
                  <a:fillRect l="-8163" t="-13953" b="-29070"/>
                </a:stretch>
              </a:blipFill>
            </p:spPr>
            <p:txBody>
              <a:bodyPr/>
              <a:lstStyle/>
              <a:p>
                <a:r>
                  <a:rPr lang="en-US">
                    <a:noFill/>
                  </a:rPr>
                  <a:t> </a:t>
                </a:r>
              </a:p>
            </p:txBody>
          </p:sp>
        </mc:Fallback>
      </mc:AlternateContent>
      <p:graphicFrame>
        <p:nvGraphicFramePr>
          <p:cNvPr id="7" name="Content Placeholder 5">
            <a:extLst>
              <a:ext uri="{FF2B5EF4-FFF2-40B4-BE49-F238E27FC236}">
                <a16:creationId xmlns:a16="http://schemas.microsoft.com/office/drawing/2014/main" id="{EE46B3A3-A054-4977-8F56-851F7EED7FF2}"/>
              </a:ext>
            </a:extLst>
          </p:cNvPr>
          <p:cNvGraphicFramePr>
            <a:graphicFrameLocks/>
          </p:cNvGraphicFramePr>
          <p:nvPr/>
        </p:nvGraphicFramePr>
        <p:xfrm>
          <a:off x="1108720" y="947915"/>
          <a:ext cx="2599184" cy="1859280"/>
        </p:xfrm>
        <a:graphic>
          <a:graphicData uri="http://schemas.openxmlformats.org/drawingml/2006/table">
            <a:tbl>
              <a:tblPr firstRow="1" bandRow="1">
                <a:tableStyleId>{93296810-A885-4BE3-A3E7-6D5BEEA58F35}</a:tableStyleId>
              </a:tblPr>
              <a:tblGrid>
                <a:gridCol w="649796">
                  <a:extLst>
                    <a:ext uri="{9D8B030D-6E8A-4147-A177-3AD203B41FA5}">
                      <a16:colId xmlns:a16="http://schemas.microsoft.com/office/drawing/2014/main" val="20000"/>
                    </a:ext>
                  </a:extLst>
                </a:gridCol>
                <a:gridCol w="649796">
                  <a:extLst>
                    <a:ext uri="{9D8B030D-6E8A-4147-A177-3AD203B41FA5}">
                      <a16:colId xmlns:a16="http://schemas.microsoft.com/office/drawing/2014/main" val="20001"/>
                    </a:ext>
                  </a:extLst>
                </a:gridCol>
                <a:gridCol w="649796">
                  <a:extLst>
                    <a:ext uri="{9D8B030D-6E8A-4147-A177-3AD203B41FA5}">
                      <a16:colId xmlns:a16="http://schemas.microsoft.com/office/drawing/2014/main" val="20002"/>
                    </a:ext>
                  </a:extLst>
                </a:gridCol>
                <a:gridCol w="649796">
                  <a:extLst>
                    <a:ext uri="{9D8B030D-6E8A-4147-A177-3AD203B41FA5}">
                      <a16:colId xmlns:a16="http://schemas.microsoft.com/office/drawing/2014/main" val="20003"/>
                    </a:ext>
                  </a:extLst>
                </a:gridCol>
              </a:tblGrid>
              <a:tr h="370840">
                <a:tc>
                  <a:txBody>
                    <a:bodyPr/>
                    <a:lstStyle/>
                    <a:p>
                      <a:pPr algn="ctr"/>
                      <a:endParaRPr lang="zh-CN" altLang="en-US" sz="2800" i="1" baseline="300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i="1" baseline="-25000" dirty="0">
                        <a:latin typeface="Times New Roman" panose="02020603050405020304" pitchFamily="18" charset="0"/>
                        <a:cs typeface="Times New Roman" panose="02020603050405020304" pitchFamily="18" charset="0"/>
                      </a:endParaRPr>
                    </a:p>
                  </a:txBody>
                  <a:tcPr/>
                </a:tc>
                <a:tc>
                  <a:txBody>
                    <a:bodyPr/>
                    <a:lstStyle/>
                    <a:p>
                      <a:pPr algn="ctr"/>
                      <a:r>
                        <a:rPr lang="en-US" altLang="zh-CN" i="1" dirty="0">
                          <a:latin typeface="Times New Roman" panose="02020603050405020304" pitchFamily="18" charset="0"/>
                          <a:cs typeface="Times New Roman" panose="02020603050405020304" pitchFamily="18" charset="0"/>
                        </a:rPr>
                        <a:t>F</a:t>
                      </a:r>
                      <a:endParaRPr lang="zh-CN" altLang="en-US" i="1" dirty="0">
                        <a:latin typeface="Times New Roman" panose="02020603050405020304" pitchFamily="18" charset="0"/>
                        <a:cs typeface="Times New Roman" panose="02020603050405020304" pitchFamily="18" charset="0"/>
                      </a:endParaRPr>
                    </a:p>
                  </a:txBody>
                  <a:tcPr/>
                </a:tc>
                <a:tc>
                  <a:txBody>
                    <a:bodyPr/>
                    <a:lstStyle/>
                    <a:p>
                      <a:pPr algn="ctr"/>
                      <a:r>
                        <a:rPr lang="en-US" altLang="zh-CN" i="1" dirty="0">
                          <a:latin typeface="Times New Roman" panose="02020603050405020304" pitchFamily="18" charset="0"/>
                          <a:cs typeface="Times New Roman" panose="02020603050405020304" pitchFamily="18" charset="0"/>
                        </a:rPr>
                        <a:t>G</a:t>
                      </a:r>
                      <a:endParaRPr lang="zh-CN" alt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F</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F</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algn="ct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F3D3D42-8459-4BF9-A013-20E38A214108}"/>
                  </a:ext>
                </a:extLst>
              </p:cNvPr>
              <p:cNvSpPr txBox="1"/>
              <p:nvPr/>
            </p:nvSpPr>
            <p:spPr>
              <a:xfrm>
                <a:off x="1226587" y="908720"/>
                <a:ext cx="40748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bg1"/>
                          </a:solidFill>
                          <a:latin typeface="Cambria Math" panose="02040503050406030204" pitchFamily="18" charset="0"/>
                        </a:rPr>
                        <m:t>𝒙</m:t>
                      </m:r>
                    </m:oMath>
                  </m:oMathPara>
                </a14:m>
                <a:endParaRPr lang="en-US" sz="2000" b="1" dirty="0">
                  <a:solidFill>
                    <a:schemeClr val="bg1"/>
                  </a:solidFill>
                </a:endParaRPr>
              </a:p>
            </p:txBody>
          </p:sp>
        </mc:Choice>
        <mc:Fallback xmlns="">
          <p:sp>
            <p:nvSpPr>
              <p:cNvPr id="8" name="文本框 7">
                <a:extLst>
                  <a:ext uri="{FF2B5EF4-FFF2-40B4-BE49-F238E27FC236}">
                    <a16:creationId xmlns:a16="http://schemas.microsoft.com/office/drawing/2014/main" id="{2F3D3D42-8459-4BF9-A013-20E38A214108}"/>
                  </a:ext>
                </a:extLst>
              </p:cNvPr>
              <p:cNvSpPr txBox="1">
                <a:spLocks noRot="1" noChangeAspect="1" noMove="1" noResize="1" noEditPoints="1" noAdjustHandles="1" noChangeArrowheads="1" noChangeShapeType="1" noTextEdit="1"/>
              </p:cNvSpPr>
              <p:nvPr/>
            </p:nvSpPr>
            <p:spPr>
              <a:xfrm>
                <a:off x="1226587" y="908720"/>
                <a:ext cx="407484" cy="4001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5C051E7-099E-4B45-A0F3-C892499C52B1}"/>
                  </a:ext>
                </a:extLst>
              </p:cNvPr>
              <p:cNvSpPr txBox="1"/>
              <p:nvPr/>
            </p:nvSpPr>
            <p:spPr>
              <a:xfrm>
                <a:off x="1912770" y="908720"/>
                <a:ext cx="41389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bg1"/>
                          </a:solidFill>
                          <a:latin typeface="Cambria Math" panose="02040503050406030204" pitchFamily="18" charset="0"/>
                        </a:rPr>
                        <m:t>𝒚</m:t>
                      </m:r>
                    </m:oMath>
                  </m:oMathPara>
                </a14:m>
                <a:endParaRPr lang="en-US" sz="2000" b="1" dirty="0">
                  <a:solidFill>
                    <a:schemeClr val="bg1"/>
                  </a:solidFill>
                </a:endParaRPr>
              </a:p>
            </p:txBody>
          </p:sp>
        </mc:Choice>
        <mc:Fallback xmlns="">
          <p:sp>
            <p:nvSpPr>
              <p:cNvPr id="9" name="文本框 8">
                <a:extLst>
                  <a:ext uri="{FF2B5EF4-FFF2-40B4-BE49-F238E27FC236}">
                    <a16:creationId xmlns:a16="http://schemas.microsoft.com/office/drawing/2014/main" id="{65C051E7-099E-4B45-A0F3-C892499C52B1}"/>
                  </a:ext>
                </a:extLst>
              </p:cNvPr>
              <p:cNvSpPr txBox="1">
                <a:spLocks noRot="1" noChangeAspect="1" noMove="1" noResize="1" noEditPoints="1" noAdjustHandles="1" noChangeArrowheads="1" noChangeShapeType="1" noTextEdit="1"/>
              </p:cNvSpPr>
              <p:nvPr/>
            </p:nvSpPr>
            <p:spPr>
              <a:xfrm>
                <a:off x="1912770" y="908720"/>
                <a:ext cx="413896" cy="400110"/>
              </a:xfrm>
              <a:prstGeom prst="rect">
                <a:avLst/>
              </a:prstGeom>
              <a:blipFill>
                <a:blip r:embed="rId4"/>
                <a:stretch>
                  <a:fillRect b="-10606"/>
                </a:stretch>
              </a:blipFill>
            </p:spPr>
            <p:txBody>
              <a:bodyPr/>
              <a:lstStyle/>
              <a:p>
                <a:r>
                  <a:rPr lang="zh-CN" altLang="en-US">
                    <a:noFill/>
                  </a:rPr>
                  <a:t> </a:t>
                </a:r>
              </a:p>
            </p:txBody>
          </p:sp>
        </mc:Fallback>
      </mc:AlternateContent>
      <p:graphicFrame>
        <p:nvGraphicFramePr>
          <p:cNvPr id="12" name="Content Placeholder 5">
            <a:extLst>
              <a:ext uri="{FF2B5EF4-FFF2-40B4-BE49-F238E27FC236}">
                <a16:creationId xmlns:a16="http://schemas.microsoft.com/office/drawing/2014/main" id="{4CB3BFB5-1961-49A4-B73B-5BEB7093866B}"/>
              </a:ext>
            </a:extLst>
          </p:cNvPr>
          <p:cNvGraphicFramePr>
            <a:graphicFrameLocks/>
          </p:cNvGraphicFramePr>
          <p:nvPr/>
        </p:nvGraphicFramePr>
        <p:xfrm>
          <a:off x="59631" y="3173527"/>
          <a:ext cx="2599184" cy="3667760"/>
        </p:xfrm>
        <a:graphic>
          <a:graphicData uri="http://schemas.openxmlformats.org/drawingml/2006/table">
            <a:tbl>
              <a:tblPr firstRow="1" bandRow="1">
                <a:tableStyleId>{93296810-A885-4BE3-A3E7-6D5BEEA58F35}</a:tableStyleId>
              </a:tblPr>
              <a:tblGrid>
                <a:gridCol w="649796">
                  <a:extLst>
                    <a:ext uri="{9D8B030D-6E8A-4147-A177-3AD203B41FA5}">
                      <a16:colId xmlns:a16="http://schemas.microsoft.com/office/drawing/2014/main" val="20000"/>
                    </a:ext>
                  </a:extLst>
                </a:gridCol>
                <a:gridCol w="649796">
                  <a:extLst>
                    <a:ext uri="{9D8B030D-6E8A-4147-A177-3AD203B41FA5}">
                      <a16:colId xmlns:a16="http://schemas.microsoft.com/office/drawing/2014/main" val="20001"/>
                    </a:ext>
                  </a:extLst>
                </a:gridCol>
                <a:gridCol w="649796">
                  <a:extLst>
                    <a:ext uri="{9D8B030D-6E8A-4147-A177-3AD203B41FA5}">
                      <a16:colId xmlns:a16="http://schemas.microsoft.com/office/drawing/2014/main" val="20002"/>
                    </a:ext>
                  </a:extLst>
                </a:gridCol>
                <a:gridCol w="649796">
                  <a:extLst>
                    <a:ext uri="{9D8B030D-6E8A-4147-A177-3AD203B41FA5}">
                      <a16:colId xmlns:a16="http://schemas.microsoft.com/office/drawing/2014/main" val="20003"/>
                    </a:ext>
                  </a:extLst>
                </a:gridCol>
              </a:tblGrid>
              <a:tr h="294056">
                <a:tc>
                  <a:txBody>
                    <a:bodyPr/>
                    <a:lstStyle/>
                    <a:p>
                      <a:pPr algn="ctr"/>
                      <a:endParaRPr lang="zh-CN" altLang="en-US" sz="2800" i="1" baseline="300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i="1" baseline="-25000" dirty="0">
                        <a:latin typeface="Times New Roman" panose="02020603050405020304" pitchFamily="18" charset="0"/>
                        <a:cs typeface="Times New Roman" panose="02020603050405020304" pitchFamily="18" charset="0"/>
                      </a:endParaRPr>
                    </a:p>
                  </a:txBody>
                  <a:tcPr/>
                </a:tc>
                <a:tc>
                  <a:txBody>
                    <a:bodyPr/>
                    <a:lstStyle/>
                    <a:p>
                      <a:pPr algn="ctr"/>
                      <a:r>
                        <a:rPr lang="en-US" altLang="zh-CN" i="1" dirty="0">
                          <a:latin typeface="Times New Roman" panose="02020603050405020304" pitchFamily="18" charset="0"/>
                          <a:cs typeface="Times New Roman" panose="02020603050405020304" pitchFamily="18" charset="0"/>
                        </a:rPr>
                        <a:t>F’</a:t>
                      </a:r>
                      <a:endParaRPr lang="zh-CN" altLang="en-US" i="1" dirty="0">
                        <a:latin typeface="Times New Roman" panose="02020603050405020304" pitchFamily="18" charset="0"/>
                        <a:cs typeface="Times New Roman" panose="02020603050405020304" pitchFamily="18" charset="0"/>
                      </a:endParaRPr>
                    </a:p>
                  </a:txBody>
                  <a:tcPr/>
                </a:tc>
                <a:tc>
                  <a:txBody>
                    <a:bodyPr/>
                    <a:lstStyle/>
                    <a:p>
                      <a:pPr algn="ctr"/>
                      <a:r>
                        <a:rPr lang="en-US" altLang="zh-CN" i="1" dirty="0">
                          <a:latin typeface="Times New Roman" panose="02020603050405020304" pitchFamily="18" charset="0"/>
                          <a:cs typeface="Times New Roman" panose="02020603050405020304" pitchFamily="18" charset="0"/>
                        </a:rPr>
                        <a:t>G’</a:t>
                      </a:r>
                      <a:endParaRPr lang="zh-CN" alt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67585">
                <a:tc>
                  <a:txBody>
                    <a:bodyPr/>
                    <a:lstStyle/>
                    <a:p>
                      <a:pPr algn="ctr"/>
                      <a:r>
                        <a:rPr lang="en-US" altLang="zh-CN" dirty="0">
                          <a:latin typeface="Times New Roman" panose="02020603050405020304" pitchFamily="18" charset="0"/>
                          <a:cs typeface="Times New Roman" panose="02020603050405020304" pitchFamily="18" charset="0"/>
                        </a:rPr>
                        <a:t>a</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a</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86108">
                <a:tc>
                  <a:txBody>
                    <a:bodyPr/>
                    <a:lstStyle/>
                    <a:p>
                      <a:pPr algn="ctr"/>
                      <a:r>
                        <a:rPr lang="en-US" altLang="zh-CN" dirty="0">
                          <a:latin typeface="Times New Roman" panose="02020603050405020304" pitchFamily="18" charset="0"/>
                          <a:cs typeface="Times New Roman" panose="02020603050405020304" pitchFamily="18" charset="0"/>
                        </a:rPr>
                        <a:t>a</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b</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F</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286108">
                <a:tc>
                  <a:txBody>
                    <a:bodyPr/>
                    <a:lstStyle/>
                    <a:p>
                      <a:pPr algn="ctr"/>
                      <a:r>
                        <a:rPr lang="en-US" altLang="zh-CN" dirty="0">
                          <a:latin typeface="Times New Roman" panose="02020603050405020304" pitchFamily="18" charset="0"/>
                          <a:cs typeface="Times New Roman" panose="02020603050405020304" pitchFamily="18" charset="0"/>
                        </a:rPr>
                        <a:t>a</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c</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286108">
                <a:tc>
                  <a:txBody>
                    <a:bodyPr/>
                    <a:lstStyle/>
                    <a:p>
                      <a:pPr algn="ctr"/>
                      <a:r>
                        <a:rPr lang="en-US" altLang="zh-CN" dirty="0">
                          <a:latin typeface="Times New Roman" panose="02020603050405020304" pitchFamily="18" charset="0"/>
                          <a:cs typeface="Times New Roman" panose="02020603050405020304" pitchFamily="18" charset="0"/>
                        </a:rPr>
                        <a:t>b</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a</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F</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286108">
                <a:tc>
                  <a:txBody>
                    <a:bodyPr/>
                    <a:lstStyle/>
                    <a:p>
                      <a:pPr algn="ctr"/>
                      <a:r>
                        <a:rPr lang="en-US" altLang="zh-CN" dirty="0">
                          <a:latin typeface="Times New Roman" panose="02020603050405020304" pitchFamily="18" charset="0"/>
                          <a:cs typeface="Times New Roman" panose="02020603050405020304" pitchFamily="18" charset="0"/>
                        </a:rPr>
                        <a:t>b</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b</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5634604"/>
                  </a:ext>
                </a:extLst>
              </a:tr>
              <a:tr h="286108">
                <a:tc>
                  <a:txBody>
                    <a:bodyPr/>
                    <a:lstStyle/>
                    <a:p>
                      <a:pPr algn="ctr"/>
                      <a:r>
                        <a:rPr lang="en-US" altLang="zh-CN" dirty="0">
                          <a:latin typeface="Times New Roman" panose="02020603050405020304" pitchFamily="18" charset="0"/>
                          <a:cs typeface="Times New Roman" panose="02020603050405020304" pitchFamily="18" charset="0"/>
                        </a:rPr>
                        <a:t>b</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c</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F</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3907311"/>
                  </a:ext>
                </a:extLst>
              </a:tr>
              <a:tr h="286108">
                <a:tc>
                  <a:txBody>
                    <a:bodyPr/>
                    <a:lstStyle/>
                    <a:p>
                      <a:pPr algn="ctr"/>
                      <a:r>
                        <a:rPr lang="en-US" altLang="zh-CN" dirty="0">
                          <a:latin typeface="Times New Roman" panose="02020603050405020304" pitchFamily="18" charset="0"/>
                          <a:cs typeface="Times New Roman" panose="02020603050405020304" pitchFamily="18" charset="0"/>
                        </a:rPr>
                        <a:t>c</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a</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3317743"/>
                  </a:ext>
                </a:extLst>
              </a:tr>
              <a:tr h="286108">
                <a:tc>
                  <a:txBody>
                    <a:bodyPr/>
                    <a:lstStyle/>
                    <a:p>
                      <a:pPr algn="ctr"/>
                      <a:r>
                        <a:rPr lang="en-US" altLang="zh-CN" dirty="0">
                          <a:latin typeface="Times New Roman" panose="02020603050405020304" pitchFamily="18" charset="0"/>
                          <a:cs typeface="Times New Roman" panose="02020603050405020304" pitchFamily="18" charset="0"/>
                        </a:rPr>
                        <a:t>c</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b</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F</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4751469"/>
                  </a:ext>
                </a:extLst>
              </a:tr>
              <a:tr h="286108">
                <a:tc>
                  <a:txBody>
                    <a:bodyPr/>
                    <a:lstStyle/>
                    <a:p>
                      <a:pPr algn="ctr"/>
                      <a:r>
                        <a:rPr lang="en-US" altLang="zh-CN" dirty="0">
                          <a:latin typeface="Times New Roman" panose="02020603050405020304" pitchFamily="18" charset="0"/>
                          <a:cs typeface="Times New Roman" panose="02020603050405020304" pitchFamily="18" charset="0"/>
                        </a:rPr>
                        <a:t>c</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c</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5650768"/>
                  </a:ext>
                </a:extLst>
              </a:tr>
            </a:tbl>
          </a:graphicData>
        </a:graphic>
      </p:graphicFrame>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00D4BBA-3E7A-4B79-ACA3-6A384B85E0A6}"/>
                  </a:ext>
                </a:extLst>
              </p:cNvPr>
              <p:cNvSpPr txBox="1"/>
              <p:nvPr/>
            </p:nvSpPr>
            <p:spPr>
              <a:xfrm>
                <a:off x="161987" y="3140968"/>
                <a:ext cx="40748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bg1"/>
                          </a:solidFill>
                          <a:latin typeface="Cambria Math" panose="02040503050406030204" pitchFamily="18" charset="0"/>
                        </a:rPr>
                        <m:t>𝒙</m:t>
                      </m:r>
                    </m:oMath>
                  </m:oMathPara>
                </a14:m>
                <a:endParaRPr lang="en-US" sz="2000" b="1" dirty="0">
                  <a:solidFill>
                    <a:schemeClr val="bg1"/>
                  </a:solidFill>
                </a:endParaRPr>
              </a:p>
            </p:txBody>
          </p:sp>
        </mc:Choice>
        <mc:Fallback xmlns="">
          <p:sp>
            <p:nvSpPr>
              <p:cNvPr id="13" name="文本框 12">
                <a:extLst>
                  <a:ext uri="{FF2B5EF4-FFF2-40B4-BE49-F238E27FC236}">
                    <a16:creationId xmlns:a16="http://schemas.microsoft.com/office/drawing/2014/main" id="{500D4BBA-3E7A-4B79-ACA3-6A384B85E0A6}"/>
                  </a:ext>
                </a:extLst>
              </p:cNvPr>
              <p:cNvSpPr txBox="1">
                <a:spLocks noRot="1" noChangeAspect="1" noMove="1" noResize="1" noEditPoints="1" noAdjustHandles="1" noChangeArrowheads="1" noChangeShapeType="1" noTextEdit="1"/>
              </p:cNvSpPr>
              <p:nvPr/>
            </p:nvSpPr>
            <p:spPr>
              <a:xfrm>
                <a:off x="161987" y="3140968"/>
                <a:ext cx="407484" cy="40011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5921EF9-452D-4AD0-B964-C4B579C90305}"/>
                  </a:ext>
                </a:extLst>
              </p:cNvPr>
              <p:cNvSpPr txBox="1"/>
              <p:nvPr/>
            </p:nvSpPr>
            <p:spPr>
              <a:xfrm>
                <a:off x="848170" y="3140968"/>
                <a:ext cx="41389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bg1"/>
                          </a:solidFill>
                          <a:latin typeface="Cambria Math" panose="02040503050406030204" pitchFamily="18" charset="0"/>
                        </a:rPr>
                        <m:t>𝒚</m:t>
                      </m:r>
                    </m:oMath>
                  </m:oMathPara>
                </a14:m>
                <a:endParaRPr lang="en-US" sz="2000" b="1" dirty="0">
                  <a:solidFill>
                    <a:schemeClr val="bg1"/>
                  </a:solidFill>
                </a:endParaRPr>
              </a:p>
            </p:txBody>
          </p:sp>
        </mc:Choice>
        <mc:Fallback xmlns="">
          <p:sp>
            <p:nvSpPr>
              <p:cNvPr id="14" name="文本框 13">
                <a:extLst>
                  <a:ext uri="{FF2B5EF4-FFF2-40B4-BE49-F238E27FC236}">
                    <a16:creationId xmlns:a16="http://schemas.microsoft.com/office/drawing/2014/main" id="{95921EF9-452D-4AD0-B964-C4B579C90305}"/>
                  </a:ext>
                </a:extLst>
              </p:cNvPr>
              <p:cNvSpPr txBox="1">
                <a:spLocks noRot="1" noChangeAspect="1" noMove="1" noResize="1" noEditPoints="1" noAdjustHandles="1" noChangeArrowheads="1" noChangeShapeType="1" noTextEdit="1"/>
              </p:cNvSpPr>
              <p:nvPr/>
            </p:nvSpPr>
            <p:spPr>
              <a:xfrm>
                <a:off x="848170" y="3140968"/>
                <a:ext cx="413896" cy="400110"/>
              </a:xfrm>
              <a:prstGeom prst="rect">
                <a:avLst/>
              </a:prstGeom>
              <a:blipFill>
                <a:blip r:embed="rId6"/>
                <a:stretch>
                  <a:fillRect b="-106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600EBA3-E7FF-4E34-A80D-E45349056721}"/>
                  </a:ext>
                </a:extLst>
              </p:cNvPr>
              <p:cNvSpPr txBox="1"/>
              <p:nvPr/>
            </p:nvSpPr>
            <p:spPr>
              <a:xfrm>
                <a:off x="3791796" y="2252330"/>
                <a:ext cx="4506042" cy="78713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p>
                        <m:sSupPr>
                          <m:ctrlPr>
                            <a:rPr lang="en-US" altLang="zh-CN" sz="2000" b="0" i="1" smtClean="0">
                              <a:latin typeface="Cambria Math" panose="02040503050406030204" pitchFamily="18" charset="0"/>
                              <a:ea typeface="+mj-ea"/>
                              <a:cs typeface="Times New Roman" panose="02020603050405020304" pitchFamily="18" charset="0"/>
                            </a:rPr>
                          </m:ctrlPr>
                        </m:sSupPr>
                        <m:e>
                          <m:r>
                            <a:rPr lang="en-US" altLang="zh-CN" sz="2000" b="0" i="1" smtClean="0">
                              <a:latin typeface="Cambria Math" panose="02040503050406030204" pitchFamily="18" charset="0"/>
                              <a:ea typeface="+mj-ea"/>
                              <a:cs typeface="Times New Roman" panose="02020603050405020304" pitchFamily="18" charset="0"/>
                            </a:rPr>
                            <m:t>𝐹</m:t>
                          </m:r>
                        </m:e>
                        <m:sup>
                          <m:r>
                            <a:rPr lang="en-US" altLang="zh-CN" sz="2000" b="0" i="1" smtClean="0">
                              <a:latin typeface="Cambria Math" panose="02040503050406030204" pitchFamily="18" charset="0"/>
                              <a:ea typeface="+mj-ea"/>
                              <a:cs typeface="Times New Roman" panose="02020603050405020304" pitchFamily="18" charset="0"/>
                            </a:rPr>
                            <m:t>′</m:t>
                          </m:r>
                        </m:sup>
                      </m:sSup>
                      <m:d>
                        <m:dPr>
                          <m:ctrlPr>
                            <a:rPr lang="en-US" altLang="zh-CN" sz="2000" b="0" i="1" smtClean="0">
                              <a:latin typeface="Cambria Math" panose="02040503050406030204" pitchFamily="18" charset="0"/>
                              <a:ea typeface="+mj-ea"/>
                              <a:cs typeface="Times New Roman" panose="02020603050405020304" pitchFamily="18" charset="0"/>
                            </a:rPr>
                          </m:ctrlPr>
                        </m:dPr>
                        <m:e>
                          <m:r>
                            <a:rPr lang="en-US" altLang="zh-CN" sz="2000" b="0" i="1" smtClean="0">
                              <a:latin typeface="Cambria Math" panose="02040503050406030204" pitchFamily="18" charset="0"/>
                              <a:ea typeface="+mj-ea"/>
                              <a:cs typeface="Times New Roman" panose="02020603050405020304" pitchFamily="18" charset="0"/>
                            </a:rPr>
                            <m:t>𝑎</m:t>
                          </m:r>
                        </m:e>
                      </m:d>
                      <m:r>
                        <a:rPr lang="en-US" altLang="zh-CN" sz="2000" b="0" i="1" smtClean="0">
                          <a:latin typeface="Cambria Math" panose="02040503050406030204" pitchFamily="18" charset="0"/>
                          <a:ea typeface="+mj-ea"/>
                          <a:cs typeface="Times New Roman" panose="02020603050405020304" pitchFamily="18" charset="0"/>
                        </a:rPr>
                        <m:t>=</m:t>
                      </m:r>
                      <m:r>
                        <a:rPr lang="en-US" altLang="zh-CN" sz="2000" b="0" i="1" smtClean="0">
                          <a:latin typeface="Cambria Math" panose="02040503050406030204" pitchFamily="18" charset="0"/>
                          <a:ea typeface="+mj-ea"/>
                          <a:cs typeface="Times New Roman" panose="02020603050405020304" pitchFamily="18" charset="0"/>
                        </a:rPr>
                        <m:t>𝐹</m:t>
                      </m:r>
                      <m:d>
                        <m:dPr>
                          <m:ctrlPr>
                            <a:rPr lang="en-US" altLang="zh-CN" sz="2000" b="0" i="1" smtClean="0">
                              <a:latin typeface="Cambria Math" panose="02040503050406030204" pitchFamily="18" charset="0"/>
                              <a:ea typeface="+mj-ea"/>
                              <a:cs typeface="Times New Roman" panose="02020603050405020304" pitchFamily="18" charset="0"/>
                            </a:rPr>
                          </m:ctrlPr>
                        </m:dPr>
                        <m:e>
                          <m:r>
                            <a:rPr lang="en-US" altLang="zh-CN" sz="2000" b="0" i="1" smtClean="0">
                              <a:latin typeface="Cambria Math" panose="02040503050406030204" pitchFamily="18" charset="0"/>
                              <a:ea typeface="+mj-ea"/>
                              <a:cs typeface="Times New Roman" panose="02020603050405020304" pitchFamily="18" charset="0"/>
                            </a:rPr>
                            <m:t>𝜎</m:t>
                          </m:r>
                          <m:d>
                            <m:dPr>
                              <m:ctrlPr>
                                <a:rPr lang="en-US" altLang="zh-CN" sz="2000" b="0" i="1" smtClean="0">
                                  <a:latin typeface="Cambria Math" panose="02040503050406030204" pitchFamily="18" charset="0"/>
                                  <a:ea typeface="+mj-ea"/>
                                  <a:cs typeface="Times New Roman" panose="02020603050405020304" pitchFamily="18" charset="0"/>
                                </a:rPr>
                              </m:ctrlPr>
                            </m:dPr>
                            <m:e>
                              <m:r>
                                <a:rPr lang="en-US" altLang="zh-CN" sz="2000" b="0" i="1" smtClean="0">
                                  <a:latin typeface="Cambria Math" panose="02040503050406030204" pitchFamily="18" charset="0"/>
                                  <a:ea typeface="+mj-ea"/>
                                  <a:cs typeface="Times New Roman" panose="02020603050405020304" pitchFamily="18" charset="0"/>
                                </a:rPr>
                                <m:t>𝑎</m:t>
                              </m:r>
                            </m:e>
                          </m:d>
                        </m:e>
                      </m:d>
                      <m:r>
                        <a:rPr lang="en-US" altLang="zh-CN" sz="2000" b="0" i="1" smtClean="0">
                          <a:latin typeface="Cambria Math" panose="02040503050406030204" pitchFamily="18" charset="0"/>
                          <a:ea typeface="+mj-ea"/>
                          <a:cs typeface="Times New Roman" panose="02020603050405020304" pitchFamily="18" charset="0"/>
                        </a:rPr>
                        <m:t>=</m:t>
                      </m:r>
                      <m:r>
                        <m:rPr>
                          <m:sty m:val="p"/>
                        </m:rPr>
                        <a:rPr lang="en-US" altLang="zh-CN" sz="2000" i="1">
                          <a:latin typeface="Cambria Math" panose="02040503050406030204" pitchFamily="18" charset="0"/>
                          <a:ea typeface="+mj-ea"/>
                          <a:cs typeface="Times New Roman" panose="02020603050405020304" pitchFamily="18" charset="0"/>
                        </a:rPr>
                        <m:t>F</m:t>
                      </m:r>
                      <m:r>
                        <a:rPr lang="en-US" altLang="zh-CN" sz="2000" i="1">
                          <a:latin typeface="Cambria Math" panose="02040503050406030204" pitchFamily="18" charset="0"/>
                          <a:ea typeface="+mj-ea"/>
                          <a:cs typeface="Times New Roman" panose="02020603050405020304" pitchFamily="18" charset="0"/>
                        </a:rPr>
                        <m:t>(1)=</m:t>
                      </m:r>
                      <m:r>
                        <a:rPr lang="en-US" altLang="zh-CN" sz="2000" b="0" i="1" smtClean="0">
                          <a:latin typeface="Cambria Math" panose="02040503050406030204" pitchFamily="18" charset="0"/>
                          <a:ea typeface="+mj-ea"/>
                          <a:cs typeface="Times New Roman" panose="02020603050405020304" pitchFamily="18" charset="0"/>
                        </a:rPr>
                        <m:t>𝑇</m:t>
                      </m:r>
                    </m:oMath>
                  </m:oMathPara>
                </a14:m>
                <a:endParaRPr lang="en-US" sz="2000" dirty="0">
                  <a:latin typeface="+mj-ea"/>
                  <a:ea typeface="+mj-ea"/>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p>
                        <m:sSupPr>
                          <m:ctrlPr>
                            <a:rPr lang="en-US" sz="2000" b="0" i="1" smtClean="0">
                              <a:latin typeface="Cambria Math" panose="02040503050406030204" pitchFamily="18" charset="0"/>
                              <a:ea typeface="+mj-ea"/>
                              <a:cs typeface="Times New Roman" panose="02020603050405020304" pitchFamily="18" charset="0"/>
                            </a:rPr>
                          </m:ctrlPr>
                        </m:sSupPr>
                        <m:e>
                          <m:r>
                            <a:rPr lang="en-US" sz="2000" b="0" i="1" smtClean="0">
                              <a:latin typeface="Cambria Math" panose="02040503050406030204" pitchFamily="18" charset="0"/>
                              <a:ea typeface="+mj-ea"/>
                              <a:cs typeface="Times New Roman" panose="02020603050405020304" pitchFamily="18" charset="0"/>
                            </a:rPr>
                            <m:t>𝐺</m:t>
                          </m:r>
                        </m:e>
                        <m:sup>
                          <m:r>
                            <a:rPr lang="en-US" sz="2000" b="0" i="1" smtClean="0">
                              <a:latin typeface="Cambria Math" panose="02040503050406030204" pitchFamily="18" charset="0"/>
                              <a:ea typeface="+mj-ea"/>
                              <a:cs typeface="Times New Roman" panose="02020603050405020304" pitchFamily="18" charset="0"/>
                            </a:rPr>
                            <m:t>′</m:t>
                          </m:r>
                        </m:sup>
                      </m:sSup>
                      <m:d>
                        <m:dPr>
                          <m:ctrlPr>
                            <a:rPr lang="en-US" sz="2000" b="0" i="1" smtClean="0">
                              <a:latin typeface="Cambria Math" panose="02040503050406030204" pitchFamily="18" charset="0"/>
                              <a:ea typeface="+mj-ea"/>
                              <a:cs typeface="Times New Roman" panose="02020603050405020304" pitchFamily="18" charset="0"/>
                            </a:rPr>
                          </m:ctrlPr>
                        </m:dPr>
                        <m:e>
                          <m:r>
                            <a:rPr lang="en-US" sz="2000" b="0" i="1" smtClean="0">
                              <a:latin typeface="Cambria Math" panose="02040503050406030204" pitchFamily="18" charset="0"/>
                              <a:ea typeface="+mj-ea"/>
                              <a:cs typeface="Times New Roman" panose="02020603050405020304" pitchFamily="18" charset="0"/>
                            </a:rPr>
                            <m:t>𝑎</m:t>
                          </m:r>
                          <m:r>
                            <a:rPr lang="en-US" sz="2000" b="0" i="1" smtClean="0">
                              <a:latin typeface="Cambria Math" panose="02040503050406030204" pitchFamily="18" charset="0"/>
                              <a:ea typeface="+mj-ea"/>
                              <a:cs typeface="Times New Roman" panose="02020603050405020304" pitchFamily="18" charset="0"/>
                            </a:rPr>
                            <m:t>,</m:t>
                          </m:r>
                          <m:r>
                            <a:rPr lang="en-US" sz="2000" b="0" i="1" smtClean="0">
                              <a:latin typeface="Cambria Math" panose="02040503050406030204" pitchFamily="18" charset="0"/>
                              <a:ea typeface="+mj-ea"/>
                              <a:cs typeface="Times New Roman" panose="02020603050405020304" pitchFamily="18" charset="0"/>
                            </a:rPr>
                            <m:t>𝑐</m:t>
                          </m:r>
                        </m:e>
                      </m:d>
                      <m:r>
                        <a:rPr lang="en-US" sz="2000" b="0" i="1" smtClean="0">
                          <a:latin typeface="Cambria Math" panose="02040503050406030204" pitchFamily="18" charset="0"/>
                          <a:ea typeface="+mj-ea"/>
                          <a:cs typeface="Times New Roman" panose="02020603050405020304" pitchFamily="18" charset="0"/>
                        </a:rPr>
                        <m:t>=</m:t>
                      </m:r>
                      <m:r>
                        <a:rPr lang="en-US" sz="2000" b="0" i="1" smtClean="0">
                          <a:latin typeface="Cambria Math" panose="02040503050406030204" pitchFamily="18" charset="0"/>
                          <a:ea typeface="+mj-ea"/>
                          <a:cs typeface="Times New Roman" panose="02020603050405020304" pitchFamily="18" charset="0"/>
                        </a:rPr>
                        <m:t>𝐺</m:t>
                      </m:r>
                      <m:d>
                        <m:dPr>
                          <m:ctrlPr>
                            <a:rPr lang="en-US" sz="2000" b="0" i="1" smtClean="0">
                              <a:latin typeface="Cambria Math" panose="02040503050406030204" pitchFamily="18" charset="0"/>
                              <a:ea typeface="+mj-ea"/>
                              <a:cs typeface="Times New Roman" panose="02020603050405020304" pitchFamily="18" charset="0"/>
                            </a:rPr>
                          </m:ctrlPr>
                        </m:dPr>
                        <m:e>
                          <m:r>
                            <a:rPr lang="en-US" sz="2000" b="0" i="1" smtClean="0">
                              <a:latin typeface="Cambria Math" panose="02040503050406030204" pitchFamily="18" charset="0"/>
                              <a:ea typeface="+mj-ea"/>
                              <a:cs typeface="Times New Roman" panose="02020603050405020304" pitchFamily="18" charset="0"/>
                            </a:rPr>
                            <m:t>𝜎</m:t>
                          </m:r>
                          <m:d>
                            <m:dPr>
                              <m:ctrlPr>
                                <a:rPr lang="en-US" sz="2000" b="0" i="1" smtClean="0">
                                  <a:latin typeface="Cambria Math" panose="02040503050406030204" pitchFamily="18" charset="0"/>
                                  <a:ea typeface="+mj-ea"/>
                                  <a:cs typeface="Times New Roman" panose="02020603050405020304" pitchFamily="18" charset="0"/>
                                </a:rPr>
                              </m:ctrlPr>
                            </m:dPr>
                            <m:e>
                              <m:r>
                                <a:rPr lang="en-US" sz="2000" b="0" i="1" smtClean="0">
                                  <a:latin typeface="Cambria Math" panose="02040503050406030204" pitchFamily="18" charset="0"/>
                                  <a:ea typeface="+mj-ea"/>
                                  <a:cs typeface="Times New Roman" panose="02020603050405020304" pitchFamily="18" charset="0"/>
                                </a:rPr>
                                <m:t>𝑎</m:t>
                              </m:r>
                            </m:e>
                          </m:d>
                          <m:r>
                            <a:rPr lang="en-US" sz="2000" b="0" i="1" smtClean="0">
                              <a:latin typeface="Cambria Math" panose="02040503050406030204" pitchFamily="18" charset="0"/>
                              <a:ea typeface="+mj-ea"/>
                              <a:cs typeface="Times New Roman" panose="02020603050405020304" pitchFamily="18" charset="0"/>
                            </a:rPr>
                            <m:t>,</m:t>
                          </m:r>
                          <m:r>
                            <a:rPr lang="en-US" sz="2000" b="0" i="1" smtClean="0">
                              <a:latin typeface="Cambria Math" panose="02040503050406030204" pitchFamily="18" charset="0"/>
                              <a:ea typeface="+mj-ea"/>
                              <a:cs typeface="Times New Roman" panose="02020603050405020304" pitchFamily="18" charset="0"/>
                            </a:rPr>
                            <m:t>𝜎</m:t>
                          </m:r>
                          <m:d>
                            <m:dPr>
                              <m:ctrlPr>
                                <a:rPr lang="en-US" sz="2000" b="0" i="1" smtClean="0">
                                  <a:latin typeface="Cambria Math" panose="02040503050406030204" pitchFamily="18" charset="0"/>
                                  <a:ea typeface="+mj-ea"/>
                                  <a:cs typeface="Times New Roman" panose="02020603050405020304" pitchFamily="18" charset="0"/>
                                </a:rPr>
                              </m:ctrlPr>
                            </m:dPr>
                            <m:e>
                              <m:r>
                                <a:rPr lang="en-US" sz="2000" b="0" i="1" smtClean="0">
                                  <a:latin typeface="Cambria Math" panose="02040503050406030204" pitchFamily="18" charset="0"/>
                                  <a:ea typeface="+mj-ea"/>
                                  <a:cs typeface="Times New Roman" panose="02020603050405020304" pitchFamily="18" charset="0"/>
                                </a:rPr>
                                <m:t>𝑐</m:t>
                              </m:r>
                            </m:e>
                          </m:d>
                        </m:e>
                      </m:d>
                      <m:r>
                        <a:rPr lang="en-US" sz="2000" b="0" i="1" smtClean="0">
                          <a:latin typeface="Cambria Math" panose="02040503050406030204" pitchFamily="18" charset="0"/>
                          <a:ea typeface="+mj-ea"/>
                          <a:cs typeface="Times New Roman" panose="02020603050405020304" pitchFamily="18" charset="0"/>
                        </a:rPr>
                        <m:t>=</m:t>
                      </m:r>
                      <m:r>
                        <a:rPr lang="en-US" sz="2000" b="0" i="1" smtClean="0">
                          <a:latin typeface="Cambria Math" panose="02040503050406030204" pitchFamily="18" charset="0"/>
                          <a:ea typeface="+mj-ea"/>
                          <a:cs typeface="Times New Roman" panose="02020603050405020304" pitchFamily="18" charset="0"/>
                        </a:rPr>
                        <m:t>𝐺</m:t>
                      </m:r>
                      <m:d>
                        <m:dPr>
                          <m:ctrlPr>
                            <a:rPr lang="en-US" sz="2000" b="0" i="1" smtClean="0">
                              <a:latin typeface="Cambria Math" panose="02040503050406030204" pitchFamily="18" charset="0"/>
                              <a:ea typeface="+mj-ea"/>
                              <a:cs typeface="Times New Roman" panose="02020603050405020304" pitchFamily="18" charset="0"/>
                            </a:rPr>
                          </m:ctrlPr>
                        </m:dPr>
                        <m:e>
                          <m:r>
                            <a:rPr lang="en-US" sz="2000" b="0" i="1" smtClean="0">
                              <a:latin typeface="Cambria Math" panose="02040503050406030204" pitchFamily="18" charset="0"/>
                              <a:ea typeface="+mj-ea"/>
                              <a:cs typeface="Times New Roman" panose="02020603050405020304" pitchFamily="18" charset="0"/>
                            </a:rPr>
                            <m:t>1,1</m:t>
                          </m:r>
                        </m:e>
                      </m:d>
                      <m:r>
                        <a:rPr lang="en-US" sz="2000" b="0" i="1" smtClean="0">
                          <a:latin typeface="Cambria Math" panose="02040503050406030204" pitchFamily="18" charset="0"/>
                          <a:ea typeface="+mj-ea"/>
                          <a:cs typeface="Times New Roman" panose="02020603050405020304" pitchFamily="18" charset="0"/>
                        </a:rPr>
                        <m:t>=</m:t>
                      </m:r>
                      <m:r>
                        <a:rPr lang="en-US" sz="2000" b="0" i="1" smtClean="0">
                          <a:latin typeface="Cambria Math" panose="02040503050406030204" pitchFamily="18" charset="0"/>
                          <a:ea typeface="+mj-ea"/>
                          <a:cs typeface="Times New Roman" panose="02020603050405020304" pitchFamily="18" charset="0"/>
                        </a:rPr>
                        <m:t>𝑇</m:t>
                      </m:r>
                    </m:oMath>
                  </m:oMathPara>
                </a14:m>
                <a:endParaRPr lang="en-US" sz="2000" dirty="0">
                  <a:latin typeface="+mj-ea"/>
                  <a:ea typeface="+mj-ea"/>
                  <a:cs typeface="Times New Roman" panose="02020603050405020304" pitchFamily="18" charset="0"/>
                </a:endParaRPr>
              </a:p>
            </p:txBody>
          </p:sp>
        </mc:Choice>
        <mc:Fallback xmlns="">
          <p:sp>
            <p:nvSpPr>
              <p:cNvPr id="15" name="文本框 14">
                <a:extLst>
                  <a:ext uri="{FF2B5EF4-FFF2-40B4-BE49-F238E27FC236}">
                    <a16:creationId xmlns:a16="http://schemas.microsoft.com/office/drawing/2014/main" id="{A600EBA3-E7FF-4E34-A80D-E45349056721}"/>
                  </a:ext>
                </a:extLst>
              </p:cNvPr>
              <p:cNvSpPr txBox="1">
                <a:spLocks noRot="1" noChangeAspect="1" noMove="1" noResize="1" noEditPoints="1" noAdjustHandles="1" noChangeArrowheads="1" noChangeShapeType="1" noTextEdit="1"/>
              </p:cNvSpPr>
              <p:nvPr/>
            </p:nvSpPr>
            <p:spPr>
              <a:xfrm>
                <a:off x="3791796" y="2252330"/>
                <a:ext cx="4506042" cy="78713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D0079CB9-AE41-42A4-B94C-4D38849F9B3A}"/>
                  </a:ext>
                </a:extLst>
              </p:cNvPr>
              <p:cNvSpPr txBox="1"/>
              <p:nvPr/>
            </p:nvSpPr>
            <p:spPr>
              <a:xfrm>
                <a:off x="3802518" y="858506"/>
                <a:ext cx="5817790" cy="1055289"/>
              </a:xfrm>
              <a:prstGeom prst="rect">
                <a:avLst/>
              </a:prstGeom>
              <a:noFill/>
            </p:spPr>
            <p:txBody>
              <a:bodyPr wrap="square">
                <a:spAutoFit/>
              </a:bodyPr>
              <a:lstStyle/>
              <a:p>
                <a:r>
                  <a:rPr lang="zh-CN" altLang="en-US" sz="2000" dirty="0">
                    <a:latin typeface="+mj-ea"/>
                    <a:ea typeface="+mj-ea"/>
                    <a:cs typeface="Times New Roman" panose="02020603050405020304" pitchFamily="18" charset="0"/>
                  </a:rPr>
                  <a:t>通过满射</a:t>
                </a:r>
                <a14:m>
                  <m:oMath xmlns:m="http://schemas.openxmlformats.org/officeDocument/2006/math">
                    <m:r>
                      <a:rPr lang="en-US" altLang="zh-CN" sz="2000">
                        <a:latin typeface="Cambria Math" panose="02040503050406030204" pitchFamily="18" charset="0"/>
                        <a:cs typeface="Times New Roman" panose="02020603050405020304" pitchFamily="18" charset="0"/>
                      </a:rPr>
                      <m:t>𝜎</m:t>
                    </m:r>
                  </m:oMath>
                </a14:m>
                <a:r>
                  <a:rPr lang="zh-CN" altLang="en-US" sz="2000" dirty="0">
                    <a:latin typeface="+mj-ea"/>
                    <a:ea typeface="+mj-ea"/>
                    <a:cs typeface="Times New Roman" panose="02020603050405020304" pitchFamily="18" charset="0"/>
                  </a:rPr>
                  <a:t>构造</a:t>
                </a:r>
                <a14:m>
                  <m:oMath xmlns:m="http://schemas.openxmlformats.org/officeDocument/2006/math">
                    <m:r>
                      <a:rPr lang="en-US" altLang="zh-CN" sz="2000" smtClean="0">
                        <a:solidFill>
                          <a:srgbClr val="C00000"/>
                        </a:solidFill>
                        <a:latin typeface="Cambria Math" panose="02040503050406030204" pitchFamily="18" charset="0"/>
                        <a:ea typeface="+mj-ea"/>
                        <a:cs typeface="Times New Roman" panose="02020603050405020304" pitchFamily="18" charset="0"/>
                      </a:rPr>
                      <m:t>{</m:t>
                    </m:r>
                    <m:r>
                      <m:rPr>
                        <m:sty m:val="p"/>
                      </m:rPr>
                      <a:rPr lang="en-US" altLang="zh-CN" sz="2000" b="0" i="0" smtClean="0">
                        <a:solidFill>
                          <a:srgbClr val="C00000"/>
                        </a:solidFill>
                        <a:latin typeface="Cambria Math" panose="02040503050406030204" pitchFamily="18" charset="0"/>
                        <a:ea typeface="+mj-ea"/>
                        <a:cs typeface="Times New Roman" panose="02020603050405020304" pitchFamily="18" charset="0"/>
                      </a:rPr>
                      <m:t>a</m:t>
                    </m:r>
                    <m:r>
                      <a:rPr lang="en-US" altLang="zh-CN" sz="2000">
                        <a:solidFill>
                          <a:srgbClr val="C00000"/>
                        </a:solidFill>
                        <a:latin typeface="Cambria Math" panose="02040503050406030204" pitchFamily="18" charset="0"/>
                        <a:ea typeface="+mj-ea"/>
                        <a:cs typeface="Times New Roman" panose="02020603050405020304" pitchFamily="18" charset="0"/>
                      </a:rPr>
                      <m:t>, </m:t>
                    </m:r>
                    <m:r>
                      <m:rPr>
                        <m:sty m:val="p"/>
                      </m:rPr>
                      <a:rPr lang="en-US" altLang="zh-CN" sz="2000" b="0" i="0" smtClean="0">
                        <a:solidFill>
                          <a:srgbClr val="C00000"/>
                        </a:solidFill>
                        <a:latin typeface="Cambria Math" panose="02040503050406030204" pitchFamily="18" charset="0"/>
                        <a:ea typeface="+mj-ea"/>
                        <a:cs typeface="Times New Roman" panose="02020603050405020304" pitchFamily="18" charset="0"/>
                      </a:rPr>
                      <m:t>b</m:t>
                    </m:r>
                    <m:r>
                      <a:rPr lang="en-US" altLang="zh-CN" sz="2000" b="0" i="0" smtClean="0">
                        <a:solidFill>
                          <a:srgbClr val="C00000"/>
                        </a:solidFill>
                        <a:latin typeface="Cambria Math" panose="02040503050406030204" pitchFamily="18" charset="0"/>
                        <a:ea typeface="+mj-ea"/>
                        <a:cs typeface="Times New Roman" panose="02020603050405020304" pitchFamily="18" charset="0"/>
                      </a:rPr>
                      <m:t>,</m:t>
                    </m:r>
                    <m:r>
                      <m:rPr>
                        <m:sty m:val="p"/>
                      </m:rPr>
                      <a:rPr lang="en-US" altLang="zh-CN" sz="2000" b="0" i="0" smtClean="0">
                        <a:solidFill>
                          <a:srgbClr val="C00000"/>
                        </a:solidFill>
                        <a:latin typeface="Cambria Math" panose="02040503050406030204" pitchFamily="18" charset="0"/>
                        <a:ea typeface="+mj-ea"/>
                        <a:cs typeface="Times New Roman" panose="02020603050405020304" pitchFamily="18" charset="0"/>
                      </a:rPr>
                      <m:t>c</m:t>
                    </m:r>
                    <m:r>
                      <a:rPr lang="en-US" altLang="zh-CN" sz="2000">
                        <a:solidFill>
                          <a:srgbClr val="C00000"/>
                        </a:solidFill>
                        <a:latin typeface="Cambria Math" panose="02040503050406030204" pitchFamily="18" charset="0"/>
                        <a:ea typeface="+mj-ea"/>
                        <a:cs typeface="Times New Roman" panose="02020603050405020304" pitchFamily="18" charset="0"/>
                      </a:rPr>
                      <m:t>}</m:t>
                    </m:r>
                  </m:oMath>
                </a14:m>
                <a:r>
                  <a:rPr lang="zh-CN" altLang="en-US" sz="2000" dirty="0">
                    <a:solidFill>
                      <a:srgbClr val="C00000"/>
                    </a:solidFill>
                    <a:latin typeface="+mj-ea"/>
                    <a:ea typeface="+mj-ea"/>
                    <a:cs typeface="Times New Roman" panose="02020603050405020304" pitchFamily="18" charset="0"/>
                  </a:rPr>
                  <a:t>域上的谓词</a:t>
                </a:r>
                <a14:m>
                  <m:oMath xmlns:m="http://schemas.openxmlformats.org/officeDocument/2006/math">
                    <m:r>
                      <a:rPr lang="en-US" altLang="zh-CN" sz="2000" b="0" i="1" smtClean="0">
                        <a:solidFill>
                          <a:srgbClr val="C00000"/>
                        </a:solidFill>
                        <a:latin typeface="Cambria Math" panose="02040503050406030204" pitchFamily="18" charset="0"/>
                        <a:ea typeface="+mj-ea"/>
                        <a:cs typeface="Times New Roman" panose="02020603050405020304" pitchFamily="18" charset="0"/>
                      </a:rPr>
                      <m:t>𝐹</m:t>
                    </m:r>
                    <m:r>
                      <a:rPr lang="en-US" altLang="zh-CN" sz="2000" b="0" i="1" smtClean="0">
                        <a:solidFill>
                          <a:srgbClr val="C00000"/>
                        </a:solidFill>
                        <a:latin typeface="Cambria Math" panose="02040503050406030204" pitchFamily="18" charset="0"/>
                        <a:ea typeface="+mj-ea"/>
                        <a:cs typeface="Times New Roman" panose="02020603050405020304" pitchFamily="18" charset="0"/>
                      </a:rPr>
                      <m:t>′,</m:t>
                    </m:r>
                    <m:r>
                      <a:rPr lang="en-US" altLang="zh-CN" sz="2000" b="0" i="1" smtClean="0">
                        <a:solidFill>
                          <a:srgbClr val="C00000"/>
                        </a:solidFill>
                        <a:latin typeface="Cambria Math" panose="02040503050406030204" pitchFamily="18" charset="0"/>
                        <a:ea typeface="+mj-ea"/>
                        <a:cs typeface="Times New Roman" panose="02020603050405020304" pitchFamily="18" charset="0"/>
                      </a:rPr>
                      <m:t>𝐺</m:t>
                    </m:r>
                    <m:r>
                      <a:rPr lang="en-US" altLang="zh-CN" sz="2000" b="0" i="1" smtClean="0">
                        <a:solidFill>
                          <a:srgbClr val="C00000"/>
                        </a:solidFill>
                        <a:latin typeface="Cambria Math" panose="02040503050406030204" pitchFamily="18" charset="0"/>
                        <a:ea typeface="+mj-ea"/>
                        <a:cs typeface="Times New Roman" panose="02020603050405020304" pitchFamily="18" charset="0"/>
                      </a:rPr>
                      <m:t>′</m:t>
                    </m:r>
                  </m:oMath>
                </a14:m>
                <a:endParaRPr lang="en-US" sz="2000" dirty="0"/>
              </a:p>
              <a:p>
                <a:pPr/>
                <a14:m>
                  <m:oMathPara xmlns:m="http://schemas.openxmlformats.org/officeDocument/2006/math">
                    <m:oMathParaPr>
                      <m:jc m:val="left"/>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𝐹</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𝐹</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𝜎</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d>
                    </m:oMath>
                  </m:oMathPara>
                </a14:m>
                <a:endParaRPr lang="en-US" sz="20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𝐺</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𝐺</m:t>
                      </m:r>
                      <m:r>
                        <a:rPr lang="en-US" sz="2000" b="0" i="1" smtClean="0">
                          <a:latin typeface="Cambria Math" panose="02040503050406030204" pitchFamily="18" charset="0"/>
                        </a:rPr>
                        <m:t>(</m:t>
                      </m:r>
                      <m:r>
                        <a:rPr lang="en-US" sz="2000" b="0" i="1" smtClean="0">
                          <a:latin typeface="Cambria Math" panose="02040503050406030204" pitchFamily="18" charset="0"/>
                        </a:rPr>
                        <m:t>𝜎</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𝜎</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e>
                      </m:d>
                      <m:r>
                        <a:rPr lang="en-US" sz="2000" b="0" i="1" smtClean="0">
                          <a:latin typeface="Cambria Math" panose="02040503050406030204" pitchFamily="18" charset="0"/>
                        </a:rPr>
                        <m:t>)</m:t>
                      </m:r>
                    </m:oMath>
                  </m:oMathPara>
                </a14:m>
                <a:endParaRPr lang="en-US" sz="2000" dirty="0"/>
              </a:p>
            </p:txBody>
          </p:sp>
        </mc:Choice>
        <mc:Fallback xmlns="">
          <p:sp>
            <p:nvSpPr>
              <p:cNvPr id="17" name="文本框 16">
                <a:extLst>
                  <a:ext uri="{FF2B5EF4-FFF2-40B4-BE49-F238E27FC236}">
                    <a16:creationId xmlns:a16="http://schemas.microsoft.com/office/drawing/2014/main" id="{D0079CB9-AE41-42A4-B94C-4D38849F9B3A}"/>
                  </a:ext>
                </a:extLst>
              </p:cNvPr>
              <p:cNvSpPr txBox="1">
                <a:spLocks noRot="1" noChangeAspect="1" noMove="1" noResize="1" noEditPoints="1" noAdjustHandles="1" noChangeArrowheads="1" noChangeShapeType="1" noTextEdit="1"/>
              </p:cNvSpPr>
              <p:nvPr/>
            </p:nvSpPr>
            <p:spPr>
              <a:xfrm>
                <a:off x="3802518" y="858506"/>
                <a:ext cx="5817790" cy="1055289"/>
              </a:xfrm>
              <a:prstGeom prst="rect">
                <a:avLst/>
              </a:prstGeom>
              <a:blipFill>
                <a:blip r:embed="rId8"/>
                <a:stretch>
                  <a:fillRect l="-1153" t="-4624" b="-5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9D1A1C2-62B2-49B1-90AF-1A5B32212887}"/>
                  </a:ext>
                </a:extLst>
              </p:cNvPr>
              <p:cNvSpPr txBox="1"/>
              <p:nvPr/>
            </p:nvSpPr>
            <p:spPr>
              <a:xfrm>
                <a:off x="2768687" y="3880876"/>
                <a:ext cx="6240561" cy="988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800" b="0" i="1" smtClean="0">
                              <a:latin typeface="Cambria Math" panose="02040503050406030204" pitchFamily="18" charset="0"/>
                            </a:rPr>
                          </m:ctrlPr>
                        </m:d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𝐹</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𝑎</m:t>
                                  </m:r>
                                </m:e>
                              </m:d>
                              <m:r>
                                <a:rPr lang="en-US" sz="1800" b="0" i="1" smtClean="0">
                                  <a:latin typeface="Cambria Math" panose="02040503050406030204" pitchFamily="18" charset="0"/>
                                </a:rPr>
                                <m:t>∧</m:t>
                              </m:r>
                              <m:r>
                                <a:rPr lang="en-US" sz="1800" b="0" i="1" smtClean="0">
                                  <a:latin typeface="Cambria Math" panose="02040503050406030204" pitchFamily="18" charset="0"/>
                                </a:rPr>
                                <m:t>𝐺</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𝑎</m:t>
                                  </m:r>
                                  <m:r>
                                    <a:rPr lang="en-US" sz="1800" b="0" i="1" smtClean="0">
                                      <a:latin typeface="Cambria Math" panose="02040503050406030204" pitchFamily="18" charset="0"/>
                                    </a:rPr>
                                    <m:t>, </m:t>
                                  </m:r>
                                  <m:r>
                                    <a:rPr lang="en-US" sz="1800" b="0" i="1" smtClean="0">
                                      <a:latin typeface="Cambria Math" panose="02040503050406030204" pitchFamily="18" charset="0"/>
                                    </a:rPr>
                                    <m:t>𝑎</m:t>
                                  </m:r>
                                </m:e>
                              </m:d>
                            </m:e>
                          </m:d>
                          <m:r>
                            <a:rPr lang="en-US" sz="1800" b="0" i="1" smtClean="0">
                              <a:latin typeface="Cambria Math" panose="02040503050406030204" pitchFamily="18" charset="0"/>
                            </a:rPr>
                            <m:t>∨</m:t>
                          </m:r>
                          <m:d>
                            <m:dPr>
                              <m:ctrlPr>
                                <a:rPr lang="en-US" sz="1800" i="1">
                                  <a:latin typeface="Cambria Math" panose="02040503050406030204" pitchFamily="18" charset="0"/>
                                </a:rPr>
                              </m:ctrlPr>
                            </m:dPr>
                            <m:e>
                              <m:r>
                                <a:rPr lang="en-US" sz="1800" i="1">
                                  <a:latin typeface="Cambria Math" panose="02040503050406030204" pitchFamily="18" charset="0"/>
                                </a:rPr>
                                <m:t>𝐹</m:t>
                              </m:r>
                              <m:r>
                                <a:rPr lang="en-US" sz="1800" b="0" i="1" smtClean="0">
                                  <a:latin typeface="Cambria Math" panose="02040503050406030204" pitchFamily="18" charset="0"/>
                                </a:rPr>
                                <m:t>′</m:t>
                              </m:r>
                              <m:d>
                                <m:dPr>
                                  <m:ctrlPr>
                                    <a:rPr lang="en-US" sz="1800" i="1">
                                      <a:latin typeface="Cambria Math" panose="02040503050406030204" pitchFamily="18" charset="0"/>
                                    </a:rPr>
                                  </m:ctrlPr>
                                </m:dPr>
                                <m:e>
                                  <m:r>
                                    <a:rPr lang="en-US" sz="1800" b="0" i="1" smtClean="0">
                                      <a:latin typeface="Cambria Math" panose="02040503050406030204" pitchFamily="18" charset="0"/>
                                    </a:rPr>
                                    <m:t>𝑎</m:t>
                                  </m:r>
                                </m:e>
                              </m:d>
                              <m:r>
                                <a:rPr lang="en-US" sz="1800" i="1">
                                  <a:latin typeface="Cambria Math" panose="02040503050406030204" pitchFamily="18" charset="0"/>
                                </a:rPr>
                                <m:t>∧</m:t>
                              </m:r>
                              <m:r>
                                <a:rPr lang="en-US" sz="1800" i="1">
                                  <a:latin typeface="Cambria Math" panose="02040503050406030204" pitchFamily="18" charset="0"/>
                                </a:rPr>
                                <m:t>𝐺</m:t>
                              </m:r>
                              <m:r>
                                <a:rPr lang="en-US" sz="1800" b="0" i="1" smtClean="0">
                                  <a:latin typeface="Cambria Math" panose="02040503050406030204" pitchFamily="18" charset="0"/>
                                </a:rPr>
                                <m:t>′</m:t>
                              </m:r>
                              <m:d>
                                <m:dPr>
                                  <m:ctrlPr>
                                    <a:rPr lang="en-US" sz="1800" i="1" smtClean="0">
                                      <a:latin typeface="Cambria Math" panose="02040503050406030204" pitchFamily="18" charset="0"/>
                                    </a:rPr>
                                  </m:ctrlPr>
                                </m:dPr>
                                <m:e>
                                  <m:r>
                                    <a:rPr lang="en-US" sz="1800" b="0" i="1" smtClean="0">
                                      <a:latin typeface="Cambria Math" panose="02040503050406030204" pitchFamily="18" charset="0"/>
                                    </a:rPr>
                                    <m:t>𝑎</m:t>
                                  </m:r>
                                  <m:r>
                                    <a:rPr lang="en-US" sz="1800" i="1">
                                      <a:latin typeface="Cambria Math" panose="02040503050406030204" pitchFamily="18" charset="0"/>
                                    </a:rPr>
                                    <m:t>, </m:t>
                                  </m:r>
                                  <m:r>
                                    <a:rPr lang="en-US" sz="1800" b="0" i="1" smtClean="0">
                                      <a:latin typeface="Cambria Math" panose="02040503050406030204" pitchFamily="18" charset="0"/>
                                    </a:rPr>
                                    <m:t>𝑏</m:t>
                                  </m:r>
                                </m:e>
                              </m:d>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rPr>
                                <m:t>𝐺</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 </m:t>
                                  </m:r>
                                  <m:r>
                                    <a:rPr lang="en-US" b="0" i="1" smtClean="0">
                                      <a:latin typeface="Cambria Math" panose="02040503050406030204" pitchFamily="18" charset="0"/>
                                    </a:rPr>
                                    <m:t>𝑐</m:t>
                                  </m:r>
                                </m:e>
                              </m:d>
                            </m:e>
                          </m:d>
                        </m:e>
                      </m:d>
                      <m:r>
                        <a:rPr lang="en-US" sz="1800" b="0" i="1" smtClean="0">
                          <a:latin typeface="Cambria Math" panose="02040503050406030204" pitchFamily="18" charset="0"/>
                        </a:rPr>
                        <m:t>∧</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𝐺</m:t>
                                  </m:r>
                                </m:e>
                                <m:sup>
                                  <m:r>
                                    <a:rPr lang="en-US"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d>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𝐺</m:t>
                                  </m:r>
                                </m:e>
                                <m:sup>
                                  <m:r>
                                    <a:rPr lang="en-US"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e>
                          </m:d>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𝐺</m:t>
                                  </m:r>
                                </m:e>
                                <m:sup>
                                  <m:r>
                                    <a:rPr lang="en-US"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e>
                          </m:d>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m:t>
                              </m:r>
                              <m:d>
                                <m:dPr>
                                  <m:ctrlPr>
                                    <a:rPr lang="en-US" i="1" smtClean="0">
                                      <a:latin typeface="Cambria Math" panose="02040503050406030204" pitchFamily="18" charset="0"/>
                                    </a:rPr>
                                  </m:ctrlPr>
                                </m:dPr>
                                <m:e>
                                  <m:r>
                                    <a:rPr lang="en-US" b="0" i="1" smtClean="0">
                                      <a:latin typeface="Cambria Math" panose="02040503050406030204" pitchFamily="18" charset="0"/>
                                    </a:rPr>
                                    <m:t>𝑐</m:t>
                                  </m:r>
                                </m:e>
                              </m:d>
                              <m:r>
                                <a:rPr lang="en-US" i="1">
                                  <a:latin typeface="Cambria Math" panose="02040503050406030204" pitchFamily="18" charset="0"/>
                                </a:rPr>
                                <m:t>∧</m:t>
                              </m:r>
                              <m:r>
                                <a:rPr lang="en-US" i="1">
                                  <a:latin typeface="Cambria Math" panose="02040503050406030204" pitchFamily="18" charset="0"/>
                                </a:rPr>
                                <m:t>𝐺</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𝑐</m:t>
                                  </m:r>
                                  <m:r>
                                    <a:rPr lang="en-US" i="1">
                                      <a:latin typeface="Cambria Math" panose="02040503050406030204" pitchFamily="18" charset="0"/>
                                    </a:rPr>
                                    <m:t>, </m:t>
                                  </m:r>
                                  <m:r>
                                    <a:rPr lang="en-US" i="1">
                                      <a:latin typeface="Cambria Math" panose="02040503050406030204" pitchFamily="18" charset="0"/>
                                    </a:rPr>
                                    <m:t>𝑎</m:t>
                                  </m:r>
                                </m:e>
                              </m:d>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𝑐</m:t>
                                  </m:r>
                                </m:e>
                              </m:d>
                              <m:r>
                                <a:rPr lang="en-US" i="1">
                                  <a:latin typeface="Cambria Math" panose="02040503050406030204" pitchFamily="18" charset="0"/>
                                </a:rPr>
                                <m:t>∧</m:t>
                              </m:r>
                              <m:r>
                                <a:rPr lang="en-US" i="1">
                                  <a:latin typeface="Cambria Math" panose="02040503050406030204" pitchFamily="18" charset="0"/>
                                </a:rPr>
                                <m:t>𝐺</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𝑐</m:t>
                                  </m:r>
                                  <m:r>
                                    <a:rPr lang="en-US" i="1">
                                      <a:latin typeface="Cambria Math" panose="02040503050406030204" pitchFamily="18" charset="0"/>
                                    </a:rPr>
                                    <m:t>, </m:t>
                                  </m:r>
                                  <m:r>
                                    <a:rPr lang="en-US" i="1">
                                      <a:latin typeface="Cambria Math" panose="02040503050406030204" pitchFamily="18" charset="0"/>
                                    </a:rPr>
                                    <m:t>𝑏</m:t>
                                  </m:r>
                                </m:e>
                              </m:d>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𝑐</m:t>
                                  </m:r>
                                </m:e>
                              </m:d>
                              <m:r>
                                <a:rPr lang="en-US" i="1">
                                  <a:latin typeface="Cambria Math" panose="02040503050406030204" pitchFamily="18" charset="0"/>
                                </a:rPr>
                                <m:t>∧</m:t>
                              </m:r>
                              <m:r>
                                <a:rPr lang="en-US" i="1">
                                  <a:latin typeface="Cambria Math" panose="02040503050406030204" pitchFamily="18" charset="0"/>
                                </a:rPr>
                                <m:t>𝐺</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𝑐</m:t>
                                  </m:r>
                                  <m:r>
                                    <a:rPr lang="en-US" i="1">
                                      <a:latin typeface="Cambria Math" panose="02040503050406030204" pitchFamily="18" charset="0"/>
                                    </a:rPr>
                                    <m:t>, </m:t>
                                  </m:r>
                                  <m:r>
                                    <a:rPr lang="en-US" i="1">
                                      <a:latin typeface="Cambria Math" panose="02040503050406030204" pitchFamily="18" charset="0"/>
                                    </a:rPr>
                                    <m:t>𝑐</m:t>
                                  </m:r>
                                </m:e>
                              </m:d>
                            </m:e>
                          </m:d>
                        </m:e>
                      </m:d>
                    </m:oMath>
                  </m:oMathPara>
                </a14:m>
                <a:endParaRPr lang="en-US" dirty="0"/>
              </a:p>
            </p:txBody>
          </p:sp>
        </mc:Choice>
        <mc:Fallback xmlns="">
          <p:sp>
            <p:nvSpPr>
              <p:cNvPr id="19" name="文本框 18">
                <a:extLst>
                  <a:ext uri="{FF2B5EF4-FFF2-40B4-BE49-F238E27FC236}">
                    <a16:creationId xmlns:a16="http://schemas.microsoft.com/office/drawing/2014/main" id="{69D1A1C2-62B2-49B1-90AF-1A5B32212887}"/>
                  </a:ext>
                </a:extLst>
              </p:cNvPr>
              <p:cNvSpPr txBox="1">
                <a:spLocks noRot="1" noChangeAspect="1" noMove="1" noResize="1" noEditPoints="1" noAdjustHandles="1" noChangeArrowheads="1" noChangeShapeType="1" noTextEdit="1"/>
              </p:cNvSpPr>
              <p:nvPr/>
            </p:nvSpPr>
            <p:spPr>
              <a:xfrm>
                <a:off x="2768687" y="3880876"/>
                <a:ext cx="6240561" cy="98828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94CC196-28A1-476E-804C-F56C1D2EF1E8}"/>
                  </a:ext>
                </a:extLst>
              </p:cNvPr>
              <p:cNvSpPr txBox="1"/>
              <p:nvPr/>
            </p:nvSpPr>
            <p:spPr>
              <a:xfrm>
                <a:off x="2703240" y="3337828"/>
                <a:ext cx="437748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𝑥</m:t>
                          </m:r>
                        </m:e>
                      </m:d>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r>
                        <a:rPr lang="en-US" sz="2800" b="0" i="1" smtClean="0">
                          <a:latin typeface="Cambria Math" panose="02040503050406030204" pitchFamily="18" charset="0"/>
                        </a:rPr>
                        <m:t>𝐺</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 </m:t>
                          </m:r>
                          <m:r>
                            <a:rPr lang="en-US" sz="2800" b="0" i="1" smtClean="0">
                              <a:latin typeface="Cambria Math" panose="02040503050406030204" pitchFamily="18" charset="0"/>
                            </a:rPr>
                            <m:t>𝑦</m:t>
                          </m:r>
                        </m:e>
                      </m:d>
                      <m:r>
                        <a:rPr lang="en-US" sz="2800" b="0" i="1" smtClean="0">
                          <a:latin typeface="Cambria Math" panose="02040503050406030204" pitchFamily="18" charset="0"/>
                        </a:rPr>
                        <m:t>)</m:t>
                      </m:r>
                    </m:oMath>
                  </m:oMathPara>
                </a14:m>
                <a:endParaRPr lang="en-US" sz="2800" dirty="0"/>
              </a:p>
            </p:txBody>
          </p:sp>
        </mc:Choice>
        <mc:Fallback xmlns="">
          <p:sp>
            <p:nvSpPr>
              <p:cNvPr id="20" name="文本框 19">
                <a:extLst>
                  <a:ext uri="{FF2B5EF4-FFF2-40B4-BE49-F238E27FC236}">
                    <a16:creationId xmlns:a16="http://schemas.microsoft.com/office/drawing/2014/main" id="{A94CC196-28A1-476E-804C-F56C1D2EF1E8}"/>
                  </a:ext>
                </a:extLst>
              </p:cNvPr>
              <p:cNvSpPr txBox="1">
                <a:spLocks noRot="1" noChangeAspect="1" noMove="1" noResize="1" noEditPoints="1" noAdjustHandles="1" noChangeArrowheads="1" noChangeShapeType="1" noTextEdit="1"/>
              </p:cNvSpPr>
              <p:nvPr/>
            </p:nvSpPr>
            <p:spPr>
              <a:xfrm>
                <a:off x="2703240" y="3337828"/>
                <a:ext cx="4377480" cy="52322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39C3FF1-1B38-4B04-9A8C-0D3C267B95E7}"/>
                  </a:ext>
                </a:extLst>
              </p:cNvPr>
              <p:cNvSpPr txBox="1"/>
              <p:nvPr/>
            </p:nvSpPr>
            <p:spPr>
              <a:xfrm>
                <a:off x="2801838" y="4869160"/>
                <a:ext cx="6240561" cy="9462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800" b="0" i="1" smtClean="0">
                              <a:latin typeface="Cambria Math" panose="02040503050406030204" pitchFamily="18" charset="0"/>
                            </a:rPr>
                          </m:ctrlPr>
                        </m:d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𝐹</m:t>
                              </m:r>
                              <m:r>
                                <a:rPr lang="en-US" sz="1800" b="0" i="1" smtClean="0">
                                  <a:latin typeface="Cambria Math" panose="02040503050406030204" pitchFamily="18" charset="0"/>
                                </a:rPr>
                                <m:t>(1)∧</m:t>
                              </m:r>
                              <m:r>
                                <a:rPr lang="en-US" sz="1800" b="0" i="1" smtClean="0">
                                  <a:latin typeface="Cambria Math" panose="02040503050406030204" pitchFamily="18" charset="0"/>
                                </a:rPr>
                                <m:t>𝐺</m:t>
                              </m:r>
                              <m:r>
                                <a:rPr lang="en-US" sz="1800" b="0" i="1" smtClean="0">
                                  <a:latin typeface="Cambria Math" panose="02040503050406030204" pitchFamily="18" charset="0"/>
                                </a:rPr>
                                <m:t>(1,1)</m:t>
                              </m:r>
                            </m:e>
                          </m:d>
                          <m:r>
                            <a:rPr lang="en-US" sz="1800"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(1)∧</m:t>
                              </m:r>
                              <m:r>
                                <a:rPr lang="en-US" i="1">
                                  <a:latin typeface="Cambria Math" panose="02040503050406030204" pitchFamily="18" charset="0"/>
                                </a:rPr>
                                <m:t>𝐺</m:t>
                              </m:r>
                              <m:r>
                                <a:rPr lang="en-US" i="1">
                                  <a:latin typeface="Cambria Math" panose="02040503050406030204" pitchFamily="18" charset="0"/>
                                </a:rPr>
                                <m:t>(1,2)</m:t>
                              </m:r>
                            </m:e>
                          </m:d>
                          <m:r>
                            <a:rPr lang="en-US" i="1" smtClean="0">
                              <a:solidFill>
                                <a:schemeClr val="bg1">
                                  <a:lumMod val="65000"/>
                                </a:schemeClr>
                              </a:solidFill>
                              <a:latin typeface="Cambria Math" panose="02040503050406030204" pitchFamily="18" charset="0"/>
                            </a:rPr>
                            <m:t>∨</m:t>
                          </m:r>
                          <m:d>
                            <m:dPr>
                              <m:ctrlPr>
                                <a:rPr lang="en-US" i="1">
                                  <a:solidFill>
                                    <a:schemeClr val="bg1">
                                      <a:lumMod val="65000"/>
                                    </a:schemeClr>
                                  </a:solidFill>
                                  <a:latin typeface="Cambria Math" panose="02040503050406030204" pitchFamily="18" charset="0"/>
                                </a:rPr>
                              </m:ctrlPr>
                            </m:dPr>
                            <m:e>
                              <m:r>
                                <a:rPr lang="en-US" i="1">
                                  <a:solidFill>
                                    <a:schemeClr val="bg1">
                                      <a:lumMod val="65000"/>
                                    </a:schemeClr>
                                  </a:solidFill>
                                  <a:latin typeface="Cambria Math" panose="02040503050406030204" pitchFamily="18" charset="0"/>
                                </a:rPr>
                                <m:t>𝐹</m:t>
                              </m:r>
                              <m:r>
                                <a:rPr lang="en-US" i="1">
                                  <a:solidFill>
                                    <a:schemeClr val="bg1">
                                      <a:lumMod val="65000"/>
                                    </a:schemeClr>
                                  </a:solidFill>
                                  <a:latin typeface="Cambria Math" panose="02040503050406030204" pitchFamily="18" charset="0"/>
                                </a:rPr>
                                <m:t>(1)∧</m:t>
                              </m:r>
                              <m:r>
                                <a:rPr lang="en-US" i="1">
                                  <a:solidFill>
                                    <a:schemeClr val="bg1">
                                      <a:lumMod val="65000"/>
                                    </a:schemeClr>
                                  </a:solidFill>
                                  <a:latin typeface="Cambria Math" panose="02040503050406030204" pitchFamily="18" charset="0"/>
                                </a:rPr>
                                <m:t>𝐺</m:t>
                              </m:r>
                              <m:r>
                                <a:rPr lang="en-US" i="1">
                                  <a:solidFill>
                                    <a:schemeClr val="bg1">
                                      <a:lumMod val="65000"/>
                                    </a:schemeClr>
                                  </a:solidFill>
                                  <a:latin typeface="Cambria Math" panose="02040503050406030204" pitchFamily="18" charset="0"/>
                                </a:rPr>
                                <m:t>(1,1)</m:t>
                              </m:r>
                            </m:e>
                          </m:d>
                        </m:e>
                      </m:d>
                      <m:r>
                        <a:rPr lang="en-US" sz="1800" b="0" i="1" smtClean="0">
                          <a:latin typeface="Cambria Math" panose="02040503050406030204" pitchFamily="18" charset="0"/>
                        </a:rPr>
                        <m:t>∧</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(2)∧</m:t>
                              </m:r>
                              <m:r>
                                <a:rPr lang="en-US" i="1">
                                  <a:latin typeface="Cambria Math" panose="02040503050406030204" pitchFamily="18" charset="0"/>
                                </a:rPr>
                                <m:t>𝐺</m:t>
                              </m:r>
                              <m:r>
                                <a:rPr lang="en-US" i="1">
                                  <a:latin typeface="Cambria Math" panose="02040503050406030204" pitchFamily="18" charset="0"/>
                                </a:rPr>
                                <m:t>(2,1)</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(2)∧</m:t>
                              </m:r>
                              <m:r>
                                <a:rPr lang="en-US" i="1">
                                  <a:latin typeface="Cambria Math" panose="02040503050406030204" pitchFamily="18" charset="0"/>
                                </a:rPr>
                                <m:t>𝐺</m:t>
                              </m:r>
                              <m:r>
                                <a:rPr lang="en-US" i="1">
                                  <a:latin typeface="Cambria Math" panose="02040503050406030204" pitchFamily="18" charset="0"/>
                                </a:rPr>
                                <m:t>(2,2)</m:t>
                              </m:r>
                            </m:e>
                          </m:d>
                          <m:r>
                            <a:rPr lang="en-US" i="1" smtClean="0">
                              <a:solidFill>
                                <a:schemeClr val="bg1">
                                  <a:lumMod val="65000"/>
                                </a:schemeClr>
                              </a:solidFill>
                              <a:latin typeface="Cambria Math" panose="02040503050406030204" pitchFamily="18" charset="0"/>
                            </a:rPr>
                            <m:t>∨</m:t>
                          </m:r>
                          <m:d>
                            <m:dPr>
                              <m:ctrlPr>
                                <a:rPr lang="en-US" i="1">
                                  <a:solidFill>
                                    <a:schemeClr val="bg1">
                                      <a:lumMod val="65000"/>
                                    </a:schemeClr>
                                  </a:solidFill>
                                  <a:latin typeface="Cambria Math" panose="02040503050406030204" pitchFamily="18" charset="0"/>
                                </a:rPr>
                              </m:ctrlPr>
                            </m:dPr>
                            <m:e>
                              <m:r>
                                <a:rPr lang="en-US" i="1">
                                  <a:solidFill>
                                    <a:schemeClr val="bg1">
                                      <a:lumMod val="65000"/>
                                    </a:schemeClr>
                                  </a:solidFill>
                                  <a:latin typeface="Cambria Math" panose="02040503050406030204" pitchFamily="18" charset="0"/>
                                </a:rPr>
                                <m:t>𝐹</m:t>
                              </m:r>
                              <m:r>
                                <a:rPr lang="en-US" i="1">
                                  <a:solidFill>
                                    <a:schemeClr val="bg1">
                                      <a:lumMod val="65000"/>
                                    </a:schemeClr>
                                  </a:solidFill>
                                  <a:latin typeface="Cambria Math" panose="02040503050406030204" pitchFamily="18" charset="0"/>
                                </a:rPr>
                                <m:t>(2)∧</m:t>
                              </m:r>
                              <m:r>
                                <a:rPr lang="en-US" i="1">
                                  <a:solidFill>
                                    <a:schemeClr val="bg1">
                                      <a:lumMod val="65000"/>
                                    </a:schemeClr>
                                  </a:solidFill>
                                  <a:latin typeface="Cambria Math" panose="02040503050406030204" pitchFamily="18" charset="0"/>
                                </a:rPr>
                                <m:t>𝐺</m:t>
                              </m:r>
                              <m:r>
                                <a:rPr lang="en-US" i="1">
                                  <a:solidFill>
                                    <a:schemeClr val="bg1">
                                      <a:lumMod val="65000"/>
                                    </a:schemeClr>
                                  </a:solidFill>
                                  <a:latin typeface="Cambria Math" panose="02040503050406030204" pitchFamily="18" charset="0"/>
                                </a:rPr>
                                <m:t>(2,1)</m:t>
                              </m:r>
                            </m:e>
                          </m:d>
                        </m:e>
                      </m:d>
                      <m:r>
                        <a:rPr lang="en-US" b="0" i="1" smtClean="0">
                          <a:solidFill>
                            <a:schemeClr val="bg1">
                              <a:lumMod val="65000"/>
                            </a:schemeClr>
                          </a:solidFill>
                          <a:latin typeface="Cambria Math" panose="02040503050406030204" pitchFamily="18" charset="0"/>
                        </a:rPr>
                        <m:t>∧</m:t>
                      </m:r>
                      <m:d>
                        <m:dPr>
                          <m:begChr m:val="{"/>
                          <m:endChr m:val="}"/>
                          <m:ctrlPr>
                            <a:rPr lang="en-US" i="1">
                              <a:solidFill>
                                <a:schemeClr val="bg1">
                                  <a:lumMod val="65000"/>
                                </a:schemeClr>
                              </a:solidFill>
                              <a:latin typeface="Cambria Math" panose="02040503050406030204" pitchFamily="18" charset="0"/>
                            </a:rPr>
                          </m:ctrlPr>
                        </m:dPr>
                        <m:e>
                          <m:d>
                            <m:dPr>
                              <m:ctrlPr>
                                <a:rPr lang="en-US" i="1">
                                  <a:solidFill>
                                    <a:schemeClr val="bg1">
                                      <a:lumMod val="65000"/>
                                    </a:schemeClr>
                                  </a:solidFill>
                                  <a:latin typeface="Cambria Math" panose="02040503050406030204" pitchFamily="18" charset="0"/>
                                </a:rPr>
                              </m:ctrlPr>
                            </m:dPr>
                            <m:e>
                              <m:r>
                                <a:rPr lang="en-US" i="1">
                                  <a:solidFill>
                                    <a:schemeClr val="bg1">
                                      <a:lumMod val="65000"/>
                                    </a:schemeClr>
                                  </a:solidFill>
                                  <a:latin typeface="Cambria Math" panose="02040503050406030204" pitchFamily="18" charset="0"/>
                                </a:rPr>
                                <m:t>𝐹</m:t>
                              </m:r>
                              <m:r>
                                <a:rPr lang="en-US" i="1">
                                  <a:solidFill>
                                    <a:schemeClr val="bg1">
                                      <a:lumMod val="65000"/>
                                    </a:schemeClr>
                                  </a:solidFill>
                                  <a:latin typeface="Cambria Math" panose="02040503050406030204" pitchFamily="18" charset="0"/>
                                </a:rPr>
                                <m:t>(1)∧</m:t>
                              </m:r>
                              <m:r>
                                <a:rPr lang="en-US" i="1">
                                  <a:solidFill>
                                    <a:schemeClr val="bg1">
                                      <a:lumMod val="65000"/>
                                    </a:schemeClr>
                                  </a:solidFill>
                                  <a:latin typeface="Cambria Math" panose="02040503050406030204" pitchFamily="18" charset="0"/>
                                </a:rPr>
                                <m:t>𝐺</m:t>
                              </m:r>
                              <m:r>
                                <a:rPr lang="en-US" i="1">
                                  <a:solidFill>
                                    <a:schemeClr val="bg1">
                                      <a:lumMod val="65000"/>
                                    </a:schemeClr>
                                  </a:solidFill>
                                  <a:latin typeface="Cambria Math" panose="02040503050406030204" pitchFamily="18" charset="0"/>
                                </a:rPr>
                                <m:t>(1,1)</m:t>
                              </m:r>
                            </m:e>
                          </m:d>
                          <m:r>
                            <a:rPr lang="en-US" i="1">
                              <a:solidFill>
                                <a:schemeClr val="bg1">
                                  <a:lumMod val="65000"/>
                                </a:schemeClr>
                              </a:solidFill>
                              <a:latin typeface="Cambria Math" panose="02040503050406030204" pitchFamily="18" charset="0"/>
                            </a:rPr>
                            <m:t>∨</m:t>
                          </m:r>
                          <m:d>
                            <m:dPr>
                              <m:ctrlPr>
                                <a:rPr lang="en-US" i="1">
                                  <a:solidFill>
                                    <a:schemeClr val="bg1">
                                      <a:lumMod val="65000"/>
                                    </a:schemeClr>
                                  </a:solidFill>
                                  <a:latin typeface="Cambria Math" panose="02040503050406030204" pitchFamily="18" charset="0"/>
                                </a:rPr>
                              </m:ctrlPr>
                            </m:dPr>
                            <m:e>
                              <m:r>
                                <a:rPr lang="en-US" i="1">
                                  <a:solidFill>
                                    <a:schemeClr val="bg1">
                                      <a:lumMod val="65000"/>
                                    </a:schemeClr>
                                  </a:solidFill>
                                  <a:latin typeface="Cambria Math" panose="02040503050406030204" pitchFamily="18" charset="0"/>
                                </a:rPr>
                                <m:t>𝐹</m:t>
                              </m:r>
                              <m:r>
                                <a:rPr lang="en-US" i="1">
                                  <a:solidFill>
                                    <a:schemeClr val="bg1">
                                      <a:lumMod val="65000"/>
                                    </a:schemeClr>
                                  </a:solidFill>
                                  <a:latin typeface="Cambria Math" panose="02040503050406030204" pitchFamily="18" charset="0"/>
                                </a:rPr>
                                <m:t>(1)∧</m:t>
                              </m:r>
                              <m:r>
                                <a:rPr lang="en-US" i="1">
                                  <a:solidFill>
                                    <a:schemeClr val="bg1">
                                      <a:lumMod val="65000"/>
                                    </a:schemeClr>
                                  </a:solidFill>
                                  <a:latin typeface="Cambria Math" panose="02040503050406030204" pitchFamily="18" charset="0"/>
                                </a:rPr>
                                <m:t>𝐺</m:t>
                              </m:r>
                              <m:r>
                                <a:rPr lang="en-US" i="1">
                                  <a:solidFill>
                                    <a:schemeClr val="bg1">
                                      <a:lumMod val="65000"/>
                                    </a:schemeClr>
                                  </a:solidFill>
                                  <a:latin typeface="Cambria Math" panose="02040503050406030204" pitchFamily="18" charset="0"/>
                                </a:rPr>
                                <m:t>(1,2)</m:t>
                              </m:r>
                            </m:e>
                          </m:d>
                          <m:r>
                            <a:rPr lang="en-US" i="1">
                              <a:solidFill>
                                <a:schemeClr val="bg1">
                                  <a:lumMod val="65000"/>
                                </a:schemeClr>
                              </a:solidFill>
                              <a:latin typeface="Cambria Math" panose="02040503050406030204" pitchFamily="18" charset="0"/>
                            </a:rPr>
                            <m:t>∨</m:t>
                          </m:r>
                          <m:d>
                            <m:dPr>
                              <m:ctrlPr>
                                <a:rPr lang="en-US" i="1">
                                  <a:solidFill>
                                    <a:schemeClr val="bg1">
                                      <a:lumMod val="65000"/>
                                    </a:schemeClr>
                                  </a:solidFill>
                                  <a:latin typeface="Cambria Math" panose="02040503050406030204" pitchFamily="18" charset="0"/>
                                </a:rPr>
                              </m:ctrlPr>
                            </m:dPr>
                            <m:e>
                              <m:r>
                                <a:rPr lang="en-US" i="1">
                                  <a:solidFill>
                                    <a:schemeClr val="bg1">
                                      <a:lumMod val="65000"/>
                                    </a:schemeClr>
                                  </a:solidFill>
                                  <a:latin typeface="Cambria Math" panose="02040503050406030204" pitchFamily="18" charset="0"/>
                                </a:rPr>
                                <m:t>𝐹</m:t>
                              </m:r>
                              <m:r>
                                <a:rPr lang="en-US" i="1">
                                  <a:solidFill>
                                    <a:schemeClr val="bg1">
                                      <a:lumMod val="65000"/>
                                    </a:schemeClr>
                                  </a:solidFill>
                                  <a:latin typeface="Cambria Math" panose="02040503050406030204" pitchFamily="18" charset="0"/>
                                </a:rPr>
                                <m:t>(1)∧</m:t>
                              </m:r>
                              <m:r>
                                <a:rPr lang="en-US" i="1">
                                  <a:solidFill>
                                    <a:schemeClr val="bg1">
                                      <a:lumMod val="65000"/>
                                    </a:schemeClr>
                                  </a:solidFill>
                                  <a:latin typeface="Cambria Math" panose="02040503050406030204" pitchFamily="18" charset="0"/>
                                </a:rPr>
                                <m:t>𝐺</m:t>
                              </m:r>
                              <m:r>
                                <a:rPr lang="en-US" i="1">
                                  <a:solidFill>
                                    <a:schemeClr val="bg1">
                                      <a:lumMod val="65000"/>
                                    </a:schemeClr>
                                  </a:solidFill>
                                  <a:latin typeface="Cambria Math" panose="02040503050406030204" pitchFamily="18" charset="0"/>
                                </a:rPr>
                                <m:t>(1,1)</m:t>
                              </m:r>
                            </m:e>
                          </m:d>
                        </m:e>
                      </m:d>
                    </m:oMath>
                  </m:oMathPara>
                </a14:m>
                <a:endParaRPr lang="en-US" dirty="0"/>
              </a:p>
            </p:txBody>
          </p:sp>
        </mc:Choice>
        <mc:Fallback xmlns="">
          <p:sp>
            <p:nvSpPr>
              <p:cNvPr id="21" name="文本框 20">
                <a:extLst>
                  <a:ext uri="{FF2B5EF4-FFF2-40B4-BE49-F238E27FC236}">
                    <a16:creationId xmlns:a16="http://schemas.microsoft.com/office/drawing/2014/main" id="{339C3FF1-1B38-4B04-9A8C-0D3C267B95E7}"/>
                  </a:ext>
                </a:extLst>
              </p:cNvPr>
              <p:cNvSpPr txBox="1">
                <a:spLocks noRot="1" noChangeAspect="1" noMove="1" noResize="1" noEditPoints="1" noAdjustHandles="1" noChangeArrowheads="1" noChangeShapeType="1" noTextEdit="1"/>
              </p:cNvSpPr>
              <p:nvPr/>
            </p:nvSpPr>
            <p:spPr>
              <a:xfrm>
                <a:off x="2801838" y="4869160"/>
                <a:ext cx="6240561" cy="946285"/>
              </a:xfrm>
              <a:prstGeom prst="rect">
                <a:avLst/>
              </a:prstGeom>
              <a:blipFill>
                <a:blip r:embed="rId11"/>
                <a:stretch>
                  <a:fillRect b="-19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0EDC3DF3-2180-4AD9-AAB3-A4167C6F0956}"/>
                  </a:ext>
                </a:extLst>
              </p:cNvPr>
              <p:cNvSpPr txBox="1"/>
              <p:nvPr/>
            </p:nvSpPr>
            <p:spPr>
              <a:xfrm>
                <a:off x="2609632" y="5066020"/>
                <a:ext cx="5581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m:t>
                      </m:r>
                    </m:oMath>
                  </m:oMathPara>
                </a14:m>
                <a:endParaRPr lang="en-US" sz="2800" b="1" dirty="0"/>
              </a:p>
            </p:txBody>
          </p:sp>
        </mc:Choice>
        <mc:Fallback xmlns="">
          <p:sp>
            <p:nvSpPr>
              <p:cNvPr id="22" name="文本框 21">
                <a:extLst>
                  <a:ext uri="{FF2B5EF4-FFF2-40B4-BE49-F238E27FC236}">
                    <a16:creationId xmlns:a16="http://schemas.microsoft.com/office/drawing/2014/main" id="{0EDC3DF3-2180-4AD9-AAB3-A4167C6F0956}"/>
                  </a:ext>
                </a:extLst>
              </p:cNvPr>
              <p:cNvSpPr txBox="1">
                <a:spLocks noRot="1" noChangeAspect="1" noMove="1" noResize="1" noEditPoints="1" noAdjustHandles="1" noChangeArrowheads="1" noChangeShapeType="1" noTextEdit="1"/>
              </p:cNvSpPr>
              <p:nvPr/>
            </p:nvSpPr>
            <p:spPr>
              <a:xfrm>
                <a:off x="2609632" y="5066020"/>
                <a:ext cx="558166" cy="523220"/>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F937726A-1630-4400-9847-29D46447F1C0}"/>
                  </a:ext>
                </a:extLst>
              </p:cNvPr>
              <p:cNvSpPr txBox="1"/>
              <p:nvPr/>
            </p:nvSpPr>
            <p:spPr>
              <a:xfrm>
                <a:off x="2843809" y="5741345"/>
                <a:ext cx="4248472" cy="639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800" b="0" i="1" smtClean="0">
                              <a:latin typeface="Cambria Math" panose="02040503050406030204" pitchFamily="18" charset="0"/>
                            </a:rPr>
                          </m:ctrlPr>
                        </m:d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𝐹</m:t>
                              </m:r>
                              <m:r>
                                <a:rPr lang="en-US" sz="1800" b="0" i="1" smtClean="0">
                                  <a:latin typeface="Cambria Math" panose="02040503050406030204" pitchFamily="18" charset="0"/>
                                </a:rPr>
                                <m:t>(1)∧</m:t>
                              </m:r>
                              <m:r>
                                <a:rPr lang="en-US" sz="1800" b="0" i="1" smtClean="0">
                                  <a:latin typeface="Cambria Math" panose="02040503050406030204" pitchFamily="18" charset="0"/>
                                </a:rPr>
                                <m:t>𝐺</m:t>
                              </m:r>
                              <m:r>
                                <a:rPr lang="en-US" sz="1800" b="0" i="1" smtClean="0">
                                  <a:latin typeface="Cambria Math" panose="02040503050406030204" pitchFamily="18" charset="0"/>
                                </a:rPr>
                                <m:t>(1,1)</m:t>
                              </m:r>
                            </m:e>
                          </m:d>
                          <m:r>
                            <a:rPr lang="en-US" sz="1800"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(1)∧</m:t>
                              </m:r>
                              <m:r>
                                <a:rPr lang="en-US" i="1">
                                  <a:latin typeface="Cambria Math" panose="02040503050406030204" pitchFamily="18" charset="0"/>
                                </a:rPr>
                                <m:t>𝐺</m:t>
                              </m:r>
                              <m:r>
                                <a:rPr lang="en-US" i="1">
                                  <a:latin typeface="Cambria Math" panose="02040503050406030204" pitchFamily="18" charset="0"/>
                                </a:rPr>
                                <m:t>(1,2)</m:t>
                              </m:r>
                            </m:e>
                          </m:d>
                        </m:e>
                      </m:d>
                      <m:r>
                        <a:rPr lang="en-US" sz="1800" b="0" i="1" smtClean="0">
                          <a:latin typeface="Cambria Math" panose="02040503050406030204" pitchFamily="18" charset="0"/>
                        </a:rPr>
                        <m:t>∧</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(2)∧</m:t>
                              </m:r>
                              <m:r>
                                <a:rPr lang="en-US" i="1">
                                  <a:latin typeface="Cambria Math" panose="02040503050406030204" pitchFamily="18" charset="0"/>
                                </a:rPr>
                                <m:t>𝐺</m:t>
                              </m:r>
                              <m:r>
                                <a:rPr lang="en-US" i="1">
                                  <a:latin typeface="Cambria Math" panose="02040503050406030204" pitchFamily="18" charset="0"/>
                                </a:rPr>
                                <m:t>(1,1)</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(2)∧</m:t>
                              </m:r>
                              <m:r>
                                <a:rPr lang="en-US" i="1">
                                  <a:latin typeface="Cambria Math" panose="02040503050406030204" pitchFamily="18" charset="0"/>
                                </a:rPr>
                                <m:t>𝐺</m:t>
                              </m:r>
                              <m:r>
                                <a:rPr lang="en-US" i="1">
                                  <a:latin typeface="Cambria Math" panose="02040503050406030204" pitchFamily="18" charset="0"/>
                                </a:rPr>
                                <m:t>(1,2)</m:t>
                              </m:r>
                            </m:e>
                          </m:d>
                        </m:e>
                      </m:d>
                    </m:oMath>
                  </m:oMathPara>
                </a14:m>
                <a:endParaRPr lang="en-US" dirty="0"/>
              </a:p>
            </p:txBody>
          </p:sp>
        </mc:Choice>
        <mc:Fallback xmlns="">
          <p:sp>
            <p:nvSpPr>
              <p:cNvPr id="23" name="文本框 22">
                <a:extLst>
                  <a:ext uri="{FF2B5EF4-FFF2-40B4-BE49-F238E27FC236}">
                    <a16:creationId xmlns:a16="http://schemas.microsoft.com/office/drawing/2014/main" id="{F937726A-1630-4400-9847-29D46447F1C0}"/>
                  </a:ext>
                </a:extLst>
              </p:cNvPr>
              <p:cNvSpPr txBox="1">
                <a:spLocks noRot="1" noChangeAspect="1" noMove="1" noResize="1" noEditPoints="1" noAdjustHandles="1" noChangeArrowheads="1" noChangeShapeType="1" noTextEdit="1"/>
              </p:cNvSpPr>
              <p:nvPr/>
            </p:nvSpPr>
            <p:spPr>
              <a:xfrm>
                <a:off x="2843809" y="5741345"/>
                <a:ext cx="4248472" cy="639983"/>
              </a:xfrm>
              <a:prstGeom prst="rect">
                <a:avLst/>
              </a:prstGeom>
              <a:blipFill>
                <a:blip r:embed="rId13"/>
                <a:stretch>
                  <a:fillRect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A48C35B5-A318-4D99-AE55-FA43C27A0C43}"/>
                  </a:ext>
                </a:extLst>
              </p:cNvPr>
              <p:cNvSpPr txBox="1"/>
              <p:nvPr/>
            </p:nvSpPr>
            <p:spPr>
              <a:xfrm>
                <a:off x="2632506" y="5815762"/>
                <a:ext cx="5581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m:t>
                      </m:r>
                    </m:oMath>
                  </m:oMathPara>
                </a14:m>
                <a:endParaRPr lang="en-US" sz="2800" b="1" dirty="0"/>
              </a:p>
            </p:txBody>
          </p:sp>
        </mc:Choice>
        <mc:Fallback xmlns="">
          <p:sp>
            <p:nvSpPr>
              <p:cNvPr id="24" name="文本框 23">
                <a:extLst>
                  <a:ext uri="{FF2B5EF4-FFF2-40B4-BE49-F238E27FC236}">
                    <a16:creationId xmlns:a16="http://schemas.microsoft.com/office/drawing/2014/main" id="{A48C35B5-A318-4D99-AE55-FA43C27A0C43}"/>
                  </a:ext>
                </a:extLst>
              </p:cNvPr>
              <p:cNvSpPr txBox="1">
                <a:spLocks noRot="1" noChangeAspect="1" noMove="1" noResize="1" noEditPoints="1" noAdjustHandles="1" noChangeArrowheads="1" noChangeShapeType="1" noTextEdit="1"/>
              </p:cNvSpPr>
              <p:nvPr/>
            </p:nvSpPr>
            <p:spPr>
              <a:xfrm>
                <a:off x="2632506" y="5815762"/>
                <a:ext cx="558166" cy="523220"/>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D2DB0B5-4565-492B-B77A-78B617A4FAEA}"/>
                  </a:ext>
                </a:extLst>
              </p:cNvPr>
              <p:cNvSpPr txBox="1"/>
              <p:nvPr/>
            </p:nvSpPr>
            <p:spPr>
              <a:xfrm>
                <a:off x="2658815" y="6369925"/>
                <a:ext cx="8854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m:t>
                      </m:r>
                      <m:r>
                        <a:rPr lang="en-US" sz="2800" b="0" i="1" dirty="0" smtClean="0">
                          <a:latin typeface="Cambria Math" panose="02040503050406030204" pitchFamily="18" charset="0"/>
                        </a:rPr>
                        <m:t>𝑇</m:t>
                      </m:r>
                    </m:oMath>
                  </m:oMathPara>
                </a14:m>
                <a:endParaRPr lang="en-US" sz="2800" i="1" dirty="0"/>
              </a:p>
            </p:txBody>
          </p:sp>
        </mc:Choice>
        <mc:Fallback xmlns="">
          <p:sp>
            <p:nvSpPr>
              <p:cNvPr id="26" name="文本框 25">
                <a:extLst>
                  <a:ext uri="{FF2B5EF4-FFF2-40B4-BE49-F238E27FC236}">
                    <a16:creationId xmlns:a16="http://schemas.microsoft.com/office/drawing/2014/main" id="{2D2DB0B5-4565-492B-B77A-78B617A4FAEA}"/>
                  </a:ext>
                </a:extLst>
              </p:cNvPr>
              <p:cNvSpPr txBox="1">
                <a:spLocks noRot="1" noChangeAspect="1" noMove="1" noResize="1" noEditPoints="1" noAdjustHandles="1" noChangeArrowheads="1" noChangeShapeType="1" noTextEdit="1"/>
              </p:cNvSpPr>
              <p:nvPr/>
            </p:nvSpPr>
            <p:spPr>
              <a:xfrm>
                <a:off x="2658815" y="6369925"/>
                <a:ext cx="885435" cy="523220"/>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BD2B0FEB-9D4B-4B49-ABC3-32E8F18A54D8}"/>
                  </a:ext>
                </a:extLst>
              </p:cNvPr>
              <p:cNvSpPr txBox="1"/>
              <p:nvPr/>
            </p:nvSpPr>
            <p:spPr>
              <a:xfrm>
                <a:off x="3167798" y="1916832"/>
                <a:ext cx="455803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smtClean="0">
                          <a:latin typeface="Cambria Math" panose="02040503050406030204" pitchFamily="18" charset="0"/>
                          <a:ea typeface="+mj-ea"/>
                          <a:cs typeface="Times New Roman" panose="02020603050405020304" pitchFamily="18" charset="0"/>
                        </a:rPr>
                        <m:t>𝜎</m:t>
                      </m:r>
                      <m:d>
                        <m:dPr>
                          <m:ctrlPr>
                            <a:rPr lang="en-US" altLang="zh-CN" sz="2000" i="1">
                              <a:latin typeface="Cambria Math" panose="02040503050406030204" pitchFamily="18" charset="0"/>
                              <a:ea typeface="+mj-ea"/>
                              <a:cs typeface="Times New Roman" panose="02020603050405020304" pitchFamily="18" charset="0"/>
                            </a:rPr>
                          </m:ctrlPr>
                        </m:dPr>
                        <m:e>
                          <m:r>
                            <a:rPr lang="en-US" altLang="zh-CN" sz="2000">
                              <a:latin typeface="Cambria Math" panose="02040503050406030204" pitchFamily="18" charset="0"/>
                              <a:ea typeface="+mj-ea"/>
                              <a:cs typeface="Times New Roman" panose="02020603050405020304" pitchFamily="18" charset="0"/>
                            </a:rPr>
                            <m:t>𝑎</m:t>
                          </m:r>
                        </m:e>
                      </m:d>
                      <m:r>
                        <a:rPr lang="en-US" altLang="zh-CN" sz="2000">
                          <a:latin typeface="Cambria Math" panose="02040503050406030204" pitchFamily="18" charset="0"/>
                          <a:ea typeface="+mj-ea"/>
                          <a:cs typeface="Times New Roman" panose="02020603050405020304" pitchFamily="18" charset="0"/>
                        </a:rPr>
                        <m:t>=1</m:t>
                      </m:r>
                      <m:r>
                        <a:rPr lang="en-US" altLang="zh-CN" sz="2000" b="0" i="0" smtClean="0">
                          <a:latin typeface="Cambria Math" panose="02040503050406030204" pitchFamily="18" charset="0"/>
                          <a:ea typeface="+mj-ea"/>
                          <a:cs typeface="Times New Roman" panose="02020603050405020304" pitchFamily="18" charset="0"/>
                        </a:rPr>
                        <m:t>,</m:t>
                      </m:r>
                      <m:r>
                        <a:rPr lang="en-US" altLang="zh-CN" sz="2000">
                          <a:latin typeface="Cambria Math" panose="02040503050406030204" pitchFamily="18" charset="0"/>
                          <a:ea typeface="+mj-ea"/>
                          <a:cs typeface="Times New Roman" panose="02020603050405020304" pitchFamily="18" charset="0"/>
                        </a:rPr>
                        <m:t>𝜎</m:t>
                      </m:r>
                      <m:d>
                        <m:dPr>
                          <m:ctrlPr>
                            <a:rPr lang="en-US" altLang="zh-CN" sz="2000" i="1">
                              <a:latin typeface="Cambria Math" panose="02040503050406030204" pitchFamily="18" charset="0"/>
                              <a:ea typeface="+mj-ea"/>
                              <a:cs typeface="Times New Roman" panose="02020603050405020304" pitchFamily="18" charset="0"/>
                            </a:rPr>
                          </m:ctrlPr>
                        </m:dPr>
                        <m:e>
                          <m:r>
                            <a:rPr lang="en-US" altLang="zh-CN" sz="2000">
                              <a:latin typeface="Cambria Math" panose="02040503050406030204" pitchFamily="18" charset="0"/>
                              <a:ea typeface="+mj-ea"/>
                              <a:cs typeface="Times New Roman" panose="02020603050405020304" pitchFamily="18" charset="0"/>
                            </a:rPr>
                            <m:t>𝑏</m:t>
                          </m:r>
                        </m:e>
                      </m:d>
                      <m:r>
                        <a:rPr lang="en-US" altLang="zh-CN" sz="2000">
                          <a:latin typeface="Cambria Math" panose="02040503050406030204" pitchFamily="18" charset="0"/>
                          <a:ea typeface="+mj-ea"/>
                          <a:cs typeface="Times New Roman" panose="02020603050405020304" pitchFamily="18" charset="0"/>
                        </a:rPr>
                        <m:t>=2</m:t>
                      </m:r>
                      <m:r>
                        <a:rPr lang="en-US" altLang="zh-CN" sz="2000" b="0" i="0" smtClean="0">
                          <a:latin typeface="Cambria Math" panose="02040503050406030204" pitchFamily="18" charset="0"/>
                          <a:ea typeface="+mj-ea"/>
                          <a:cs typeface="Times New Roman" panose="02020603050405020304" pitchFamily="18" charset="0"/>
                        </a:rPr>
                        <m:t>,</m:t>
                      </m:r>
                      <m:r>
                        <a:rPr lang="en-US" altLang="zh-CN" sz="2000">
                          <a:latin typeface="Cambria Math" panose="02040503050406030204" pitchFamily="18" charset="0"/>
                          <a:ea typeface="+mj-ea"/>
                          <a:cs typeface="Times New Roman" panose="02020603050405020304" pitchFamily="18" charset="0"/>
                        </a:rPr>
                        <m:t>𝜎</m:t>
                      </m:r>
                      <m:d>
                        <m:dPr>
                          <m:ctrlPr>
                            <a:rPr lang="en-US" altLang="zh-CN" sz="2000" i="1">
                              <a:latin typeface="Cambria Math" panose="02040503050406030204" pitchFamily="18" charset="0"/>
                              <a:ea typeface="+mj-ea"/>
                              <a:cs typeface="Times New Roman" panose="02020603050405020304" pitchFamily="18" charset="0"/>
                            </a:rPr>
                          </m:ctrlPr>
                        </m:dPr>
                        <m:e>
                          <m:r>
                            <a:rPr lang="en-US" altLang="zh-CN" sz="2000">
                              <a:latin typeface="Cambria Math" panose="02040503050406030204" pitchFamily="18" charset="0"/>
                              <a:ea typeface="+mj-ea"/>
                              <a:cs typeface="Times New Roman" panose="02020603050405020304" pitchFamily="18" charset="0"/>
                            </a:rPr>
                            <m:t>𝑐</m:t>
                          </m:r>
                        </m:e>
                      </m:d>
                      <m:r>
                        <a:rPr lang="en-US" altLang="zh-CN" sz="2000">
                          <a:latin typeface="Cambria Math" panose="02040503050406030204" pitchFamily="18" charset="0"/>
                          <a:ea typeface="+mj-ea"/>
                          <a:cs typeface="Times New Roman" panose="02020603050405020304" pitchFamily="18" charset="0"/>
                        </a:rPr>
                        <m:t>=1</m:t>
                      </m:r>
                    </m:oMath>
                  </m:oMathPara>
                </a14:m>
                <a:endParaRPr lang="en-US" sz="2000" dirty="0"/>
              </a:p>
            </p:txBody>
          </p:sp>
        </mc:Choice>
        <mc:Fallback xmlns="">
          <p:sp>
            <p:nvSpPr>
              <p:cNvPr id="25" name="文本框 24">
                <a:extLst>
                  <a:ext uri="{FF2B5EF4-FFF2-40B4-BE49-F238E27FC236}">
                    <a16:creationId xmlns:a16="http://schemas.microsoft.com/office/drawing/2014/main" id="{BD2B0FEB-9D4B-4B49-ABC3-32E8F18A54D8}"/>
                  </a:ext>
                </a:extLst>
              </p:cNvPr>
              <p:cNvSpPr txBox="1">
                <a:spLocks noRot="1" noChangeAspect="1" noMove="1" noResize="1" noEditPoints="1" noAdjustHandles="1" noChangeArrowheads="1" noChangeShapeType="1" noTextEdit="1"/>
              </p:cNvSpPr>
              <p:nvPr/>
            </p:nvSpPr>
            <p:spPr>
              <a:xfrm>
                <a:off x="3167798" y="1916832"/>
                <a:ext cx="4558036" cy="400110"/>
              </a:xfrm>
              <a:prstGeom prst="rect">
                <a:avLst/>
              </a:prstGeom>
              <a:blipFill>
                <a:blip r:embed="rId16"/>
                <a:stretch>
                  <a:fillRect/>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0C344D17-F45D-41F5-80E0-5D9FB3385839}"/>
              </a:ext>
            </a:extLst>
          </p:cNvPr>
          <p:cNvSpPr txBox="1"/>
          <p:nvPr/>
        </p:nvSpPr>
        <p:spPr>
          <a:xfrm>
            <a:off x="7196068" y="5738818"/>
            <a:ext cx="2031325" cy="338554"/>
          </a:xfrm>
          <a:prstGeom prst="rect">
            <a:avLst/>
          </a:prstGeom>
          <a:noFill/>
        </p:spPr>
        <p:txBody>
          <a:bodyPr wrap="none" rtlCol="0">
            <a:spAutoFit/>
          </a:bodyPr>
          <a:lstStyle/>
          <a:p>
            <a:r>
              <a:rPr lang="zh-CN" altLang="en-US" sz="1600" dirty="0">
                <a:latin typeface="+mj-ea"/>
                <a:ea typeface="+mj-ea"/>
                <a:cs typeface="Times New Roman" panose="02020603050405020304" pitchFamily="18" charset="0"/>
              </a:rPr>
              <a:t>灰色表示重复出现过</a:t>
            </a:r>
          </a:p>
        </p:txBody>
      </p:sp>
    </p:spTree>
    <p:extLst>
      <p:ext uri="{BB962C8B-B14F-4D97-AF65-F5344CB8AC3E}">
        <p14:creationId xmlns:p14="http://schemas.microsoft.com/office/powerpoint/2010/main" val="15509533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6330ddf7-c283-4a59-953f-692c288b20f1"/>
  <p:tag name="COMMONDATA" val="eyJoZGlkIjoiZDMzMjM5Y2MyZjZiZjMwYWE0ZmIzOTU5YWNjMGYzNTkifQ=="/>
</p:tagLst>
</file>

<file path=ppt/theme/theme1.xml><?xml version="1.0" encoding="utf-8"?>
<a:theme xmlns:a="http://schemas.openxmlformats.org/drawingml/2006/main" name="Discrete Mathematics">
  <a:themeElements>
    <a:clrScheme name="Discrete Mathematic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F243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902</Words>
  <Application>Microsoft Office PowerPoint</Application>
  <PresentationFormat>全屏显示(4:3)</PresentationFormat>
  <Paragraphs>145</Paragraphs>
  <Slides>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微软雅黑</vt:lpstr>
      <vt:lpstr>黑体</vt:lpstr>
      <vt:lpstr>华文行楷</vt:lpstr>
      <vt:lpstr>华文新魏</vt:lpstr>
      <vt:lpstr>Arial</vt:lpstr>
      <vt:lpstr>Cambria Math</vt:lpstr>
      <vt:lpstr>Tahoma</vt:lpstr>
      <vt:lpstr>Times New Roman</vt:lpstr>
      <vt:lpstr>Discrete Mathematics</vt:lpstr>
      <vt:lpstr>问题：普遍有效性/可满足性</vt:lpstr>
      <vt:lpstr>有限域上普遍有效性/可满足性</vt:lpstr>
      <vt:lpstr>有限域上普遍有效性/可满足性</vt:lpstr>
      <vt:lpstr>有限域上普遍有效性/可满足性</vt:lpstr>
      <vt:lpstr>有限域上普遍有效性/可满足性</vt:lpstr>
    </vt:vector>
  </TitlesOfParts>
  <Company>Tsinghua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命题逻辑的等值和推理演算</dc:title>
  <dc:subject>2.1节-2.6节</dc:subject>
  <dc:creator>王宏;刘世霞;杨妍喆</dc:creator>
  <cp:keywords>等值公式、完备集、对偶式、范式</cp:keywords>
  <cp:lastModifiedBy>杨 维铠</cp:lastModifiedBy>
  <cp:revision>1511</cp:revision>
  <dcterms:created xsi:type="dcterms:W3CDTF">2002-01-14T14:36:00Z</dcterms:created>
  <dcterms:modified xsi:type="dcterms:W3CDTF">2023-11-09T12:17:02Z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4F2DC3809A2D4EA69DFD188A714D9E5D_12</vt:lpwstr>
  </property>
  <property fmtid="{D5CDD505-2E9C-101B-9397-08002B2CF9AE}" pid="3" name="KSOProductBuildVer">
    <vt:lpwstr>2052-11.1.0.14036</vt:lpwstr>
  </property>
</Properties>
</file>