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80" r:id="rId3"/>
    <p:sldId id="281" r:id="rId4"/>
    <p:sldId id="283" r:id="rId5"/>
    <p:sldId id="284" r:id="rId6"/>
    <p:sldId id="282" r:id="rId7"/>
    <p:sldId id="285" r:id="rId8"/>
    <p:sldId id="287" r:id="rId9"/>
    <p:sldId id="291" r:id="rId10"/>
    <p:sldId id="292" r:id="rId11"/>
    <p:sldId id="289" r:id="rId12"/>
    <p:sldId id="288" r:id="rId13"/>
    <p:sldId id="29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3578" autoAdjust="0"/>
  </p:normalViewPr>
  <p:slideViewPr>
    <p:cSldViewPr snapToGrid="0" showGuides="1">
      <p:cViewPr varScale="1">
        <p:scale>
          <a:sx n="89" d="100"/>
          <a:sy n="89" d="100"/>
        </p:scale>
        <p:origin x="1172" y="6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553DB-9504-410C-B4EF-29A1A1FA0CC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928A-1F8B-490A-8191-133A32281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4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2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2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3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928A-1F8B-490A-8191-133A322815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4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796A-8315-4B30-85F1-B515B1E857AD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404664"/>
            <a:ext cx="2406041" cy="119786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25352" y="962861"/>
            <a:ext cx="6019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CN" altLang="en-US" sz="2800" dirty="0" smtClean="0">
                <a:ea typeface="黑体" pitchFamily="2" charset="-122"/>
              </a:rPr>
              <a:t>离散数学</a:t>
            </a:r>
            <a:r>
              <a:rPr kumimoji="0" lang="en-US" altLang="zh-CN" sz="2800" dirty="0" smtClean="0">
                <a:ea typeface="黑体" pitchFamily="2" charset="-122"/>
              </a:rPr>
              <a:t>(1)</a:t>
            </a:r>
            <a:r>
              <a:rPr kumimoji="0" lang="zh-CN" altLang="en-US" sz="2800" dirty="0" smtClean="0">
                <a:ea typeface="黑体" pitchFamily="2" charset="-122"/>
              </a:rPr>
              <a:t/>
            </a:r>
            <a:br>
              <a:rPr kumimoji="0" lang="zh-CN" altLang="en-US" sz="2800" dirty="0" smtClean="0">
                <a:ea typeface="黑体" pitchFamily="2" charset="-122"/>
              </a:rPr>
            </a:br>
            <a:r>
              <a:rPr kumimoji="0" lang="en-US" altLang="zh-CN" sz="2800" dirty="0" smtClean="0">
                <a:ea typeface="黑体" pitchFamily="2" charset="-122"/>
              </a:rPr>
              <a:t>Discrete Mathematics</a:t>
            </a:r>
            <a:endParaRPr kumimoji="0" lang="zh-CN" altLang="en-US" sz="2400" dirty="0" smtClean="0">
              <a:ea typeface="华文新魏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72444" y="4695772"/>
            <a:ext cx="55991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刘世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霞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shixia@tsinghua.edu.cn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76536" y="2706298"/>
            <a:ext cx="6717432" cy="610180"/>
          </a:xfrm>
        </p:spPr>
        <p:txBody>
          <a:bodyPr>
            <a:normAutofit/>
          </a:bodyPr>
          <a:lstStyle>
            <a:lvl1pPr>
              <a:defRPr sz="3600" b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D091-FE58-463A-9632-BE2500252D4D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670A-07FD-4E21-84EC-92984F2BBCFB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1998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721B4-7333-4998-8714-D9C7A45455F3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3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209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8593E0-C8CD-4D47-AC2A-4994D29B0D97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91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>
            <a:lvl1pPr marL="0" indent="0"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  <a:endParaRPr lang="zh-CN" alt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E210A-CFA8-44B2-B647-EA9E7D444A67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>
            <a:lvl1pPr>
              <a:defRPr sz="36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2000"/>
            <a:ext cx="8229600" cy="4525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ts val="0"/>
              </a:spcBef>
              <a:defRPr sz="26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7F4D-A99E-4838-A62A-C55A1A825B8A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4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4F33-1553-49A4-9BD5-D57C9FFF7476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2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F5DA-C4D2-47F1-A48F-CC4F157BA1F5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1565-8B40-4CC0-BFCF-E08374858220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7123-8F43-42DA-B770-07A9C23A9CB3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6278-F6C8-4AEF-A484-09B7D942D6AC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C24-EA98-4961-B00B-3FB8562DFF56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4E67-CA0A-4605-8CC0-F46866E1FE30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8" y="32430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6652-4030-4A12-8B7A-18F13C9463D9}" type="datetime1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7548-D197-4D7D-9886-E47FAE491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9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几个证明过程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6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5606"/>
                <a:ext cx="8229600" cy="724799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6</a:t>
                </a:r>
                <a:r>
                  <a:rPr lang="zh-CN" altLang="en-US" sz="400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5606"/>
                <a:ext cx="8229600" cy="724799"/>
              </a:xfrm>
              <a:blipFill rotWithShape="0">
                <a:blip r:embed="rId3"/>
                <a:stretch>
                  <a:fillRect l="-1185" t="-9244" b="-2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576197"/>
                <a:ext cx="9018740" cy="55510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3.2.1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sz="2500" i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25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  (3)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500" i="1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5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500" i="1" dirty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b="0" i="1" dirty="0" smtClean="0">
                            <a:latin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den>
                    </m:f>
                    <m:r>
                      <a:rPr lang="en-US" altLang="zh-CN" sz="2500" b="0" i="1" dirty="0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b="0" i="1" dirty="0" smtClean="0">
                            <a:latin typeface="Cambria Math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500" b="0" i="0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</m:t>
                    </m:r>
                  </m:oMath>
                </a14:m>
                <a:r>
                  <a:rPr lang="en-US" altLang="zh-CN" sz="2500" i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(2), (4)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离</a:t>
                </a:r>
                <a:endParaRPr lang="en-US" altLang="zh-CN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(6)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/>
                      <m:t>¬¬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(7)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(8)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	(6)(7)</a:t>
                </a:r>
                <a:r>
                  <a:rPr lang="zh-CN" altLang="en-US" sz="2400" dirty="0" smtClean="0"/>
                  <a:t>分离</a:t>
                </a:r>
                <a:endParaRPr lang="en-US" altLang="zh-CN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(9)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(1)(2)</a:t>
                </a:r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576197"/>
                <a:ext cx="9018740" cy="5551003"/>
              </a:xfrm>
              <a:blipFill rotWithShape="0">
                <a:blip r:embed="rId4"/>
                <a:stretch>
                  <a:fillRect l="-1149" t="-1319" b="-5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89764" y="4033382"/>
            <a:ext cx="31315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6844" y="4058434"/>
            <a:ext cx="9770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7342" y="5799552"/>
            <a:ext cx="31315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一个更加简便的用三段论的方法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3.2.1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前提成立的话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前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提成立的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话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┣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题：求更简单的三段论推导方法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悬赏中。。。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2" y="-12527"/>
            <a:ext cx="5319385" cy="67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1</a:t>
                </a:r>
                <a:r>
                  <a:rPr lang="zh-CN" altLang="en-US" sz="4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  <a:blipFill rotWithShape="0">
                <a:blip r:embed="rId3"/>
                <a:stretch>
                  <a:fillRect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50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i="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 sz="2500" i="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50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500" i="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i="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	(1)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den>
                    </m:f>
                    <m:r>
                      <a:rPr lang="en-US" altLang="zh-CN" sz="2500" b="0" i="0" smtClean="0">
                        <a:latin typeface="Cambria Math" charset="0"/>
                        <a:ea typeface="+mn-ea"/>
                      </a:rPr>
                      <m:t>,</m:t>
                    </m:r>
                    <m:f>
                      <m:f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500" b="0" i="0" smtClean="0">
                            <a:latin typeface="Cambria Math" charset="0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500" b="0" i="1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(3)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500" b="0" i="0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(4), (5)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证毕</a:t>
                </a:r>
                <a:endParaRPr lang="zh-CN" altLang="en-US" sz="25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  <a:blipFill rotWithShape="0">
                <a:blip r:embed="rId4"/>
                <a:stretch>
                  <a:fillRect l="-1149" t="-1368" b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2</a:t>
                </a:r>
                <a:r>
                  <a:rPr lang="zh-CN" altLang="en-US" sz="400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40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  <a:blipFill rotWithShape="0">
                <a:blip r:embed="rId3"/>
                <a:stretch>
                  <a:fillRect l="-963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4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4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b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R</m:t>
                        </m:r>
                      </m:den>
                    </m:f>
                    <m:r>
                      <a:rPr lang="en-US" altLang="zh-CN" sz="2400" b="0" i="0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公理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分离规则</a:t>
                </a:r>
                <a:endParaRPr lang="en-US" altLang="zh-CN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400" b="0" i="1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分离规则</a:t>
                </a:r>
                <a:endParaRPr lang="en-US" altLang="zh-CN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公理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zh-CN" altLang="en-US" sz="2400" b="0" i="1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r>
                      <a:rPr lang="en-US" altLang="zh-CN" sz="240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))∨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:endParaRPr lang="en-US" altLang="zh-CN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3.2.1</a:t>
                </a:r>
                <a:endParaRPr lang="zh-CN" altLang="en-US" sz="24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(7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))∨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∨(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∨(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∨(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))∨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0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∨(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))∨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den>
                    </m:f>
                  </m:oMath>
                </a14:m>
                <a:endParaRPr lang="zh-CN" alt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  <a:blipFill rotWithShape="0">
                <a:blip r:embed="rId4"/>
                <a:stretch>
                  <a:fillRect l="-1149" t="-1244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7251" y="2677180"/>
            <a:ext cx="400833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4001" y="2677180"/>
            <a:ext cx="432148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80" y="3622331"/>
            <a:ext cx="407096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4818" y="3625315"/>
            <a:ext cx="419623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60274" y="3642106"/>
            <a:ext cx="4384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81903" y="3642106"/>
            <a:ext cx="4384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78280" y="4142663"/>
            <a:ext cx="1408134" cy="19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70075" y="4142663"/>
            <a:ext cx="1408134" cy="19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定理</a:t>
            </a:r>
            <a:r>
              <a:rPr lang="en-US" altLang="zh-CN" sz="4000" dirty="0" smtClean="0"/>
              <a:t>2(</a:t>
            </a:r>
            <a:r>
              <a:rPr lang="zh-CN" altLang="en-US" sz="4000" dirty="0" smtClean="0"/>
              <a:t>接上页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8780615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eqArr>
                      <m:eqArr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</m:d>
                      </m:e>
                      <m:e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∨(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CN" sz="25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))∨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i="1" dirty="0"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</m:d>
                      </m:e>
                    </m:eqAr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(5)(7)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(9)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500" b="0" i="1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))∨</m:t>
                    </m:r>
                    <m:r>
                      <m:rPr>
                        <m:sty m:val="p"/>
                      </m:rPr>
                      <a:rPr lang="en-US" altLang="zh-CN" sz="25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(3)(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(10)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500" b="0" i="0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  <m:r>
                      <a:rPr lang="en-US" altLang="zh-CN" sz="2500" i="1">
                        <a:latin typeface="Cambria Math" charset="0"/>
                      </a:rPr>
                      <m:t> </m:t>
                    </m:r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500" b="0" i="0" smtClean="0">
                            <a:latin typeface="Cambria Math" charset="0"/>
                          </a:rPr>
                          <m:t>Q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类似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(3)-(9)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的推导，我们有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8780615" cy="4899649"/>
              </a:xfrm>
              <a:blipFill rotWithShape="0">
                <a:blip r:embed="rId3"/>
                <a:stretch>
                  <a:fillRect l="-1181" t="-1368" b="-3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0517" y="5684861"/>
            <a:ext cx="2542783" cy="125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518" y="4613872"/>
            <a:ext cx="2542783" cy="125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定理</a:t>
            </a:r>
            <a:r>
              <a:rPr lang="en-US" altLang="zh-CN" sz="4000" dirty="0" smtClean="0"/>
              <a:t>2(</a:t>
            </a:r>
            <a:r>
              <a:rPr lang="zh-CN" altLang="en-US" sz="4000" dirty="0" smtClean="0"/>
              <a:t>接上页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		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4(14)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(16)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5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(17)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5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(15)(17)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(3)-(9)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的推导，我们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(18)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)(18)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(3)-(9)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的推导，我们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(19)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sty m:val="p"/>
                      </m:rPr>
                      <a:rPr lang="en-US" altLang="zh-CN" sz="2500" i="1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en-US" altLang="zh-CN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证毕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  <a:blipFill rotWithShape="0">
                <a:blip r:embed="rId3"/>
                <a:stretch>
                  <a:fillRect l="-1149" t="-1368" b="-5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3</a:t>
                </a:r>
                <a:r>
                  <a:rPr lang="zh-CN" altLang="en-US" sz="400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40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4000" i="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b="0" dirty="0" smtClean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  <a:blipFill rotWithShape="0">
                <a:blip r:embed="rId3"/>
                <a:stretch>
                  <a:fillRect l="-1259"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b="0" i="0" dirty="0" smtClean="0">
                        <a:latin typeface="Cambria Math" charset="0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5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500" b="0" i="0" dirty="0" smtClean="0">
                        <a:latin typeface="Cambria Math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b="0" i="0" dirty="0" smtClean="0">
                        <a:latin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5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500" b="0" i="0" dirty="0" smtClean="0">
                        <a:latin typeface="Cambria Math" charset="0"/>
                      </a:rPr>
                      <m:t>))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i="0" dirty="0">
                        <a:latin typeface="Cambria Math" charset="0"/>
                      </a:rPr>
                      <m:t>((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i="0" dirty="0">
                        <a:latin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Cambria Math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charset="0"/>
                      </a:rPr>
                      <m:t>))</m:t>
                    </m:r>
                  </m:oMath>
                </a14:m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</m:den>
                    </m:f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dirty="0">
                        <a:latin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(1), (3)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en-US" altLang="zh-CN" sz="25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证毕</a:t>
                </a:r>
                <a:endParaRPr lang="zh-CN" altLang="en-US" sz="25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  <a:blipFill rotWithShape="0">
                <a:blip r:embed="rId4"/>
                <a:stretch>
                  <a:fillRect l="-1149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4: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3600"/>
                <a:ext cx="8229600" cy="1143000"/>
              </a:xfrm>
              <a:blipFill rotWithShape="0">
                <a:blip r:embed="rId3"/>
                <a:stretch>
                  <a:fillRect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			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0" dirty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b="0" i="0" dirty="0" smtClean="0">
                        <a:latin typeface="Cambria Math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i="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i="0" dirty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i="0" dirty="0">
                        <a:latin typeface="Cambria Math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3.2.1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,(2)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i="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i="0" dirty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i="0" dirty="0">
                        <a:latin typeface="Cambria Math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(3)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i="0" dirty="0"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500" b="0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500" i="0" dirty="0">
                        <a:latin typeface="Cambria Math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sz="25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charset="0"/>
                          </a:rPr>
                          <m:t>P</m:t>
                        </m:r>
                        <m:r>
                          <a:rPr lang="en-US" altLang="zh-CN" sz="2000" dirty="0">
                            <a:latin typeface="Cambria Math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charset="0"/>
                          </a:rPr>
                          <m:t>R</m:t>
                        </m:r>
                      </m:den>
                    </m:f>
                    <m:r>
                      <a:rPr lang="en-US" altLang="zh-CN" sz="2000" i="0" dirty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0" dirty="0">
                            <a:latin typeface="Cambria Math" charset="0"/>
                          </a:rPr>
                          <m:t>Q</m:t>
                        </m:r>
                      </m:den>
                    </m:f>
                  </m:oMath>
                </a14:m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(4)(5)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采用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(1)-(4)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的推导，有：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zh-CN" altLang="en-US" sz="25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证毕</a:t>
                </a:r>
                <a:endParaRPr lang="zh-CN" altLang="en-US" sz="25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1227551"/>
                <a:ext cx="9018740" cy="4899649"/>
              </a:xfrm>
              <a:blipFill rotWithShape="0">
                <a:blip r:embed="rId4"/>
                <a:stretch>
                  <a:fillRect l="-1149" t="-1368" b="-4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90807" y="2118292"/>
            <a:ext cx="400833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7187" y="2118292"/>
            <a:ext cx="432148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7259" y="1690160"/>
            <a:ext cx="407096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3157" y="1708382"/>
            <a:ext cx="419623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5606"/>
                <a:ext cx="8229600" cy="724799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4000" dirty="0" smtClean="0"/>
                  <a:t>定理</a:t>
                </a:r>
                <a:r>
                  <a:rPr lang="en-US" altLang="zh-CN" sz="4000" dirty="0" smtClean="0"/>
                  <a:t>6</a:t>
                </a:r>
                <a:r>
                  <a:rPr lang="zh-CN" altLang="en-US" sz="400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40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4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4000" b="0" i="0" dirty="0" smtClean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40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5606"/>
                <a:ext cx="8229600" cy="724799"/>
              </a:xfrm>
              <a:blipFill rotWithShape="0">
                <a:blip r:embed="rId3"/>
                <a:stretch>
                  <a:fillRect l="-1185" t="-9244" b="-24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5260" y="576197"/>
                <a:ext cx="9018740" cy="569809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证明：</a:t>
                </a:r>
                <a:endParaRPr lang="en-US" altLang="zh-CN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3.2.1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zh-CN" altLang="en-US" sz="25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sz="2500" i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altLang="zh-CN" sz="25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(3)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500" i="1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500" b="0" i="0" dirty="0" smtClean="0">
                            <a:latin typeface="Cambria Math" charset="0"/>
                            <a:cs typeface="Times New Roman" panose="02020603050405020304" pitchFamily="18" charset="0"/>
                          </a:rPr>
                          <m:t>Q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500" i="1" dirty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b="0" i="1" dirty="0" smtClean="0">
                            <a:latin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500" dirty="0"/>
                          <m:t>¬</m:t>
                        </m:r>
                        <m:d>
                          <m:dPr>
                            <m:ctrlPr>
                              <a:rPr lang="en-US" altLang="zh-CN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m:rPr>
                                <m:sty m:val="p"/>
                              </m:rPr>
                              <a:rPr lang="en-US" altLang="zh-CN" sz="250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den>
                    </m:f>
                    <m:r>
                      <a:rPr lang="en-US" altLang="zh-CN" sz="2500" b="0" i="1" dirty="0" smtClean="0">
                        <a:latin typeface="Cambria Math" charset="0"/>
                      </a:rPr>
                      <m:t>,</m:t>
                    </m:r>
                    <m:f>
                      <m:f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b="0" i="1" dirty="0" smtClean="0">
                            <a:latin typeface="Cambria Math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5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a:rPr lang="en-US" altLang="zh-CN" sz="2500" b="0" i="0" dirty="0" smtClean="0">
                        <a:latin typeface="Cambria Math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5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500" dirty="0"/>
                      <m:t>¬</m:t>
                    </m:r>
                    <m:d>
                      <m:dPr>
                        <m:ctrlPr>
                          <a:rPr lang="en-US" altLang="zh-CN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5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5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5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5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	</m:t>
                    </m:r>
                  </m:oMath>
                </a14:m>
                <a:r>
                  <a:rPr lang="en-US" altLang="zh-CN" sz="2500" i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(2), (4)</a:t>
                </a:r>
                <a:r>
                  <a:rPr lang="zh-CN" alt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离</a:t>
                </a:r>
                <a:endParaRPr lang="en-US" altLang="zh-CN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en-US" altLang="zh-CN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疑问再现江湖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endParaRPr lang="en-US" altLang="zh-CN" sz="2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(8)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m:rPr>
                        <m:nor/>
                      </m:rPr>
                      <a:rPr lang="en-US" altLang="zh-CN" sz="2400" dirty="0"/>
                      <m:t>¬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)∨(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5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(1)(2)</a:t>
                </a:r>
                <a:endParaRPr lang="zh-CN" altLang="en-US" sz="25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260" y="576197"/>
                <a:ext cx="9018740" cy="5698098"/>
              </a:xfrm>
              <a:blipFill rotWithShape="0">
                <a:blip r:embed="rId4"/>
                <a:stretch>
                  <a:fillRect l="-1420" t="-1285" b="-2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89764" y="4033382"/>
            <a:ext cx="31315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1770" y="5774500"/>
            <a:ext cx="340707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71972" y="4456121"/>
                <a:ext cx="3766159" cy="5963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85000"/>
                </a:schemeClr>
              </a:solidFill>
              <a:effectLst>
                <a:outerShdw blurRad="50800" dist="50800" dir="5400000" algn="ctr" rotWithShape="0">
                  <a:schemeClr val="bg1">
                    <a:lumMod val="95000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┣</m:t>
                      </m:r>
                      <m:r>
                        <m:rPr>
                          <m:nor/>
                        </m:rP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3200" dirty="0">
                          <a:latin typeface="Cambria Math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3200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3200" dirty="0"/>
                        <m:t>¬¬</m:t>
                      </m:r>
                      <m:r>
                        <m:rPr>
                          <m:nor/>
                        </m:rP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3200" dirty="0">
                          <a:latin typeface="Cambria Math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2" y="4456121"/>
                <a:ext cx="3766159" cy="5963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50800" dir="5400000" algn="ctr" rotWithShape="0">
                  <a:schemeClr val="bg1">
                    <a:lumMod val="95000"/>
                  </a:scheme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</a:t>
                </a:r>
                <a:r>
                  <a:rPr lang="zh-CN" altLang="en-US" dirty="0" smtClean="0"/>
                  <a:t>理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/>
                      <m:t>¬¬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2000"/>
                <a:ext cx="8229600" cy="47543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m:rPr>
                        <m:nor/>
                      </m:rPr>
                      <a:rPr lang="zh-CN" altLang="en-US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3.2.6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(2)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）分离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(3)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公理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(2)(3)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3.2.1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¬¬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charset="0"/>
                          </a:rPr>
                          <m:t>P</m:t>
                        </m:r>
                      </m:den>
                    </m:f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┣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¬¬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(4)(5) </a:t>
                </a:r>
                <a:r>
                  <a:rPr lang="zh-CN" alt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3.2.1</a:t>
                </a:r>
                <a:endParaRPr lang="en-US" altLang="zh-CN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证</a:t>
                </a:r>
                <a:r>
                  <a:rPr lang="zh-CN" alt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毕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2000"/>
                <a:ext cx="8229600" cy="4754352"/>
              </a:xfrm>
              <a:blipFill rotWithShape="0">
                <a:blip r:embed="rId3"/>
                <a:stretch>
                  <a:fillRect l="-1481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清华大学软件学院 离散数学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7548-D197-4D7D-9886-E47FAE4916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M">
  <a:themeElements>
    <a:clrScheme name="Discrete Mathemat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F243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" id="{F80FEDFB-6943-4224-A0DA-14FFB7619E52}" vid="{EED75FF3-86CB-4C2F-9417-EDAC147F28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</Template>
  <TotalTime>8524</TotalTime>
  <Words>385</Words>
  <Application>Microsoft Office PowerPoint</Application>
  <PresentationFormat>On-screen Show (4:3)</PresentationFormat>
  <Paragraphs>146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黑体</vt:lpstr>
      <vt:lpstr>华文行楷</vt:lpstr>
      <vt:lpstr>华文新魏</vt:lpstr>
      <vt:lpstr>宋体</vt:lpstr>
      <vt:lpstr>微软雅黑</vt:lpstr>
      <vt:lpstr>Arial</vt:lpstr>
      <vt:lpstr>Calibri</vt:lpstr>
      <vt:lpstr>Cambria Math</vt:lpstr>
      <vt:lpstr>Times New Roman</vt:lpstr>
      <vt:lpstr>DM</vt:lpstr>
      <vt:lpstr>几个证明过程</vt:lpstr>
      <vt:lpstr>定理1 "┣ P"→"Q∨P"</vt:lpstr>
      <vt:lpstr>定理2："┣ " P"∨(Q∨R)"→"Q∨(P∨R)    "</vt:lpstr>
      <vt:lpstr>定理2(接上页)</vt:lpstr>
      <vt:lpstr>定理2(接上页)</vt:lpstr>
      <vt:lpstr>定理3："┣ P∨"(R"∨Q)"→"P∨"("Q∨R)"</vt:lpstr>
      <vt:lpstr>定理4:"┣ P∨"(Q"∨R)"→("P∨Q)∨R"</vt:lpstr>
      <vt:lpstr>定理6："┣ (P"→Q)"∧(Q"→"R)"→"(" P→"R)"</vt:lpstr>
      <vt:lpstr>定理5："┣ P∨" Q →"¬¬P∨" Q</vt:lpstr>
      <vt:lpstr>定理6："┣ (P"→Q)"∧(Q"→"R)"→"(" P→"R)"</vt:lpstr>
      <vt:lpstr>一个更加简便的用三段论的方法</vt:lpstr>
      <vt:lpstr>选做题：求更简单的三段论推导方法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命题逻辑的公理化</dc:title>
  <dc:creator>yanzhe</dc:creator>
  <cp:lastModifiedBy>Liu Shixia</cp:lastModifiedBy>
  <cp:revision>597</cp:revision>
  <dcterms:created xsi:type="dcterms:W3CDTF">2016-01-01T14:26:06Z</dcterms:created>
  <dcterms:modified xsi:type="dcterms:W3CDTF">2019-10-11T15:36:22Z</dcterms:modified>
</cp:coreProperties>
</file>