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969" r:id="rId3"/>
    <p:sldId id="968" r:id="rId4"/>
    <p:sldId id="258" r:id="rId5"/>
    <p:sldId id="41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741C-8636-F25F-E4A4-C7839A9A1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Literature Review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0FD21-3B16-435B-A083-206F23F6D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DBEE-8E9E-97EB-9E0F-10ED1309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98AC-76CD-9BB9-1F3D-9BEC63724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77" y="2412262"/>
            <a:ext cx="10493006" cy="3754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have </a:t>
            </a:r>
            <a:r>
              <a:rPr lang="en-US" b="1" dirty="0"/>
              <a:t>four weeks</a:t>
            </a:r>
            <a:r>
              <a:rPr lang="en-US" dirty="0"/>
              <a:t> to write a literature review section (as we talked about, general to specific) on a topic related to teaching, student life, or post-secondary education/universities</a:t>
            </a:r>
          </a:p>
          <a:p>
            <a:r>
              <a:rPr lang="en-US" dirty="0"/>
              <a:t>You want to include at least </a:t>
            </a:r>
            <a:r>
              <a:rPr lang="en-US" b="1" dirty="0"/>
              <a:t>ten sources</a:t>
            </a:r>
          </a:p>
          <a:p>
            <a:r>
              <a:rPr lang="en-US" dirty="0"/>
              <a:t>Your topic should be narrow enough to not be a whole field of research, but broad enough to have at least ten previous papers</a:t>
            </a:r>
          </a:p>
          <a:p>
            <a:r>
              <a:rPr lang="en-US" dirty="0"/>
              <a:t>Think of the papers from the textbook so far – Student &amp; Staff perception of plagiarism and dictionary strategies for 2</a:t>
            </a:r>
            <a:r>
              <a:rPr lang="en-US" baseline="30000" dirty="0"/>
              <a:t>nd</a:t>
            </a:r>
            <a:r>
              <a:rPr lang="en-US" dirty="0"/>
              <a:t> language learning</a:t>
            </a:r>
          </a:p>
          <a:p>
            <a:r>
              <a:rPr lang="en-US" dirty="0"/>
              <a:t>You can refer to Unit 3 for details on Literature Reviews</a:t>
            </a:r>
          </a:p>
        </p:txBody>
      </p:sp>
    </p:spTree>
    <p:extLst>
      <p:ext uri="{BB962C8B-B14F-4D97-AF65-F5344CB8AC3E}">
        <p14:creationId xmlns:p14="http://schemas.microsoft.com/office/powerpoint/2010/main" val="167572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3486-9B07-2B52-356A-D2E78FD2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0D1D-36D3-43A2-5B6A-A4C36AAAF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1" y="2497123"/>
            <a:ext cx="10426994" cy="3802668"/>
          </a:xfrm>
        </p:spPr>
        <p:txBody>
          <a:bodyPr>
            <a:noAutofit/>
          </a:bodyPr>
          <a:lstStyle/>
          <a:p>
            <a:r>
              <a:rPr lang="en-US" sz="2800" dirty="0"/>
              <a:t>Use the existing papers as a guide:</a:t>
            </a:r>
          </a:p>
          <a:p>
            <a:pPr lvl="1"/>
            <a:r>
              <a:rPr lang="en-US" sz="2400" dirty="0"/>
              <a:t>Initial overview of the topic or research question – papers with broad conclusions</a:t>
            </a:r>
          </a:p>
          <a:p>
            <a:pPr lvl="1"/>
            <a:r>
              <a:rPr lang="en-US" sz="2400" dirty="0"/>
              <a:t>More specific papers relevant or helpful to your research topic</a:t>
            </a:r>
          </a:p>
          <a:p>
            <a:pPr lvl="1"/>
            <a:r>
              <a:rPr lang="en-US" sz="2400" dirty="0"/>
              <a:t>Finish by writing about gaps in research that can be filled (as if you were writing the full paper, or next steps for other researchers)</a:t>
            </a:r>
          </a:p>
          <a:p>
            <a:r>
              <a:rPr lang="en-US" sz="2800" dirty="0"/>
              <a:t>Cite using APA format: in-text citations &amp; include a reference list at the back</a:t>
            </a:r>
          </a:p>
        </p:txBody>
      </p:sp>
    </p:spTree>
    <p:extLst>
      <p:ext uri="{BB962C8B-B14F-4D97-AF65-F5344CB8AC3E}">
        <p14:creationId xmlns:p14="http://schemas.microsoft.com/office/powerpoint/2010/main" val="344446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235-91B0-36DD-D4EA-E2A060B7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71CD-E231-236C-97A2-7A0306A4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more details for the Literature Review Assignment:</a:t>
            </a:r>
          </a:p>
          <a:p>
            <a:r>
              <a:rPr lang="en-US" dirty="0"/>
              <a:t>No word count limit, but don’t go over 5 pages (Single-spaced)</a:t>
            </a:r>
          </a:p>
          <a:p>
            <a:r>
              <a:rPr lang="en-US" dirty="0"/>
              <a:t>Type in a standard font, 12-point size</a:t>
            </a:r>
          </a:p>
          <a:p>
            <a:r>
              <a:rPr lang="en-US" dirty="0"/>
              <a:t>You can use sources in other languages, but all cited conclusions and information must be paraphrased in English, as is the citation</a:t>
            </a:r>
          </a:p>
          <a:p>
            <a:r>
              <a:rPr lang="en-US" dirty="0"/>
              <a:t>There must be a reference list in the back using proper APA style, as well as the in-text citations (use the textbook as a guide)</a:t>
            </a:r>
          </a:p>
        </p:txBody>
      </p:sp>
    </p:spTree>
    <p:extLst>
      <p:ext uri="{BB962C8B-B14F-4D97-AF65-F5344CB8AC3E}">
        <p14:creationId xmlns:p14="http://schemas.microsoft.com/office/powerpoint/2010/main" val="416316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D0EF21-5C03-E09D-E837-3CA324081698}"/>
              </a:ext>
            </a:extLst>
          </p:cNvPr>
          <p:cNvGraphicFramePr>
            <a:graphicFrameLocks noGrp="1"/>
          </p:cNvGraphicFramePr>
          <p:nvPr/>
        </p:nvGraphicFramePr>
        <p:xfrm>
          <a:off x="106327" y="186070"/>
          <a:ext cx="11888528" cy="658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434">
                  <a:extLst>
                    <a:ext uri="{9D8B030D-6E8A-4147-A177-3AD203B41FA5}">
                      <a16:colId xmlns:a16="http://schemas.microsoft.com/office/drawing/2014/main" val="2105583"/>
                    </a:ext>
                  </a:extLst>
                </a:gridCol>
                <a:gridCol w="7228094">
                  <a:extLst>
                    <a:ext uri="{9D8B030D-6E8A-4147-A177-3AD203B41FA5}">
                      <a16:colId xmlns:a16="http://schemas.microsoft.com/office/drawing/2014/main" val="2528151006"/>
                    </a:ext>
                  </a:extLst>
                </a:gridCol>
              </a:tblGrid>
              <a:tr h="981926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116796"/>
                  </a:ext>
                </a:extLst>
              </a:tr>
              <a:tr h="134940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Step 1: Problem formulation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/>
                        <a:t>Establish your research topic and its component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532106"/>
                  </a:ext>
                </a:extLst>
              </a:tr>
              <a:tr h="1349402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Step 2: Literature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/>
                        <a:t>Go to the library or go on the internet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/>
                        <a:t>Find materials relevant to the subject being explored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/>
                        <a:t>Keep a bibliographical trail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/>
                        <a:t>Mark the sources as primary, secondary and tertiary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975219"/>
                  </a:ext>
                </a:extLst>
              </a:tr>
              <a:tr h="1349402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Step 3: Note-taking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/>
                        <a:t>Critically read each source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/>
                        <a:t>Take notes on the key issues identified earlier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08087"/>
                  </a:ext>
                </a:extLst>
              </a:tr>
              <a:tr h="1349402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Step 4: Literature review writing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Introduction: Research Problem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Synthesis (Sections if necessary)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End Paragraph: Summary and Create A 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662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122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Organic</vt:lpstr>
      <vt:lpstr>Literature Review Instructions</vt:lpstr>
      <vt:lpstr>Literature Review Assignment</vt:lpstr>
      <vt:lpstr>Assignment Format</vt:lpstr>
      <vt:lpstr>Literature Review 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 Instructions</dc:title>
  <dc:creator>Russell Burgess</dc:creator>
  <cp:lastModifiedBy>Russell Burgess</cp:lastModifiedBy>
  <cp:revision>8</cp:revision>
  <dcterms:created xsi:type="dcterms:W3CDTF">2022-11-13T05:02:47Z</dcterms:created>
  <dcterms:modified xsi:type="dcterms:W3CDTF">2023-03-21T08:43:18Z</dcterms:modified>
</cp:coreProperties>
</file>