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4"/>
  </p:notesMasterIdLst>
  <p:sldIdLst>
    <p:sldId id="257" r:id="rId2"/>
    <p:sldId id="259" r:id="rId3"/>
    <p:sldId id="502" r:id="rId4"/>
    <p:sldId id="503" r:id="rId5"/>
    <p:sldId id="504" r:id="rId6"/>
    <p:sldId id="458" r:id="rId7"/>
    <p:sldId id="521" r:id="rId8"/>
    <p:sldId id="522" r:id="rId9"/>
    <p:sldId id="523" r:id="rId10"/>
    <p:sldId id="524" r:id="rId11"/>
    <p:sldId id="525" r:id="rId12"/>
    <p:sldId id="529" r:id="rId13"/>
    <p:sldId id="526" r:id="rId14"/>
    <p:sldId id="527" r:id="rId15"/>
    <p:sldId id="528" r:id="rId16"/>
    <p:sldId id="530" r:id="rId17"/>
    <p:sldId id="513" r:id="rId18"/>
    <p:sldId id="517" r:id="rId19"/>
    <p:sldId id="518" r:id="rId20"/>
    <p:sldId id="519" r:id="rId21"/>
    <p:sldId id="506" r:id="rId22"/>
    <p:sldId id="531" r:id="rId23"/>
    <p:sldId id="532" r:id="rId24"/>
    <p:sldId id="556" r:id="rId25"/>
    <p:sldId id="534" r:id="rId26"/>
    <p:sldId id="535" r:id="rId27"/>
    <p:sldId id="557" r:id="rId28"/>
    <p:sldId id="514" r:id="rId29"/>
    <p:sldId id="508" r:id="rId30"/>
    <p:sldId id="536" r:id="rId31"/>
    <p:sldId id="537" r:id="rId32"/>
    <p:sldId id="538" r:id="rId33"/>
    <p:sldId id="539" r:id="rId34"/>
    <p:sldId id="540" r:id="rId35"/>
    <p:sldId id="541" r:id="rId36"/>
    <p:sldId id="542" r:id="rId37"/>
    <p:sldId id="543" r:id="rId38"/>
    <p:sldId id="544" r:id="rId39"/>
    <p:sldId id="545" r:id="rId40"/>
    <p:sldId id="558" r:id="rId41"/>
    <p:sldId id="507" r:id="rId42"/>
    <p:sldId id="509" r:id="rId43"/>
    <p:sldId id="546" r:id="rId44"/>
    <p:sldId id="547" r:id="rId45"/>
    <p:sldId id="548" r:id="rId46"/>
    <p:sldId id="549" r:id="rId47"/>
    <p:sldId id="554" r:id="rId48"/>
    <p:sldId id="555" r:id="rId49"/>
    <p:sldId id="550" r:id="rId50"/>
    <p:sldId id="551" r:id="rId51"/>
    <p:sldId id="559" r:id="rId52"/>
    <p:sldId id="520"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viewProps" Target="viewProps.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DF88DE-1722-9246-82CE-DA1A56370C1A}" type="datetimeFigureOut">
              <a:rPr lang="en-US" smtClean="0"/>
              <a:t>4/25/2023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827D5-1B58-D14A-8272-3F766A8B1721}" type="slidenum">
              <a:rPr lang="en-US" smtClean="0"/>
              <a:t>‹#›</a:t>
            </a:fld>
            <a:endParaRPr lang="en-US"/>
          </a:p>
        </p:txBody>
      </p:sp>
    </p:spTree>
    <p:extLst>
      <p:ext uri="{BB962C8B-B14F-4D97-AF65-F5344CB8AC3E}">
        <p14:creationId xmlns:p14="http://schemas.microsoft.com/office/powerpoint/2010/main" val="2955176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F827D5-1B58-D14A-8272-3F766A8B1721}" type="slidenum">
              <a:rPr lang="en-US" smtClean="0"/>
              <a:t>32</a:t>
            </a:fld>
            <a:endParaRPr lang="en-US"/>
          </a:p>
        </p:txBody>
      </p:sp>
    </p:spTree>
    <p:extLst>
      <p:ext uri="{BB962C8B-B14F-4D97-AF65-F5344CB8AC3E}">
        <p14:creationId xmlns:p14="http://schemas.microsoft.com/office/powerpoint/2010/main" val="1657255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F827D5-1B58-D14A-8272-3F766A8B1721}" type="slidenum">
              <a:rPr lang="en-US" smtClean="0"/>
              <a:t>43</a:t>
            </a:fld>
            <a:endParaRPr lang="en-US"/>
          </a:p>
        </p:txBody>
      </p:sp>
    </p:spTree>
    <p:extLst>
      <p:ext uri="{BB962C8B-B14F-4D97-AF65-F5344CB8AC3E}">
        <p14:creationId xmlns:p14="http://schemas.microsoft.com/office/powerpoint/2010/main" val="1288046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F827D5-1B58-D14A-8272-3F766A8B1721}" type="slidenum">
              <a:rPr lang="en-US" smtClean="0"/>
              <a:t>44</a:t>
            </a:fld>
            <a:endParaRPr lang="en-US"/>
          </a:p>
        </p:txBody>
      </p:sp>
    </p:spTree>
    <p:extLst>
      <p:ext uri="{BB962C8B-B14F-4D97-AF65-F5344CB8AC3E}">
        <p14:creationId xmlns:p14="http://schemas.microsoft.com/office/powerpoint/2010/main" val="2586525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F827D5-1B58-D14A-8272-3F766A8B1721}" type="slidenum">
              <a:rPr lang="en-US" smtClean="0"/>
              <a:t>45</a:t>
            </a:fld>
            <a:endParaRPr lang="en-US"/>
          </a:p>
        </p:txBody>
      </p:sp>
    </p:spTree>
    <p:extLst>
      <p:ext uri="{BB962C8B-B14F-4D97-AF65-F5344CB8AC3E}">
        <p14:creationId xmlns:p14="http://schemas.microsoft.com/office/powerpoint/2010/main" val="2372952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F827D5-1B58-D14A-8272-3F766A8B1721}" type="slidenum">
              <a:rPr lang="en-US" smtClean="0"/>
              <a:t>46</a:t>
            </a:fld>
            <a:endParaRPr lang="en-US"/>
          </a:p>
        </p:txBody>
      </p:sp>
    </p:spTree>
    <p:extLst>
      <p:ext uri="{BB962C8B-B14F-4D97-AF65-F5344CB8AC3E}">
        <p14:creationId xmlns:p14="http://schemas.microsoft.com/office/powerpoint/2010/main" val="2124511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F827D5-1B58-D14A-8272-3F766A8B1721}" type="slidenum">
              <a:rPr lang="en-US" smtClean="0"/>
              <a:t>47</a:t>
            </a:fld>
            <a:endParaRPr lang="en-US"/>
          </a:p>
        </p:txBody>
      </p:sp>
    </p:spTree>
    <p:extLst>
      <p:ext uri="{BB962C8B-B14F-4D97-AF65-F5344CB8AC3E}">
        <p14:creationId xmlns:p14="http://schemas.microsoft.com/office/powerpoint/2010/main" val="921459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F827D5-1B58-D14A-8272-3F766A8B1721}" type="slidenum">
              <a:rPr lang="en-US" smtClean="0"/>
              <a:t>48</a:t>
            </a:fld>
            <a:endParaRPr lang="en-US"/>
          </a:p>
        </p:txBody>
      </p:sp>
    </p:spTree>
    <p:extLst>
      <p:ext uri="{BB962C8B-B14F-4D97-AF65-F5344CB8AC3E}">
        <p14:creationId xmlns:p14="http://schemas.microsoft.com/office/powerpoint/2010/main" val="686524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F827D5-1B58-D14A-8272-3F766A8B1721}" type="slidenum">
              <a:rPr lang="en-US" smtClean="0"/>
              <a:t>49</a:t>
            </a:fld>
            <a:endParaRPr lang="en-US"/>
          </a:p>
        </p:txBody>
      </p:sp>
    </p:spTree>
    <p:extLst>
      <p:ext uri="{BB962C8B-B14F-4D97-AF65-F5344CB8AC3E}">
        <p14:creationId xmlns:p14="http://schemas.microsoft.com/office/powerpoint/2010/main" val="4928412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F827D5-1B58-D14A-8272-3F766A8B1721}" type="slidenum">
              <a:rPr lang="en-US" smtClean="0"/>
              <a:t>50</a:t>
            </a:fld>
            <a:endParaRPr lang="en-US"/>
          </a:p>
        </p:txBody>
      </p:sp>
    </p:spTree>
    <p:extLst>
      <p:ext uri="{BB962C8B-B14F-4D97-AF65-F5344CB8AC3E}">
        <p14:creationId xmlns:p14="http://schemas.microsoft.com/office/powerpoint/2010/main" val="2739324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F827D5-1B58-D14A-8272-3F766A8B1721}" type="slidenum">
              <a:rPr lang="en-US" smtClean="0"/>
              <a:t>33</a:t>
            </a:fld>
            <a:endParaRPr lang="en-US"/>
          </a:p>
        </p:txBody>
      </p:sp>
    </p:spTree>
    <p:extLst>
      <p:ext uri="{BB962C8B-B14F-4D97-AF65-F5344CB8AC3E}">
        <p14:creationId xmlns:p14="http://schemas.microsoft.com/office/powerpoint/2010/main" val="3122493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F827D5-1B58-D14A-8272-3F766A8B1721}" type="slidenum">
              <a:rPr lang="en-US" smtClean="0"/>
              <a:t>34</a:t>
            </a:fld>
            <a:endParaRPr lang="en-US"/>
          </a:p>
        </p:txBody>
      </p:sp>
    </p:spTree>
    <p:extLst>
      <p:ext uri="{BB962C8B-B14F-4D97-AF65-F5344CB8AC3E}">
        <p14:creationId xmlns:p14="http://schemas.microsoft.com/office/powerpoint/2010/main" val="107527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F827D5-1B58-D14A-8272-3F766A8B1721}" type="slidenum">
              <a:rPr lang="en-US" smtClean="0"/>
              <a:t>35</a:t>
            </a:fld>
            <a:endParaRPr lang="en-US"/>
          </a:p>
        </p:txBody>
      </p:sp>
    </p:spTree>
    <p:extLst>
      <p:ext uri="{BB962C8B-B14F-4D97-AF65-F5344CB8AC3E}">
        <p14:creationId xmlns:p14="http://schemas.microsoft.com/office/powerpoint/2010/main" val="1455774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F827D5-1B58-D14A-8272-3F766A8B1721}" type="slidenum">
              <a:rPr lang="en-US" smtClean="0"/>
              <a:t>36</a:t>
            </a:fld>
            <a:endParaRPr lang="en-US"/>
          </a:p>
        </p:txBody>
      </p:sp>
    </p:spTree>
    <p:extLst>
      <p:ext uri="{BB962C8B-B14F-4D97-AF65-F5344CB8AC3E}">
        <p14:creationId xmlns:p14="http://schemas.microsoft.com/office/powerpoint/2010/main" val="2933759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F827D5-1B58-D14A-8272-3F766A8B1721}" type="slidenum">
              <a:rPr lang="en-US" smtClean="0"/>
              <a:t>37</a:t>
            </a:fld>
            <a:endParaRPr lang="en-US"/>
          </a:p>
        </p:txBody>
      </p:sp>
    </p:spTree>
    <p:extLst>
      <p:ext uri="{BB962C8B-B14F-4D97-AF65-F5344CB8AC3E}">
        <p14:creationId xmlns:p14="http://schemas.microsoft.com/office/powerpoint/2010/main" val="2835099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F827D5-1B58-D14A-8272-3F766A8B1721}" type="slidenum">
              <a:rPr lang="en-US" smtClean="0"/>
              <a:t>38</a:t>
            </a:fld>
            <a:endParaRPr lang="en-US"/>
          </a:p>
        </p:txBody>
      </p:sp>
    </p:spTree>
    <p:extLst>
      <p:ext uri="{BB962C8B-B14F-4D97-AF65-F5344CB8AC3E}">
        <p14:creationId xmlns:p14="http://schemas.microsoft.com/office/powerpoint/2010/main" val="1775783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F827D5-1B58-D14A-8272-3F766A8B1721}" type="slidenum">
              <a:rPr lang="en-US" smtClean="0"/>
              <a:t>39</a:t>
            </a:fld>
            <a:endParaRPr lang="en-US"/>
          </a:p>
        </p:txBody>
      </p:sp>
    </p:spTree>
    <p:extLst>
      <p:ext uri="{BB962C8B-B14F-4D97-AF65-F5344CB8AC3E}">
        <p14:creationId xmlns:p14="http://schemas.microsoft.com/office/powerpoint/2010/main" val="3805846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Can also ask:</a:t>
            </a:r>
          </a:p>
          <a:p>
            <a:r>
              <a:rPr lang="en-US"/>
              <a:t>How to pronounce conflict &amp; advocate? (Different between different stresses between noun/verb)</a:t>
            </a:r>
          </a:p>
          <a:p>
            <a:r>
              <a:rPr lang="en-US"/>
              <a:t>Plural of Criterion</a:t>
            </a:r>
          </a:p>
        </p:txBody>
      </p:sp>
      <p:sp>
        <p:nvSpPr>
          <p:cNvPr id="4" name="Slide Number Placeholder 3"/>
          <p:cNvSpPr>
            <a:spLocks noGrp="1"/>
          </p:cNvSpPr>
          <p:nvPr>
            <p:ph type="sldNum" sz="quarter" idx="5"/>
          </p:nvPr>
        </p:nvSpPr>
        <p:spPr/>
        <p:txBody>
          <a:bodyPr/>
          <a:lstStyle/>
          <a:p>
            <a:fld id="{47F827D5-1B58-D14A-8272-3F766A8B1721}" type="slidenum">
              <a:rPr lang="en-US" smtClean="0"/>
              <a:t>41</a:t>
            </a:fld>
            <a:endParaRPr lang="en-US"/>
          </a:p>
        </p:txBody>
      </p:sp>
    </p:spTree>
    <p:extLst>
      <p:ext uri="{BB962C8B-B14F-4D97-AF65-F5344CB8AC3E}">
        <p14:creationId xmlns:p14="http://schemas.microsoft.com/office/powerpoint/2010/main" val="22157476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4/25/2023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7.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7.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7.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7.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7.xml" /></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7.xml"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7.xml" /></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7.xml" /></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7.xml" /></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7.xml" /></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7.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182B-569C-B313-DA6A-CBB548A67A9A}"/>
              </a:ext>
            </a:extLst>
          </p:cNvPr>
          <p:cNvSpPr>
            <a:spLocks noGrp="1"/>
          </p:cNvSpPr>
          <p:nvPr>
            <p:ph type="ctrTitle"/>
          </p:nvPr>
        </p:nvSpPr>
        <p:spPr/>
        <p:txBody>
          <a:bodyPr/>
          <a:lstStyle/>
          <a:p>
            <a:r>
              <a:rPr lang="en-US"/>
              <a:t>Academic Reading &amp; Writing</a:t>
            </a:r>
          </a:p>
        </p:txBody>
      </p:sp>
      <p:sp>
        <p:nvSpPr>
          <p:cNvPr id="3" name="Subtitle 2">
            <a:extLst>
              <a:ext uri="{FF2B5EF4-FFF2-40B4-BE49-F238E27FC236}">
                <a16:creationId xmlns:a16="http://schemas.microsoft.com/office/drawing/2014/main" id="{2FDF6689-5C2B-CDEE-4098-1D1A9402541E}"/>
              </a:ext>
            </a:extLst>
          </p:cNvPr>
          <p:cNvSpPr>
            <a:spLocks noGrp="1"/>
          </p:cNvSpPr>
          <p:nvPr>
            <p:ph type="subTitle" idx="1"/>
          </p:nvPr>
        </p:nvSpPr>
        <p:spPr/>
        <p:txBody>
          <a:bodyPr/>
          <a:lstStyle/>
          <a:p>
            <a:r>
              <a:rPr lang="en-US"/>
              <a:t>Unit 5: Home/School Communications of Recent Immigrants</a:t>
            </a:r>
          </a:p>
          <a:p>
            <a:r>
              <a:rPr lang="en-US"/>
              <a:t>Results &amp; Discussion Sections</a:t>
            </a:r>
          </a:p>
        </p:txBody>
      </p:sp>
    </p:spTree>
    <p:extLst>
      <p:ext uri="{BB962C8B-B14F-4D97-AF65-F5344CB8AC3E}">
        <p14:creationId xmlns:p14="http://schemas.microsoft.com/office/powerpoint/2010/main" val="1834655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60D048-3571-3DF1-1E4C-38FD980CF173}"/>
              </a:ext>
            </a:extLst>
          </p:cNvPr>
          <p:cNvSpPr txBox="1"/>
          <p:nvPr/>
        </p:nvSpPr>
        <p:spPr>
          <a:xfrm>
            <a:off x="843958" y="642187"/>
            <a:ext cx="10439843" cy="5509200"/>
          </a:xfrm>
          <a:prstGeom prst="rect">
            <a:avLst/>
          </a:prstGeom>
          <a:noFill/>
        </p:spPr>
        <p:txBody>
          <a:bodyPr wrap="square">
            <a:spAutoFit/>
          </a:bodyPr>
          <a:lstStyle/>
          <a:p>
            <a:r>
              <a:rPr lang="en-US" sz="3200" dirty="0"/>
              <a:t>Herrera and Wooden (1988) have suggested that miscommunication between home and school prompted minority children’s failure in school. However, socioeconomic disadvantages often associated with the minority and immigrant status may have confounded such a finding. Social class disadvantages provide parents with fewer resources for participating in their children’s education (Lareau, 1987). Economic hardship, however, is not invariably the experience of immigrants. Immigrants with no socioeconomic disadvantages would serve as a less </a:t>
            </a:r>
            <a:r>
              <a:rPr lang="en-US" sz="3200" b="1" dirty="0"/>
              <a:t>unbiased</a:t>
            </a:r>
            <a:r>
              <a:rPr lang="en-US" sz="3200" dirty="0"/>
              <a:t> sample for the study of</a:t>
            </a:r>
          </a:p>
          <a:p>
            <a:r>
              <a:rPr lang="en-US" sz="3200" dirty="0"/>
              <a:t>home-school communication.</a:t>
            </a:r>
          </a:p>
        </p:txBody>
      </p:sp>
      <p:sp>
        <p:nvSpPr>
          <p:cNvPr id="6" name="Rectangle: Rounded Corners 5">
            <a:extLst>
              <a:ext uri="{FF2B5EF4-FFF2-40B4-BE49-F238E27FC236}">
                <a16:creationId xmlns:a16="http://schemas.microsoft.com/office/drawing/2014/main" id="{9AE49053-893B-3469-6DBA-D3882DBAD0EF}"/>
              </a:ext>
            </a:extLst>
          </p:cNvPr>
          <p:cNvSpPr/>
          <p:nvPr/>
        </p:nvSpPr>
        <p:spPr>
          <a:xfrm>
            <a:off x="8910918" y="5658945"/>
            <a:ext cx="2871285" cy="921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Page 145</a:t>
            </a:r>
          </a:p>
        </p:txBody>
      </p:sp>
    </p:spTree>
    <p:extLst>
      <p:ext uri="{BB962C8B-B14F-4D97-AF65-F5344CB8AC3E}">
        <p14:creationId xmlns:p14="http://schemas.microsoft.com/office/powerpoint/2010/main" val="3861462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60D048-3571-3DF1-1E4C-38FD980CF173}"/>
              </a:ext>
            </a:extLst>
          </p:cNvPr>
          <p:cNvSpPr txBox="1"/>
          <p:nvPr/>
        </p:nvSpPr>
        <p:spPr>
          <a:xfrm>
            <a:off x="843958" y="642187"/>
            <a:ext cx="10439843" cy="5016758"/>
          </a:xfrm>
          <a:prstGeom prst="rect">
            <a:avLst/>
          </a:prstGeom>
          <a:noFill/>
        </p:spPr>
        <p:txBody>
          <a:bodyPr wrap="square">
            <a:spAutoFit/>
          </a:bodyPr>
          <a:lstStyle/>
          <a:p>
            <a:r>
              <a:rPr lang="en-US" sz="3200" dirty="0"/>
              <a:t>Even in the absence of economic disadvantages, Chinese immigrants who recently arrived in Canada or the U.S.A. may face barriers against effective communication with schools. Both parents and teachers in the study by Constantino et al. (1995) confirmed that language barriers caused Chinese parents’ lack of communication with their children’s school. […] In general, Asians tend to value the needs of the group and emphasize duty and obligation (Hui &amp; </a:t>
            </a:r>
            <a:r>
              <a:rPr lang="en-US" sz="3200" dirty="0" err="1"/>
              <a:t>Triandis</a:t>
            </a:r>
            <a:r>
              <a:rPr lang="en-US" sz="3200" dirty="0"/>
              <a:t>, 1986). In their communication style, Asian people are generally </a:t>
            </a:r>
            <a:r>
              <a:rPr lang="en-US" sz="3200" b="1" dirty="0"/>
              <a:t>succinct</a:t>
            </a:r>
            <a:r>
              <a:rPr lang="en-US" sz="3200" dirty="0"/>
              <a:t> whereas North Americans tend to </a:t>
            </a:r>
            <a:r>
              <a:rPr lang="en-US" sz="3200" dirty="0" err="1"/>
              <a:t>favour</a:t>
            </a:r>
            <a:r>
              <a:rPr lang="en-US" sz="3200" dirty="0"/>
              <a:t> </a:t>
            </a:r>
            <a:r>
              <a:rPr lang="en-US" sz="3200" b="1" dirty="0"/>
              <a:t>eloquence</a:t>
            </a:r>
            <a:r>
              <a:rPr lang="en-US" sz="3200" dirty="0"/>
              <a:t> of speech (Yang, 1993).</a:t>
            </a:r>
          </a:p>
        </p:txBody>
      </p:sp>
      <p:sp>
        <p:nvSpPr>
          <p:cNvPr id="6" name="Rectangle: Rounded Corners 5">
            <a:extLst>
              <a:ext uri="{FF2B5EF4-FFF2-40B4-BE49-F238E27FC236}">
                <a16:creationId xmlns:a16="http://schemas.microsoft.com/office/drawing/2014/main" id="{9AE49053-893B-3469-6DBA-D3882DBAD0EF}"/>
              </a:ext>
            </a:extLst>
          </p:cNvPr>
          <p:cNvSpPr/>
          <p:nvPr/>
        </p:nvSpPr>
        <p:spPr>
          <a:xfrm>
            <a:off x="8910918" y="5658945"/>
            <a:ext cx="2871285" cy="921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Page 145-146</a:t>
            </a:r>
          </a:p>
        </p:txBody>
      </p:sp>
    </p:spTree>
    <p:extLst>
      <p:ext uri="{BB962C8B-B14F-4D97-AF65-F5344CB8AC3E}">
        <p14:creationId xmlns:p14="http://schemas.microsoft.com/office/powerpoint/2010/main" val="1740358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60D048-3571-3DF1-1E4C-38FD980CF173}"/>
              </a:ext>
            </a:extLst>
          </p:cNvPr>
          <p:cNvSpPr txBox="1"/>
          <p:nvPr/>
        </p:nvSpPr>
        <p:spPr>
          <a:xfrm>
            <a:off x="843958" y="642187"/>
            <a:ext cx="10439843" cy="5170646"/>
          </a:xfrm>
          <a:prstGeom prst="rect">
            <a:avLst/>
          </a:prstGeom>
          <a:noFill/>
        </p:spPr>
        <p:txBody>
          <a:bodyPr wrap="square">
            <a:spAutoFit/>
          </a:bodyPr>
          <a:lstStyle/>
          <a:p>
            <a:r>
              <a:rPr lang="en-US" sz="3000" dirty="0"/>
              <a:t>Moreover, Chinese culture emphasizes education (Ho, 1981). Grounded in a cultural belief in human </a:t>
            </a:r>
            <a:r>
              <a:rPr lang="en-US" sz="3000" b="1" dirty="0"/>
              <a:t>malleability</a:t>
            </a:r>
            <a:r>
              <a:rPr lang="en-US" sz="3000" dirty="0"/>
              <a:t> and effort (Chen &amp; </a:t>
            </a:r>
            <a:r>
              <a:rPr lang="en-US" sz="3000" dirty="0" err="1"/>
              <a:t>Uttal</a:t>
            </a:r>
            <a:r>
              <a:rPr lang="en-US" sz="3000" dirty="0"/>
              <a:t>, 1988) and in education as a means for social advancement and the </a:t>
            </a:r>
            <a:r>
              <a:rPr lang="en-US" sz="3000" b="1" dirty="0"/>
              <a:t>procurement</a:t>
            </a:r>
            <a:r>
              <a:rPr lang="en-US" sz="3000" dirty="0"/>
              <a:t> of wealth (Ho, 1981; Stevenson, Lee, &amp; Chen, 1994), Chinese parents value academic achievement (Lin &amp; Fu, 1990) and set high expectations for their children (Ran, 2001). Chinese mothers also believed in direct </a:t>
            </a:r>
            <a:r>
              <a:rPr lang="en-US" sz="3000" b="1" dirty="0"/>
              <a:t>intervention</a:t>
            </a:r>
            <a:r>
              <a:rPr lang="en-US" sz="3000" dirty="0"/>
              <a:t> in their children’s learning (Chao, 1996). Such an educational emphasis conflicts with the child-</a:t>
            </a:r>
            <a:r>
              <a:rPr lang="en-US" sz="3000" dirty="0" err="1"/>
              <a:t>centred</a:t>
            </a:r>
            <a:r>
              <a:rPr lang="en-US" sz="3000" dirty="0"/>
              <a:t> approach generally </a:t>
            </a:r>
            <a:r>
              <a:rPr lang="en-US" sz="3000" dirty="0" err="1"/>
              <a:t>practised</a:t>
            </a:r>
            <a:r>
              <a:rPr lang="en-US" sz="3000" dirty="0"/>
              <a:t> in Canada (Holmes, 1998) and hence might confound Chinese parents’ communication with their children’s schools.</a:t>
            </a:r>
          </a:p>
        </p:txBody>
      </p:sp>
      <p:sp>
        <p:nvSpPr>
          <p:cNvPr id="6" name="Rectangle: Rounded Corners 5">
            <a:extLst>
              <a:ext uri="{FF2B5EF4-FFF2-40B4-BE49-F238E27FC236}">
                <a16:creationId xmlns:a16="http://schemas.microsoft.com/office/drawing/2014/main" id="{9AE49053-893B-3469-6DBA-D3882DBAD0EF}"/>
              </a:ext>
            </a:extLst>
          </p:cNvPr>
          <p:cNvSpPr/>
          <p:nvPr/>
        </p:nvSpPr>
        <p:spPr>
          <a:xfrm>
            <a:off x="8910918" y="5658945"/>
            <a:ext cx="2871285" cy="921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Page 146</a:t>
            </a:r>
          </a:p>
        </p:txBody>
      </p:sp>
    </p:spTree>
    <p:extLst>
      <p:ext uri="{BB962C8B-B14F-4D97-AF65-F5344CB8AC3E}">
        <p14:creationId xmlns:p14="http://schemas.microsoft.com/office/powerpoint/2010/main" val="872997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60D048-3571-3DF1-1E4C-38FD980CF173}"/>
              </a:ext>
            </a:extLst>
          </p:cNvPr>
          <p:cNvSpPr txBox="1"/>
          <p:nvPr/>
        </p:nvSpPr>
        <p:spPr>
          <a:xfrm>
            <a:off x="843958" y="642187"/>
            <a:ext cx="10439843" cy="5693866"/>
          </a:xfrm>
          <a:prstGeom prst="rect">
            <a:avLst/>
          </a:prstGeom>
          <a:noFill/>
        </p:spPr>
        <p:txBody>
          <a:bodyPr wrap="square">
            <a:spAutoFit/>
          </a:bodyPr>
          <a:lstStyle/>
          <a:p>
            <a:r>
              <a:rPr lang="en-US" sz="2800" dirty="0"/>
              <a:t>North American schools have increasingly emphasized multicultural education, which </a:t>
            </a:r>
            <a:r>
              <a:rPr lang="en-US" sz="2800" dirty="0" err="1"/>
              <a:t>Sleeter</a:t>
            </a:r>
            <a:r>
              <a:rPr lang="en-US" sz="2800" dirty="0"/>
              <a:t> and Grant (1994) defined as “education policies and practices that recognize, accept, and affirm human differences and similarities related to gender, race, disability, and class” (p. 167). Governments and schools have introduced such a policy to reduce prejudice and </a:t>
            </a:r>
            <a:r>
              <a:rPr lang="en-US" sz="2800" b="1" dirty="0"/>
              <a:t>discrimination</a:t>
            </a:r>
            <a:r>
              <a:rPr lang="en-US" sz="2800" dirty="0"/>
              <a:t> toward ethnic and racial groups, and to promote ethnic identity and educational and career equity for minorities (Valencia, 1992).To achieve this policy, parents, especially those of an ethnic minority, need information about schools’ policies and practices on multicultural education. Parents’ knowledge of school practice of multicultural education depends on the effectiveness of home-school communication and thus constitutes a logical measure of such effectiveness.</a:t>
            </a:r>
          </a:p>
        </p:txBody>
      </p:sp>
      <p:sp>
        <p:nvSpPr>
          <p:cNvPr id="6" name="Rectangle: Rounded Corners 5">
            <a:extLst>
              <a:ext uri="{FF2B5EF4-FFF2-40B4-BE49-F238E27FC236}">
                <a16:creationId xmlns:a16="http://schemas.microsoft.com/office/drawing/2014/main" id="{9AE49053-893B-3469-6DBA-D3882DBAD0EF}"/>
              </a:ext>
            </a:extLst>
          </p:cNvPr>
          <p:cNvSpPr/>
          <p:nvPr/>
        </p:nvSpPr>
        <p:spPr>
          <a:xfrm>
            <a:off x="8976246" y="5875530"/>
            <a:ext cx="2871285" cy="921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Page 146</a:t>
            </a:r>
          </a:p>
        </p:txBody>
      </p:sp>
    </p:spTree>
    <p:extLst>
      <p:ext uri="{BB962C8B-B14F-4D97-AF65-F5344CB8AC3E}">
        <p14:creationId xmlns:p14="http://schemas.microsoft.com/office/powerpoint/2010/main" val="3383151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60D048-3571-3DF1-1E4C-38FD980CF173}"/>
              </a:ext>
            </a:extLst>
          </p:cNvPr>
          <p:cNvSpPr txBox="1"/>
          <p:nvPr/>
        </p:nvSpPr>
        <p:spPr>
          <a:xfrm>
            <a:off x="843958" y="642187"/>
            <a:ext cx="10439843" cy="5509200"/>
          </a:xfrm>
          <a:prstGeom prst="rect">
            <a:avLst/>
          </a:prstGeom>
          <a:noFill/>
        </p:spPr>
        <p:txBody>
          <a:bodyPr wrap="square">
            <a:spAutoFit/>
          </a:bodyPr>
          <a:lstStyle/>
          <a:p>
            <a:r>
              <a:rPr lang="en-US" sz="3200" dirty="0"/>
              <a:t>In practice, Chinese immigrant parents communicate less frequently with schools, have difficulty understanding the communication, and are less informed about school programs such as multicultural education. Moreover, because Chinese immigrant parents incline towards a cultural emphasis on group well-being and educational achievement, their communications with the school tend to focus on public affairs such as school events and benefits and on their children’s academic achievement. However, these characteristics of Chinese immigrants’ communication with schools are yet to be verified as a distinctive trait in relation to parents in general.</a:t>
            </a:r>
          </a:p>
        </p:txBody>
      </p:sp>
      <p:sp>
        <p:nvSpPr>
          <p:cNvPr id="6" name="Rectangle: Rounded Corners 5">
            <a:extLst>
              <a:ext uri="{FF2B5EF4-FFF2-40B4-BE49-F238E27FC236}">
                <a16:creationId xmlns:a16="http://schemas.microsoft.com/office/drawing/2014/main" id="{9AE49053-893B-3469-6DBA-D3882DBAD0EF}"/>
              </a:ext>
            </a:extLst>
          </p:cNvPr>
          <p:cNvSpPr/>
          <p:nvPr/>
        </p:nvSpPr>
        <p:spPr>
          <a:xfrm>
            <a:off x="8910918" y="5658945"/>
            <a:ext cx="2871285" cy="921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Page 146</a:t>
            </a:r>
          </a:p>
        </p:txBody>
      </p:sp>
    </p:spTree>
    <p:extLst>
      <p:ext uri="{BB962C8B-B14F-4D97-AF65-F5344CB8AC3E}">
        <p14:creationId xmlns:p14="http://schemas.microsoft.com/office/powerpoint/2010/main" val="1370396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60D048-3571-3DF1-1E4C-38FD980CF173}"/>
              </a:ext>
            </a:extLst>
          </p:cNvPr>
          <p:cNvSpPr txBox="1"/>
          <p:nvPr/>
        </p:nvSpPr>
        <p:spPr>
          <a:xfrm>
            <a:off x="843958" y="642187"/>
            <a:ext cx="10439843" cy="3539430"/>
          </a:xfrm>
          <a:prstGeom prst="rect">
            <a:avLst/>
          </a:prstGeom>
          <a:noFill/>
        </p:spPr>
        <p:txBody>
          <a:bodyPr wrap="square">
            <a:spAutoFit/>
          </a:bodyPr>
          <a:lstStyle/>
          <a:p>
            <a:r>
              <a:rPr lang="en-US" sz="3200" dirty="0"/>
              <a:t>No Canadian researchers have studied recent Chinese immigrant families who are free from the confounding effect of socio-economic disadvantage. Such a study would be particularly timely because of the dramatic increase in recent years of Chinese immigration to Canada (</a:t>
            </a:r>
            <a:r>
              <a:rPr lang="en-US" sz="3200" dirty="0" err="1"/>
              <a:t>Badets</a:t>
            </a:r>
            <a:r>
              <a:rPr lang="en-US" sz="3200" dirty="0"/>
              <a:t> , 1993) and the U.S.A. (Zhou, 1997). The information would help schools develop effective communication with Chinese immigrant parents. </a:t>
            </a:r>
          </a:p>
        </p:txBody>
      </p:sp>
      <p:sp>
        <p:nvSpPr>
          <p:cNvPr id="6" name="Rectangle: Rounded Corners 5">
            <a:extLst>
              <a:ext uri="{FF2B5EF4-FFF2-40B4-BE49-F238E27FC236}">
                <a16:creationId xmlns:a16="http://schemas.microsoft.com/office/drawing/2014/main" id="{9AE49053-893B-3469-6DBA-D3882DBAD0EF}"/>
              </a:ext>
            </a:extLst>
          </p:cNvPr>
          <p:cNvSpPr/>
          <p:nvPr/>
        </p:nvSpPr>
        <p:spPr>
          <a:xfrm>
            <a:off x="8910918" y="5658945"/>
            <a:ext cx="2871285" cy="921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Page 147</a:t>
            </a:r>
          </a:p>
        </p:txBody>
      </p:sp>
    </p:spTree>
    <p:extLst>
      <p:ext uri="{BB962C8B-B14F-4D97-AF65-F5344CB8AC3E}">
        <p14:creationId xmlns:p14="http://schemas.microsoft.com/office/powerpoint/2010/main" val="2083632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60D048-3571-3DF1-1E4C-38FD980CF173}"/>
              </a:ext>
            </a:extLst>
          </p:cNvPr>
          <p:cNvSpPr txBox="1"/>
          <p:nvPr/>
        </p:nvSpPr>
        <p:spPr>
          <a:xfrm>
            <a:off x="843958" y="642187"/>
            <a:ext cx="10439843" cy="4524315"/>
          </a:xfrm>
          <a:prstGeom prst="rect">
            <a:avLst/>
          </a:prstGeom>
          <a:noFill/>
        </p:spPr>
        <p:txBody>
          <a:bodyPr wrap="square">
            <a:spAutoFit/>
          </a:bodyPr>
          <a:lstStyle/>
          <a:p>
            <a:r>
              <a:rPr lang="en-US" sz="3200" dirty="0"/>
              <a:t>To examine the home-school communication of recent Chinese immigrants, I investigated: (a) the pattern of communication in terms of frequency, method, and content; (b) parents’</a:t>
            </a:r>
          </a:p>
          <a:p>
            <a:r>
              <a:rPr lang="en-US" sz="3200" dirty="0"/>
              <a:t>understanding of and satisfaction with the communication; and (c) parents’ knowledge of the school’s multicultural policies. In this paper, I refer to “recent Chinese immigrant” as “Chinese immigrant” or “Chinese”, whereas “nonimmigrant European-Canadian” is interchangeable with “non-immigrant” or “Caucasian”.</a:t>
            </a:r>
          </a:p>
        </p:txBody>
      </p:sp>
      <p:sp>
        <p:nvSpPr>
          <p:cNvPr id="6" name="Rectangle: Rounded Corners 5">
            <a:extLst>
              <a:ext uri="{FF2B5EF4-FFF2-40B4-BE49-F238E27FC236}">
                <a16:creationId xmlns:a16="http://schemas.microsoft.com/office/drawing/2014/main" id="{9AE49053-893B-3469-6DBA-D3882DBAD0EF}"/>
              </a:ext>
            </a:extLst>
          </p:cNvPr>
          <p:cNvSpPr/>
          <p:nvPr/>
        </p:nvSpPr>
        <p:spPr>
          <a:xfrm>
            <a:off x="8910918" y="5658945"/>
            <a:ext cx="2871285" cy="921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Page 147</a:t>
            </a:r>
          </a:p>
        </p:txBody>
      </p:sp>
    </p:spTree>
    <p:extLst>
      <p:ext uri="{BB962C8B-B14F-4D97-AF65-F5344CB8AC3E}">
        <p14:creationId xmlns:p14="http://schemas.microsoft.com/office/powerpoint/2010/main" val="3819499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278EB-6B7E-5684-DA58-722D2DC07EAD}"/>
              </a:ext>
            </a:extLst>
          </p:cNvPr>
          <p:cNvSpPr>
            <a:spLocks noGrp="1"/>
          </p:cNvSpPr>
          <p:nvPr>
            <p:ph type="title"/>
          </p:nvPr>
        </p:nvSpPr>
        <p:spPr/>
        <p:txBody>
          <a:bodyPr/>
          <a:lstStyle/>
          <a:p>
            <a:r>
              <a:rPr lang="en-US"/>
              <a:t>Questions</a:t>
            </a:r>
          </a:p>
        </p:txBody>
      </p:sp>
      <p:sp>
        <p:nvSpPr>
          <p:cNvPr id="3" name="Text Placeholder 2">
            <a:extLst>
              <a:ext uri="{FF2B5EF4-FFF2-40B4-BE49-F238E27FC236}">
                <a16:creationId xmlns:a16="http://schemas.microsoft.com/office/drawing/2014/main" id="{3C21346B-7A06-2B3D-ECFA-62E6924A7FDB}"/>
              </a:ext>
            </a:extLst>
          </p:cNvPr>
          <p:cNvSpPr>
            <a:spLocks noGrp="1"/>
          </p:cNvSpPr>
          <p:nvPr>
            <p:ph idx="1"/>
          </p:nvPr>
        </p:nvSpPr>
        <p:spPr/>
        <p:txBody>
          <a:bodyPr>
            <a:normAutofit/>
          </a:bodyPr>
          <a:lstStyle/>
          <a:p>
            <a:pPr marL="342900" indent="-342900">
              <a:buFont typeface="Arial" panose="020B0604020202020204" pitchFamily="34" charset="0"/>
              <a:buChar char="•"/>
            </a:pPr>
            <a:r>
              <a:rPr lang="en-US" sz="3600" dirty="0"/>
              <a:t>Move (  ): What is the research goal of this study?</a:t>
            </a:r>
          </a:p>
          <a:p>
            <a:pPr marL="342900" indent="-342900">
              <a:buFont typeface="Arial" panose="020B0604020202020204" pitchFamily="34" charset="0"/>
              <a:buChar char="•"/>
            </a:pPr>
            <a:r>
              <a:rPr lang="en-US" sz="3600" dirty="0"/>
              <a:t>Move (  ): Why is it important to research or understand home-school communication?</a:t>
            </a:r>
          </a:p>
          <a:p>
            <a:pPr marL="342900" indent="-342900">
              <a:buFont typeface="Arial" panose="020B0604020202020204" pitchFamily="34" charset="0"/>
              <a:buChar char="•"/>
            </a:pPr>
            <a:r>
              <a:rPr lang="en-US" sz="3600" dirty="0"/>
              <a:t>Move (  ): Why is there a need for this particular study?</a:t>
            </a:r>
          </a:p>
        </p:txBody>
      </p:sp>
    </p:spTree>
    <p:extLst>
      <p:ext uri="{BB962C8B-B14F-4D97-AF65-F5344CB8AC3E}">
        <p14:creationId xmlns:p14="http://schemas.microsoft.com/office/powerpoint/2010/main" val="1368125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3F5CF3-92A6-66C0-17E0-BB7F3724DEA5}"/>
              </a:ext>
            </a:extLst>
          </p:cNvPr>
          <p:cNvSpPr txBox="1"/>
          <p:nvPr/>
        </p:nvSpPr>
        <p:spPr>
          <a:xfrm>
            <a:off x="755908" y="1491741"/>
            <a:ext cx="10680183" cy="4832092"/>
          </a:xfrm>
          <a:prstGeom prst="rect">
            <a:avLst/>
          </a:prstGeom>
          <a:noFill/>
        </p:spPr>
        <p:txBody>
          <a:bodyPr wrap="square">
            <a:spAutoFit/>
          </a:bodyPr>
          <a:lstStyle/>
          <a:p>
            <a:pPr marL="342900" indent="-342900">
              <a:buAutoNum type="alphaLcParenR"/>
            </a:pPr>
            <a:r>
              <a:rPr lang="en-US" sz="2800"/>
              <a:t>most parents responded that they did, although some required assistance. </a:t>
            </a:r>
          </a:p>
          <a:p>
            <a:pPr marL="342900" indent="-342900">
              <a:buAutoNum type="alphaLcParenR"/>
            </a:pPr>
            <a:r>
              <a:rPr lang="en-US" sz="2800"/>
              <a:t>perhaps leading to greater involvement in school events by immigrant parents. </a:t>
            </a:r>
          </a:p>
          <a:p>
            <a:pPr marL="342900" indent="-342900">
              <a:buAutoNum type="alphaLcParenR"/>
            </a:pPr>
            <a:r>
              <a:rPr lang="en-US" sz="2800"/>
              <a:t>and in still another they may be expressed in painting pictures or in inventing things. </a:t>
            </a:r>
          </a:p>
          <a:p>
            <a:pPr marL="342900" indent="-342900">
              <a:buAutoNum type="alphaLcParenR"/>
            </a:pPr>
            <a:r>
              <a:rPr lang="en-US" sz="2800"/>
              <a:t>it is no less so than the categorizations used in the studies cited above. </a:t>
            </a:r>
          </a:p>
          <a:p>
            <a:pPr marL="342900" indent="-342900">
              <a:buAutoNum type="alphaLcParenR"/>
            </a:pPr>
            <a:r>
              <a:rPr lang="en-US" sz="2800"/>
              <a:t>even though they are sensitive only to observable data. </a:t>
            </a:r>
          </a:p>
          <a:p>
            <a:pPr marL="342900" indent="-342900">
              <a:buAutoNum type="alphaLcParenR"/>
            </a:pPr>
            <a:r>
              <a:rPr lang="en-US" sz="2800"/>
              <a:t>a common parental expectation for schools existed. </a:t>
            </a:r>
          </a:p>
          <a:p>
            <a:pPr marL="342900" indent="-342900">
              <a:buAutoNum type="alphaLcParenR"/>
            </a:pPr>
            <a:r>
              <a:rPr lang="en-US" sz="2800"/>
              <a:t>the statistical test result indicates otherwise.</a:t>
            </a:r>
          </a:p>
          <a:p>
            <a:pPr marL="342900" indent="-342900">
              <a:buAutoNum type="alphaLcParenR"/>
            </a:pPr>
            <a:r>
              <a:rPr lang="en-US" sz="2800"/>
              <a:t>followed by an argumentation of this mixture with newsletters or formal interviews.</a:t>
            </a:r>
          </a:p>
        </p:txBody>
      </p:sp>
      <p:sp>
        <p:nvSpPr>
          <p:cNvPr id="6" name="Rectangle: Rounded Corners 5">
            <a:extLst>
              <a:ext uri="{FF2B5EF4-FFF2-40B4-BE49-F238E27FC236}">
                <a16:creationId xmlns:a16="http://schemas.microsoft.com/office/drawing/2014/main" id="{AC6C92AB-6A1A-9E23-8CF7-335C2484AFFB}"/>
              </a:ext>
            </a:extLst>
          </p:cNvPr>
          <p:cNvSpPr/>
          <p:nvPr/>
        </p:nvSpPr>
        <p:spPr>
          <a:xfrm>
            <a:off x="301698" y="102338"/>
            <a:ext cx="11600122" cy="12200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Page 165/166 – use these phrases to complete sentences #1-8 in the book</a:t>
            </a:r>
          </a:p>
        </p:txBody>
      </p:sp>
    </p:spTree>
    <p:extLst>
      <p:ext uri="{BB962C8B-B14F-4D97-AF65-F5344CB8AC3E}">
        <p14:creationId xmlns:p14="http://schemas.microsoft.com/office/powerpoint/2010/main" val="1192015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15D6DBA-ABE7-E107-462B-EFD8D6F4FB9B}"/>
              </a:ext>
            </a:extLst>
          </p:cNvPr>
          <p:cNvSpPr/>
          <p:nvPr/>
        </p:nvSpPr>
        <p:spPr>
          <a:xfrm>
            <a:off x="8761228" y="5728290"/>
            <a:ext cx="3200400" cy="923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t>Page 165/166</a:t>
            </a:r>
          </a:p>
        </p:txBody>
      </p:sp>
      <p:sp>
        <p:nvSpPr>
          <p:cNvPr id="4" name="TextBox 3">
            <a:extLst>
              <a:ext uri="{FF2B5EF4-FFF2-40B4-BE49-F238E27FC236}">
                <a16:creationId xmlns:a16="http://schemas.microsoft.com/office/drawing/2014/main" id="{5362D054-D52B-C7DC-CC0A-5E80B4C1B026}"/>
              </a:ext>
            </a:extLst>
          </p:cNvPr>
          <p:cNvSpPr txBox="1"/>
          <p:nvPr/>
        </p:nvSpPr>
        <p:spPr>
          <a:xfrm>
            <a:off x="793011" y="866353"/>
            <a:ext cx="10380035" cy="5016758"/>
          </a:xfrm>
          <a:prstGeom prst="rect">
            <a:avLst/>
          </a:prstGeom>
          <a:noFill/>
        </p:spPr>
        <p:txBody>
          <a:bodyPr wrap="square">
            <a:spAutoFit/>
          </a:bodyPr>
          <a:lstStyle/>
          <a:p>
            <a:pPr marL="342900" indent="-342900">
              <a:buAutoNum type="arabicParenR"/>
            </a:pPr>
            <a:r>
              <a:rPr lang="en-US" sz="3200"/>
              <a:t>In one individual they may take the form of the desire to be an excellent parent, in another they may be expressed athletically, ______________________</a:t>
            </a:r>
          </a:p>
          <a:p>
            <a:pPr marL="342900" indent="-342900">
              <a:buAutoNum type="arabicParenR"/>
            </a:pPr>
            <a:r>
              <a:rPr lang="en-US" sz="3200"/>
              <a:t>In response to the first question, ___________________</a:t>
            </a:r>
          </a:p>
          <a:p>
            <a:pPr marL="342900" indent="-342900">
              <a:buAutoNum type="arabicParenR"/>
            </a:pPr>
            <a:r>
              <a:rPr lang="en-US" sz="3200"/>
              <a:t>A combination of in-person contact, written messages, and telephone conversations was the second-most popular option, ___________________</a:t>
            </a:r>
          </a:p>
          <a:p>
            <a:pPr marL="342900" indent="-342900">
              <a:buAutoNum type="arabicParenR"/>
            </a:pPr>
            <a:r>
              <a:rPr lang="en-US" sz="3200"/>
              <a:t>Notwithstanding differences between immigrant and non-immigrant parents in the style and content of communication with the school, _____________________</a:t>
            </a:r>
          </a:p>
        </p:txBody>
      </p:sp>
    </p:spTree>
    <p:extLst>
      <p:ext uri="{BB962C8B-B14F-4D97-AF65-F5344CB8AC3E}">
        <p14:creationId xmlns:p14="http://schemas.microsoft.com/office/powerpoint/2010/main" val="2003557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8CF02-1FA2-2334-1F9F-D7DEBF1E7AFC}"/>
              </a:ext>
            </a:extLst>
          </p:cNvPr>
          <p:cNvSpPr>
            <a:spLocks noGrp="1"/>
          </p:cNvSpPr>
          <p:nvPr>
            <p:ph type="title"/>
          </p:nvPr>
        </p:nvSpPr>
        <p:spPr/>
        <p:txBody>
          <a:bodyPr>
            <a:normAutofit/>
          </a:bodyPr>
          <a:lstStyle/>
          <a:p>
            <a:r>
              <a:rPr lang="en-US" sz="6000"/>
              <a:t>Last Week</a:t>
            </a:r>
          </a:p>
        </p:txBody>
      </p:sp>
      <p:sp>
        <p:nvSpPr>
          <p:cNvPr id="5" name="TextBox 4">
            <a:extLst>
              <a:ext uri="{FF2B5EF4-FFF2-40B4-BE49-F238E27FC236}">
                <a16:creationId xmlns:a16="http://schemas.microsoft.com/office/drawing/2014/main" id="{765D1138-6BDE-AD7E-4B6A-97D30D7EA4B3}"/>
              </a:ext>
            </a:extLst>
          </p:cNvPr>
          <p:cNvSpPr txBox="1"/>
          <p:nvPr/>
        </p:nvSpPr>
        <p:spPr>
          <a:xfrm>
            <a:off x="990157" y="4667693"/>
            <a:ext cx="10399971" cy="954107"/>
          </a:xfrm>
          <a:prstGeom prst="rect">
            <a:avLst/>
          </a:prstGeom>
          <a:noFill/>
        </p:spPr>
        <p:txBody>
          <a:bodyPr wrap="square" rtlCol="0">
            <a:spAutoFit/>
          </a:bodyPr>
          <a:lstStyle/>
          <a:p>
            <a:pPr marL="285750" indent="-285750" algn="l">
              <a:buFont typeface="Arial" panose="020B0604020202020204" pitchFamily="34" charset="0"/>
              <a:buChar char="•"/>
            </a:pPr>
            <a:r>
              <a:rPr lang="en-US" sz="2800" dirty="0"/>
              <a:t>We finished Unit 2</a:t>
            </a:r>
          </a:p>
          <a:p>
            <a:pPr marL="285750" indent="-285750" algn="l">
              <a:buFont typeface="Arial" panose="020B0604020202020204" pitchFamily="34" charset="0"/>
              <a:buChar char="•"/>
            </a:pPr>
            <a:r>
              <a:rPr lang="en-US" sz="2800" dirty="0"/>
              <a:t>We looked at style and content when writing Introduction sections</a:t>
            </a:r>
          </a:p>
        </p:txBody>
      </p:sp>
      <p:pic>
        <p:nvPicPr>
          <p:cNvPr id="6" name="Picture 6">
            <a:extLst>
              <a:ext uri="{FF2B5EF4-FFF2-40B4-BE49-F238E27FC236}">
                <a16:creationId xmlns:a16="http://schemas.microsoft.com/office/drawing/2014/main" id="{EA295F89-DEF1-6DF6-688D-96FF0DAAF912}"/>
              </a:ext>
            </a:extLst>
          </p:cNvPr>
          <p:cNvPicPr>
            <a:picLocks noChangeAspect="1"/>
          </p:cNvPicPr>
          <p:nvPr/>
        </p:nvPicPr>
        <p:blipFill>
          <a:blip r:embed="rId2"/>
          <a:stretch>
            <a:fillRect/>
          </a:stretch>
        </p:blipFill>
        <p:spPr>
          <a:xfrm>
            <a:off x="2032000" y="2211662"/>
            <a:ext cx="8128000" cy="1929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73004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2075A553-FB75-FE9D-8D51-048607AA4560}"/>
              </a:ext>
            </a:extLst>
          </p:cNvPr>
          <p:cNvSpPr/>
          <p:nvPr/>
        </p:nvSpPr>
        <p:spPr>
          <a:xfrm>
            <a:off x="8761228" y="5728290"/>
            <a:ext cx="3200400" cy="923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t>Page 165/166</a:t>
            </a:r>
          </a:p>
        </p:txBody>
      </p:sp>
      <p:sp>
        <p:nvSpPr>
          <p:cNvPr id="5" name="TextBox 4">
            <a:extLst>
              <a:ext uri="{FF2B5EF4-FFF2-40B4-BE49-F238E27FC236}">
                <a16:creationId xmlns:a16="http://schemas.microsoft.com/office/drawing/2014/main" id="{3C79E0CF-509D-A801-7560-DC61D0F9C39E}"/>
              </a:ext>
            </a:extLst>
          </p:cNvPr>
          <p:cNvSpPr txBox="1"/>
          <p:nvPr/>
        </p:nvSpPr>
        <p:spPr>
          <a:xfrm>
            <a:off x="857249" y="889843"/>
            <a:ext cx="10512943" cy="5078313"/>
          </a:xfrm>
          <a:prstGeom prst="rect">
            <a:avLst/>
          </a:prstGeom>
          <a:noFill/>
        </p:spPr>
        <p:txBody>
          <a:bodyPr wrap="square">
            <a:spAutoFit/>
          </a:bodyPr>
          <a:lstStyle/>
          <a:p>
            <a:r>
              <a:rPr lang="en-US" sz="3600"/>
              <a:t>5) Such practices would improve home-school communication, ______________________</a:t>
            </a:r>
          </a:p>
          <a:p>
            <a:r>
              <a:rPr lang="en-US" sz="3600"/>
              <a:t>6) Even though it was expected that status appeals would be used more frequently in Chinese than in U.S. commercials, ________________________</a:t>
            </a:r>
          </a:p>
          <a:p>
            <a:r>
              <a:rPr lang="en-US" sz="3600"/>
              <a:t>7) Whereas this approach is obviously not the most sophisticated, ___________________________</a:t>
            </a:r>
          </a:p>
          <a:p>
            <a:r>
              <a:rPr lang="en-US" sz="3600"/>
              <a:t>8) Their complex implicit knowledge enables 4 year olds to balance the blocks, _______________</a:t>
            </a:r>
          </a:p>
        </p:txBody>
      </p:sp>
    </p:spTree>
    <p:extLst>
      <p:ext uri="{BB962C8B-B14F-4D97-AF65-F5344CB8AC3E}">
        <p14:creationId xmlns:p14="http://schemas.microsoft.com/office/powerpoint/2010/main" val="2010739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34650-49C5-D2BC-C736-4996DD2C357A}"/>
              </a:ext>
            </a:extLst>
          </p:cNvPr>
          <p:cNvSpPr>
            <a:spLocks noGrp="1"/>
          </p:cNvSpPr>
          <p:nvPr>
            <p:ph type="title"/>
          </p:nvPr>
        </p:nvSpPr>
        <p:spPr/>
        <p:txBody>
          <a:bodyPr>
            <a:normAutofit/>
          </a:bodyPr>
          <a:lstStyle/>
          <a:p>
            <a:r>
              <a:rPr lang="en-US" sz="6000"/>
              <a:t>Methods</a:t>
            </a:r>
          </a:p>
        </p:txBody>
      </p:sp>
      <p:sp>
        <p:nvSpPr>
          <p:cNvPr id="3" name="Content Placeholder 2">
            <a:extLst>
              <a:ext uri="{FF2B5EF4-FFF2-40B4-BE49-F238E27FC236}">
                <a16:creationId xmlns:a16="http://schemas.microsoft.com/office/drawing/2014/main" id="{835EA080-8089-16D6-8E90-11FD326617D4}"/>
              </a:ext>
            </a:extLst>
          </p:cNvPr>
          <p:cNvSpPr>
            <a:spLocks noGrp="1"/>
          </p:cNvSpPr>
          <p:nvPr>
            <p:ph type="body" idx="1"/>
          </p:nvPr>
        </p:nvSpPr>
        <p:spPr>
          <a:xfrm>
            <a:off x="877186" y="3846051"/>
            <a:ext cx="10453134" cy="2294251"/>
          </a:xfrm>
        </p:spPr>
        <p:txBody>
          <a:bodyPr>
            <a:normAutofit/>
          </a:bodyPr>
          <a:lstStyle/>
          <a:p>
            <a:r>
              <a:rPr lang="en-US" sz="3200" dirty="0"/>
              <a:t>Is this paper collecting quantitative or qualitative data?</a:t>
            </a:r>
          </a:p>
          <a:p>
            <a:r>
              <a:rPr lang="en-US" sz="3200" dirty="0"/>
              <a:t>What is </a:t>
            </a:r>
            <a:r>
              <a:rPr lang="en-US" sz="3200" b="1" dirty="0"/>
              <a:t>purposeful sampling</a:t>
            </a:r>
            <a:r>
              <a:rPr lang="en-US" sz="3200" dirty="0"/>
              <a:t>? Back translation?</a:t>
            </a:r>
          </a:p>
          <a:p>
            <a:r>
              <a:rPr lang="en-US" sz="3200" dirty="0"/>
              <a:t>What is </a:t>
            </a:r>
            <a:r>
              <a:rPr lang="en-US" sz="3200" b="1" dirty="0"/>
              <a:t>content analysis</a:t>
            </a:r>
            <a:r>
              <a:rPr lang="en-US" sz="3200" dirty="0"/>
              <a:t>? (Advantages &amp; disadvantages?) </a:t>
            </a:r>
          </a:p>
        </p:txBody>
      </p:sp>
    </p:spTree>
    <p:extLst>
      <p:ext uri="{BB962C8B-B14F-4D97-AF65-F5344CB8AC3E}">
        <p14:creationId xmlns:p14="http://schemas.microsoft.com/office/powerpoint/2010/main" val="1995401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60D048-3571-3DF1-1E4C-38FD980CF173}"/>
              </a:ext>
            </a:extLst>
          </p:cNvPr>
          <p:cNvSpPr txBox="1"/>
          <p:nvPr/>
        </p:nvSpPr>
        <p:spPr>
          <a:xfrm>
            <a:off x="843958" y="642187"/>
            <a:ext cx="10439843" cy="5170646"/>
          </a:xfrm>
          <a:prstGeom prst="rect">
            <a:avLst/>
          </a:prstGeom>
          <a:noFill/>
        </p:spPr>
        <p:txBody>
          <a:bodyPr wrap="square">
            <a:spAutoFit/>
          </a:bodyPr>
          <a:lstStyle/>
          <a:p>
            <a:r>
              <a:rPr lang="en-US" sz="3000" dirty="0"/>
              <a:t>The participants were 40 parents: 21 recent Chinese immigrants and 19 non-immigrant Caucasian-Canadians, each from a different family. These families had a combined total of 46 children, 21 Chinese and 25 European-Canadian. Only one father took part in the interview and only one family involved both parents in the interview; mothers represented the rest of the families. The families lived in a medium-sized Canadian metropolitan city. The Chinese families, who originated from Taiwan, Mainland, and Hong Kong, had immigrated to Canada within the last 10 years, the majority (18) within the last 5 years. Members of the non-immigrant families were all Caucasian, having been born and having always resided in Canada.</a:t>
            </a:r>
          </a:p>
        </p:txBody>
      </p:sp>
      <p:sp>
        <p:nvSpPr>
          <p:cNvPr id="6" name="Rectangle: Rounded Corners 5">
            <a:extLst>
              <a:ext uri="{FF2B5EF4-FFF2-40B4-BE49-F238E27FC236}">
                <a16:creationId xmlns:a16="http://schemas.microsoft.com/office/drawing/2014/main" id="{9AE49053-893B-3469-6DBA-D3882DBAD0EF}"/>
              </a:ext>
            </a:extLst>
          </p:cNvPr>
          <p:cNvSpPr/>
          <p:nvPr/>
        </p:nvSpPr>
        <p:spPr>
          <a:xfrm>
            <a:off x="8910918" y="5658945"/>
            <a:ext cx="2871285" cy="921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Page 147</a:t>
            </a:r>
          </a:p>
        </p:txBody>
      </p:sp>
    </p:spTree>
    <p:extLst>
      <p:ext uri="{BB962C8B-B14F-4D97-AF65-F5344CB8AC3E}">
        <p14:creationId xmlns:p14="http://schemas.microsoft.com/office/powerpoint/2010/main" val="4059558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60D048-3571-3DF1-1E4C-38FD980CF173}"/>
              </a:ext>
            </a:extLst>
          </p:cNvPr>
          <p:cNvSpPr txBox="1"/>
          <p:nvPr/>
        </p:nvSpPr>
        <p:spPr>
          <a:xfrm>
            <a:off x="843958" y="642187"/>
            <a:ext cx="10439843" cy="4524315"/>
          </a:xfrm>
          <a:prstGeom prst="rect">
            <a:avLst/>
          </a:prstGeom>
          <a:noFill/>
        </p:spPr>
        <p:txBody>
          <a:bodyPr wrap="square">
            <a:spAutoFit/>
          </a:bodyPr>
          <a:lstStyle/>
          <a:p>
            <a:r>
              <a:rPr lang="en-US" sz="3200" dirty="0"/>
              <a:t>On the basis of the Canadian socio-economic index for occupations (</a:t>
            </a:r>
            <a:r>
              <a:rPr lang="en-US" sz="3200" dirty="0" err="1"/>
              <a:t>Blishen</a:t>
            </a:r>
            <a:r>
              <a:rPr lang="en-US" sz="3200" dirty="0"/>
              <a:t>, Carroll, &amp; Moore, 1987) and drawn on the major income earners, the majority of the Chinese (15 of 21) and non-immigrant (14 of 19) families obtained a socio-economic score of 50 and above, representing professional, technical, managerial, or small business categories. The rest of the Chinese and Caucasian families obtained a score of 25 to 49, which represented skilled and semi-skilled workers. Four families did not provide occupational data.</a:t>
            </a:r>
          </a:p>
        </p:txBody>
      </p:sp>
      <p:sp>
        <p:nvSpPr>
          <p:cNvPr id="6" name="Rectangle: Rounded Corners 5">
            <a:extLst>
              <a:ext uri="{FF2B5EF4-FFF2-40B4-BE49-F238E27FC236}">
                <a16:creationId xmlns:a16="http://schemas.microsoft.com/office/drawing/2014/main" id="{9AE49053-893B-3469-6DBA-D3882DBAD0EF}"/>
              </a:ext>
            </a:extLst>
          </p:cNvPr>
          <p:cNvSpPr/>
          <p:nvPr/>
        </p:nvSpPr>
        <p:spPr>
          <a:xfrm>
            <a:off x="8910918" y="5658945"/>
            <a:ext cx="2871285" cy="921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Page 147</a:t>
            </a:r>
          </a:p>
        </p:txBody>
      </p:sp>
    </p:spTree>
    <p:extLst>
      <p:ext uri="{BB962C8B-B14F-4D97-AF65-F5344CB8AC3E}">
        <p14:creationId xmlns:p14="http://schemas.microsoft.com/office/powerpoint/2010/main" val="3681731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29CFAB-EC74-C636-7351-1F1464CC359B}"/>
              </a:ext>
            </a:extLst>
          </p:cNvPr>
          <p:cNvSpPr txBox="1"/>
          <p:nvPr/>
        </p:nvSpPr>
        <p:spPr>
          <a:xfrm>
            <a:off x="804087" y="673309"/>
            <a:ext cx="10679076" cy="5078313"/>
          </a:xfrm>
          <a:prstGeom prst="rect">
            <a:avLst/>
          </a:prstGeom>
          <a:noFill/>
        </p:spPr>
        <p:txBody>
          <a:bodyPr wrap="square">
            <a:spAutoFit/>
          </a:bodyPr>
          <a:lstStyle/>
          <a:p>
            <a:r>
              <a:rPr lang="en-US" sz="3600" dirty="0"/>
              <a:t>Using </a:t>
            </a:r>
            <a:r>
              <a:rPr lang="en-US" sz="3600" b="1" dirty="0"/>
              <a:t>purposeful sampling</a:t>
            </a:r>
            <a:r>
              <a:rPr lang="en-US" sz="3600" dirty="0"/>
              <a:t> (Coyne, 1997), I restricted the sample to families of Chinese origin who had immigrated to Canada within the 10 years prior to the collection of the data and who had children aged 7 to 14. I chose families not under any apparent economic stress. I also applied the same child and family </a:t>
            </a:r>
            <a:r>
              <a:rPr lang="en-US" sz="3600" b="1" dirty="0"/>
              <a:t>demographic</a:t>
            </a:r>
            <a:r>
              <a:rPr lang="en-US" sz="3600" dirty="0"/>
              <a:t> </a:t>
            </a:r>
            <a:r>
              <a:rPr lang="en-US" sz="3600" b="1" dirty="0"/>
              <a:t>eligibility</a:t>
            </a:r>
            <a:r>
              <a:rPr lang="en-US" sz="3600" dirty="0"/>
              <a:t> </a:t>
            </a:r>
            <a:r>
              <a:rPr lang="en-US" sz="3600" b="1" dirty="0"/>
              <a:t>criteria</a:t>
            </a:r>
            <a:r>
              <a:rPr lang="en-US" sz="3600" dirty="0"/>
              <a:t> to non-immigrant participants. In addition, I restricted non-immigrant families to those with a European background who had always lived in Canada.</a:t>
            </a:r>
          </a:p>
        </p:txBody>
      </p:sp>
      <p:sp>
        <p:nvSpPr>
          <p:cNvPr id="5" name="Rectangle: Rounded Corners 4">
            <a:extLst>
              <a:ext uri="{FF2B5EF4-FFF2-40B4-BE49-F238E27FC236}">
                <a16:creationId xmlns:a16="http://schemas.microsoft.com/office/drawing/2014/main" id="{3F68A002-B049-64EA-09AE-39073EDBCB9A}"/>
              </a:ext>
            </a:extLst>
          </p:cNvPr>
          <p:cNvSpPr/>
          <p:nvPr/>
        </p:nvSpPr>
        <p:spPr>
          <a:xfrm>
            <a:off x="8964706" y="5875530"/>
            <a:ext cx="2871285" cy="921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Page 148</a:t>
            </a:r>
          </a:p>
        </p:txBody>
      </p:sp>
    </p:spTree>
    <p:extLst>
      <p:ext uri="{BB962C8B-B14F-4D97-AF65-F5344CB8AC3E}">
        <p14:creationId xmlns:p14="http://schemas.microsoft.com/office/powerpoint/2010/main" val="2657230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60D048-3571-3DF1-1E4C-38FD980CF173}"/>
              </a:ext>
            </a:extLst>
          </p:cNvPr>
          <p:cNvSpPr txBox="1"/>
          <p:nvPr/>
        </p:nvSpPr>
        <p:spPr>
          <a:xfrm>
            <a:off x="843958" y="642187"/>
            <a:ext cx="10439843" cy="5693866"/>
          </a:xfrm>
          <a:prstGeom prst="rect">
            <a:avLst/>
          </a:prstGeom>
          <a:noFill/>
        </p:spPr>
        <p:txBody>
          <a:bodyPr wrap="square">
            <a:spAutoFit/>
          </a:bodyPr>
          <a:lstStyle/>
          <a:p>
            <a:r>
              <a:rPr lang="en-US" sz="2800" dirty="0"/>
              <a:t>In this study, I used structured interviewing, with an open-ended questionnaire to allow variation in responses (Fontana &amp; Frey, 2000). I developed the questionnaire on the model of communication proposed by Prescott et al. (1986), which included frequency, method, and content as the major elements. Additional questions regarded (a) the extent of understanding of and satisfaction with communication with the school, and (b) knowledge of multicultural education as practiced by the school. I had the interview questions (see Appendix) translated into Chinese using the “</a:t>
            </a:r>
            <a:r>
              <a:rPr lang="en-US" sz="2800" b="1" dirty="0"/>
              <a:t>back-translation</a:t>
            </a:r>
            <a:r>
              <a:rPr lang="en-US" sz="2800" dirty="0"/>
              <a:t>” method (Bracken &amp; Barona, 1991). Thus, the English questionnaire was translated into Chinese and then the Chinese text was translated back into English to examine its equivalency to the original English version. I adjusted the </a:t>
            </a:r>
            <a:r>
              <a:rPr lang="en-US" sz="2800" b="1" dirty="0"/>
              <a:t>discrepancies</a:t>
            </a:r>
            <a:r>
              <a:rPr lang="en-US" sz="2800" dirty="0"/>
              <a:t> before I finalized the Chinese version.</a:t>
            </a:r>
          </a:p>
        </p:txBody>
      </p:sp>
      <p:sp>
        <p:nvSpPr>
          <p:cNvPr id="6" name="Rectangle: Rounded Corners 5">
            <a:extLst>
              <a:ext uri="{FF2B5EF4-FFF2-40B4-BE49-F238E27FC236}">
                <a16:creationId xmlns:a16="http://schemas.microsoft.com/office/drawing/2014/main" id="{9AE49053-893B-3469-6DBA-D3882DBAD0EF}"/>
              </a:ext>
            </a:extLst>
          </p:cNvPr>
          <p:cNvSpPr/>
          <p:nvPr/>
        </p:nvSpPr>
        <p:spPr>
          <a:xfrm>
            <a:off x="8552330" y="5875530"/>
            <a:ext cx="3550024" cy="921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Instrumentation</a:t>
            </a:r>
          </a:p>
        </p:txBody>
      </p:sp>
    </p:spTree>
    <p:extLst>
      <p:ext uri="{BB962C8B-B14F-4D97-AF65-F5344CB8AC3E}">
        <p14:creationId xmlns:p14="http://schemas.microsoft.com/office/powerpoint/2010/main" val="3541694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60D048-3571-3DF1-1E4C-38FD980CF173}"/>
              </a:ext>
            </a:extLst>
          </p:cNvPr>
          <p:cNvSpPr txBox="1"/>
          <p:nvPr/>
        </p:nvSpPr>
        <p:spPr>
          <a:xfrm>
            <a:off x="843958" y="642187"/>
            <a:ext cx="10439843" cy="4832092"/>
          </a:xfrm>
          <a:prstGeom prst="rect">
            <a:avLst/>
          </a:prstGeom>
          <a:noFill/>
        </p:spPr>
        <p:txBody>
          <a:bodyPr wrap="square">
            <a:spAutoFit/>
          </a:bodyPr>
          <a:lstStyle/>
          <a:p>
            <a:r>
              <a:rPr lang="en-US" sz="2800" dirty="0"/>
              <a:t>To ensure parents’ comfort and understanding, Caucasian and Chinese interviewers interviewed the group corresponding to their racial origin. The Chinese interviewers were fluent in Mandarin and Cantonese, using the language of parents’ choice. The interviewers audio-recorded participants’ responses; Chinese interviews were later translated into</a:t>
            </a:r>
          </a:p>
          <a:p>
            <a:r>
              <a:rPr lang="en-US" sz="2800" dirty="0"/>
              <a:t>English for analysis.</a:t>
            </a:r>
          </a:p>
          <a:p>
            <a:r>
              <a:rPr lang="en-US" sz="2800" dirty="0"/>
              <a:t>[…] During the interview, the interviewers further </a:t>
            </a:r>
            <a:r>
              <a:rPr lang="en-US" sz="2800" b="1" dirty="0"/>
              <a:t>elaborated</a:t>
            </a:r>
          </a:p>
          <a:p>
            <a:r>
              <a:rPr lang="en-US" sz="2800" dirty="0"/>
              <a:t>communication for the participants as: “talking to or interacting with your child’s teacher about your child, either in person, by phone or by note, attending school activities such as parent-teacher interviews and school fairs, or getting involved in school events such as fund-raising or sports.” </a:t>
            </a:r>
          </a:p>
        </p:txBody>
      </p:sp>
      <p:sp>
        <p:nvSpPr>
          <p:cNvPr id="6" name="Rectangle: Rounded Corners 5">
            <a:extLst>
              <a:ext uri="{FF2B5EF4-FFF2-40B4-BE49-F238E27FC236}">
                <a16:creationId xmlns:a16="http://schemas.microsoft.com/office/drawing/2014/main" id="{9AE49053-893B-3469-6DBA-D3882DBAD0EF}"/>
              </a:ext>
            </a:extLst>
          </p:cNvPr>
          <p:cNvSpPr/>
          <p:nvPr/>
        </p:nvSpPr>
        <p:spPr>
          <a:xfrm>
            <a:off x="8964706" y="5875530"/>
            <a:ext cx="2871285" cy="921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Page 149</a:t>
            </a:r>
          </a:p>
        </p:txBody>
      </p:sp>
    </p:spTree>
    <p:extLst>
      <p:ext uri="{BB962C8B-B14F-4D97-AF65-F5344CB8AC3E}">
        <p14:creationId xmlns:p14="http://schemas.microsoft.com/office/powerpoint/2010/main" val="759075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4CC191-AF38-3AD9-2A27-982EA8316983}"/>
              </a:ext>
            </a:extLst>
          </p:cNvPr>
          <p:cNvSpPr txBox="1"/>
          <p:nvPr/>
        </p:nvSpPr>
        <p:spPr>
          <a:xfrm>
            <a:off x="859465" y="706208"/>
            <a:ext cx="10473069" cy="4832092"/>
          </a:xfrm>
          <a:prstGeom prst="rect">
            <a:avLst/>
          </a:prstGeom>
          <a:noFill/>
        </p:spPr>
        <p:txBody>
          <a:bodyPr wrap="square">
            <a:spAutoFit/>
          </a:bodyPr>
          <a:lstStyle/>
          <a:p>
            <a:r>
              <a:rPr lang="en-US" sz="2800" b="1" i="1" dirty="0">
                <a:solidFill>
                  <a:srgbClr val="242021"/>
                </a:solidFill>
                <a:effectLst/>
              </a:rPr>
              <a:t>Data analysis</a:t>
            </a:r>
            <a:endParaRPr lang="en-US" sz="2800" dirty="0"/>
          </a:p>
          <a:p>
            <a:r>
              <a:rPr lang="en-US" sz="2800" dirty="0"/>
              <a:t>A research assistant and I analyzed the data for each research question, using </a:t>
            </a:r>
            <a:r>
              <a:rPr lang="en-US" sz="2800" b="1" dirty="0"/>
              <a:t>content analysis</a:t>
            </a:r>
            <a:r>
              <a:rPr lang="en-US" sz="2800" dirty="0"/>
              <a:t> (Johnson &amp; </a:t>
            </a:r>
            <a:r>
              <a:rPr lang="en-US" sz="2800" dirty="0" err="1"/>
              <a:t>LaMontagne</a:t>
            </a:r>
            <a:r>
              <a:rPr lang="en-US" sz="2800" dirty="0"/>
              <a:t>, 1993). Each word, phrase, or sentence that related to the topic being studied constituted a unit of analysis. Examples of units of analysis were: a word; a phrase; or a sentence. Initially, we identified a small, randomly selected sample of the participants (n=10) and analyzed their responses for the basic idea within each unit of analysis. Through repeated comparisons, we integrated similar ideas until we identified the final, mutually exclusive, major themes. After we established major themes for each question, we used them for coding the rest of the data.</a:t>
            </a:r>
          </a:p>
        </p:txBody>
      </p:sp>
      <p:sp>
        <p:nvSpPr>
          <p:cNvPr id="5" name="Rectangle: Rounded Corners 4">
            <a:extLst>
              <a:ext uri="{FF2B5EF4-FFF2-40B4-BE49-F238E27FC236}">
                <a16:creationId xmlns:a16="http://schemas.microsoft.com/office/drawing/2014/main" id="{348E408B-6A22-6083-1080-4B45F2AEF1D5}"/>
              </a:ext>
            </a:extLst>
          </p:cNvPr>
          <p:cNvSpPr/>
          <p:nvPr/>
        </p:nvSpPr>
        <p:spPr>
          <a:xfrm>
            <a:off x="8964706" y="6215408"/>
            <a:ext cx="2871285" cy="5811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t>Page 149/150</a:t>
            </a:r>
            <a:endParaRPr lang="en-US" sz="3600" b="1" dirty="0"/>
          </a:p>
        </p:txBody>
      </p:sp>
    </p:spTree>
    <p:extLst>
      <p:ext uri="{BB962C8B-B14F-4D97-AF65-F5344CB8AC3E}">
        <p14:creationId xmlns:p14="http://schemas.microsoft.com/office/powerpoint/2010/main" val="682457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E8C-8723-E884-C073-9A51040EA2FF}"/>
              </a:ext>
            </a:extLst>
          </p:cNvPr>
          <p:cNvSpPr>
            <a:spLocks noGrp="1"/>
          </p:cNvSpPr>
          <p:nvPr>
            <p:ph type="title"/>
          </p:nvPr>
        </p:nvSpPr>
        <p:spPr/>
        <p:txBody>
          <a:bodyPr/>
          <a:lstStyle/>
          <a:p>
            <a:r>
              <a:rPr lang="en-US"/>
              <a:t>Questions</a:t>
            </a:r>
          </a:p>
        </p:txBody>
      </p:sp>
      <p:sp>
        <p:nvSpPr>
          <p:cNvPr id="5" name="Content Placeholder 2">
            <a:extLst>
              <a:ext uri="{FF2B5EF4-FFF2-40B4-BE49-F238E27FC236}">
                <a16:creationId xmlns:a16="http://schemas.microsoft.com/office/drawing/2014/main" id="{01744660-A08E-42C2-8725-5554EBF1A103}"/>
              </a:ext>
            </a:extLst>
          </p:cNvPr>
          <p:cNvSpPr txBox="1">
            <a:spLocks noGrp="1"/>
          </p:cNvSpPr>
          <p:nvPr>
            <p:ph idx="1"/>
          </p:nvPr>
        </p:nvSpPr>
        <p:spPr>
          <a:xfrm>
            <a:off x="883832" y="2478715"/>
            <a:ext cx="10566104" cy="3728041"/>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3600" dirty="0"/>
              <a:t>Does this paper collect quantitative or qualitative data?</a:t>
            </a:r>
          </a:p>
          <a:p>
            <a:r>
              <a:rPr lang="en-US" sz="3600" dirty="0"/>
              <a:t>What is purposeful sampling? Back translation?</a:t>
            </a:r>
          </a:p>
          <a:p>
            <a:r>
              <a:rPr lang="en-US" sz="3600" dirty="0"/>
              <a:t>What is content analysis? (Advantages &amp; disadvantages?)</a:t>
            </a:r>
          </a:p>
          <a:p>
            <a:r>
              <a:rPr lang="en-US" sz="3600" dirty="0"/>
              <a:t>How does the use of “I” make you feel?</a:t>
            </a:r>
          </a:p>
        </p:txBody>
      </p:sp>
    </p:spTree>
    <p:extLst>
      <p:ext uri="{BB962C8B-B14F-4D97-AF65-F5344CB8AC3E}">
        <p14:creationId xmlns:p14="http://schemas.microsoft.com/office/powerpoint/2010/main" val="15967066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14199-9E8E-8234-F3DE-E1D2EFE6C6E4}"/>
              </a:ext>
            </a:extLst>
          </p:cNvPr>
          <p:cNvSpPr>
            <a:spLocks noGrp="1"/>
          </p:cNvSpPr>
          <p:nvPr>
            <p:ph type="title"/>
          </p:nvPr>
        </p:nvSpPr>
        <p:spPr/>
        <p:txBody>
          <a:bodyPr>
            <a:normAutofit/>
          </a:bodyPr>
          <a:lstStyle/>
          <a:p>
            <a:r>
              <a:rPr lang="en-US" sz="5400"/>
              <a:t>Results</a:t>
            </a:r>
          </a:p>
        </p:txBody>
      </p:sp>
      <p:sp>
        <p:nvSpPr>
          <p:cNvPr id="3" name="Text Placeholder 2">
            <a:extLst>
              <a:ext uri="{FF2B5EF4-FFF2-40B4-BE49-F238E27FC236}">
                <a16:creationId xmlns:a16="http://schemas.microsoft.com/office/drawing/2014/main" id="{E1E0151F-5978-F3CB-322D-F0360769FC68}"/>
              </a:ext>
            </a:extLst>
          </p:cNvPr>
          <p:cNvSpPr>
            <a:spLocks noGrp="1"/>
          </p:cNvSpPr>
          <p:nvPr>
            <p:ph type="body" idx="1"/>
          </p:nvPr>
        </p:nvSpPr>
        <p:spPr>
          <a:xfrm>
            <a:off x="2015067" y="3846051"/>
            <a:ext cx="8158690" cy="2347414"/>
          </a:xfrm>
        </p:spPr>
        <p:txBody>
          <a:bodyPr>
            <a:noAutofit/>
          </a:bodyPr>
          <a:lstStyle/>
          <a:p>
            <a:r>
              <a:rPr lang="en-US" sz="3600"/>
              <a:t>What is this section doing?</a:t>
            </a:r>
          </a:p>
          <a:p>
            <a:r>
              <a:rPr lang="en-US" sz="3600"/>
              <a:t>How is this section structured?</a:t>
            </a:r>
          </a:p>
          <a:p>
            <a:r>
              <a:rPr lang="en-US" sz="3600"/>
              <a:t>What are some of the main results?</a:t>
            </a:r>
          </a:p>
        </p:txBody>
      </p:sp>
    </p:spTree>
    <p:extLst>
      <p:ext uri="{BB962C8B-B14F-4D97-AF65-F5344CB8AC3E}">
        <p14:creationId xmlns:p14="http://schemas.microsoft.com/office/powerpoint/2010/main" val="2977093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19135-CF5F-F7EA-7CAA-1FD9614B1A3E}"/>
              </a:ext>
            </a:extLst>
          </p:cNvPr>
          <p:cNvSpPr>
            <a:spLocks noGrp="1"/>
          </p:cNvSpPr>
          <p:nvPr>
            <p:ph type="title"/>
          </p:nvPr>
        </p:nvSpPr>
        <p:spPr/>
        <p:txBody>
          <a:bodyPr/>
          <a:lstStyle/>
          <a:p>
            <a:r>
              <a:rPr lang="en-US"/>
              <a:t>Discussion Questions</a:t>
            </a:r>
          </a:p>
        </p:txBody>
      </p:sp>
      <p:sp>
        <p:nvSpPr>
          <p:cNvPr id="3" name="Text Placeholder 2">
            <a:extLst>
              <a:ext uri="{FF2B5EF4-FFF2-40B4-BE49-F238E27FC236}">
                <a16:creationId xmlns:a16="http://schemas.microsoft.com/office/drawing/2014/main" id="{5F41E71F-04DE-0C06-5CA1-E3BC2E45EC34}"/>
              </a:ext>
            </a:extLst>
          </p:cNvPr>
          <p:cNvSpPr>
            <a:spLocks noGrp="1"/>
          </p:cNvSpPr>
          <p:nvPr>
            <p:ph idx="1"/>
          </p:nvPr>
        </p:nvSpPr>
        <p:spPr>
          <a:xfrm>
            <a:off x="970220" y="2556932"/>
            <a:ext cx="10300291" cy="3318936"/>
          </a:xfrm>
        </p:spPr>
        <p:txBody>
          <a:bodyPr>
            <a:noAutofit/>
          </a:bodyPr>
          <a:lstStyle/>
          <a:p>
            <a:pPr marL="457200" indent="-457200">
              <a:buFont typeface="+mj-lt"/>
              <a:buAutoNum type="arabicPeriod"/>
            </a:pPr>
            <a:r>
              <a:rPr lang="en-US" sz="3200"/>
              <a:t>Do you agree with the following statement, “All communication is cultural”? Why or why not?</a:t>
            </a:r>
          </a:p>
          <a:p>
            <a:pPr marL="457200" indent="-457200">
              <a:buFont typeface="+mj-lt"/>
              <a:buAutoNum type="arabicPeriod"/>
            </a:pPr>
            <a:r>
              <a:rPr lang="en-US" sz="3200"/>
              <a:t>What is culture shock? What would you suggest to avoid or overcome culture shock? </a:t>
            </a:r>
          </a:p>
          <a:p>
            <a:pPr marL="457200" indent="-457200">
              <a:buFont typeface="+mj-lt"/>
              <a:buAutoNum type="arabicPeriod"/>
            </a:pPr>
            <a:r>
              <a:rPr lang="en-US" sz="3200"/>
              <a:t>What can we do to communicate effectively with people from other cultures?</a:t>
            </a:r>
          </a:p>
        </p:txBody>
      </p:sp>
    </p:spTree>
    <p:extLst>
      <p:ext uri="{BB962C8B-B14F-4D97-AF65-F5344CB8AC3E}">
        <p14:creationId xmlns:p14="http://schemas.microsoft.com/office/powerpoint/2010/main" val="1683546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60D048-3571-3DF1-1E4C-38FD980CF173}"/>
              </a:ext>
            </a:extLst>
          </p:cNvPr>
          <p:cNvSpPr txBox="1"/>
          <p:nvPr/>
        </p:nvSpPr>
        <p:spPr>
          <a:xfrm>
            <a:off x="843958" y="642187"/>
            <a:ext cx="10439843" cy="5262979"/>
          </a:xfrm>
          <a:prstGeom prst="rect">
            <a:avLst/>
          </a:prstGeom>
          <a:noFill/>
        </p:spPr>
        <p:txBody>
          <a:bodyPr wrap="square">
            <a:spAutoFit/>
          </a:bodyPr>
          <a:lstStyle/>
          <a:p>
            <a:r>
              <a:rPr lang="en-US" sz="2800" dirty="0"/>
              <a:t>Five themes emerged that corresponded to the research questions from the analysis of the coded data: (a) pattern of communication, (b) understanding of communication, (c) satisfaction with communication,(d) understanding of school’s valuing of child’s culture, (e) knowledge of the school’s multicultural education.</a:t>
            </a:r>
          </a:p>
          <a:p>
            <a:r>
              <a:rPr lang="en-US" sz="2800" b="1" i="1" dirty="0">
                <a:solidFill>
                  <a:srgbClr val="242021"/>
                </a:solidFill>
                <a:effectLst/>
                <a:latin typeface="Century-BoldItalic"/>
              </a:rPr>
              <a:t>Pattern of communication</a:t>
            </a:r>
            <a:br>
              <a:rPr lang="en-US" sz="2800" b="1" i="1" dirty="0">
                <a:solidFill>
                  <a:srgbClr val="242021"/>
                </a:solidFill>
                <a:effectLst/>
                <a:latin typeface="Century-BoldItalic"/>
              </a:rPr>
            </a:br>
            <a:r>
              <a:rPr lang="en-US" sz="2800" b="0" i="1" dirty="0">
                <a:solidFill>
                  <a:srgbClr val="242021"/>
                </a:solidFill>
                <a:effectLst/>
                <a:latin typeface="Century-BookItalic"/>
              </a:rPr>
              <a:t>Frequency of communication.</a:t>
            </a:r>
            <a:r>
              <a:rPr lang="en-US" sz="2800" dirty="0"/>
              <a:t> </a:t>
            </a:r>
            <a:br>
              <a:rPr lang="en-US" sz="2800" dirty="0"/>
            </a:br>
            <a:r>
              <a:rPr lang="en-US" sz="2800" dirty="0"/>
              <a:t>Chinese parents communicated infrequently: the majority one to four times a year, almost half of them one to two times a year, and two once. In contrast, almost all non-immigrant parents communicated with their children’s schools at least once a month, and almost half of them one to three times a week. </a:t>
            </a:r>
          </a:p>
        </p:txBody>
      </p:sp>
      <p:sp>
        <p:nvSpPr>
          <p:cNvPr id="6" name="Rectangle: Rounded Corners 5">
            <a:extLst>
              <a:ext uri="{FF2B5EF4-FFF2-40B4-BE49-F238E27FC236}">
                <a16:creationId xmlns:a16="http://schemas.microsoft.com/office/drawing/2014/main" id="{9AE49053-893B-3469-6DBA-D3882DBAD0EF}"/>
              </a:ext>
            </a:extLst>
          </p:cNvPr>
          <p:cNvSpPr/>
          <p:nvPr/>
        </p:nvSpPr>
        <p:spPr>
          <a:xfrm>
            <a:off x="8964706" y="5875530"/>
            <a:ext cx="2871285" cy="921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Page 150</a:t>
            </a:r>
          </a:p>
        </p:txBody>
      </p:sp>
    </p:spTree>
    <p:extLst>
      <p:ext uri="{BB962C8B-B14F-4D97-AF65-F5344CB8AC3E}">
        <p14:creationId xmlns:p14="http://schemas.microsoft.com/office/powerpoint/2010/main" val="13333829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60D048-3571-3DF1-1E4C-38FD980CF173}"/>
              </a:ext>
            </a:extLst>
          </p:cNvPr>
          <p:cNvSpPr txBox="1"/>
          <p:nvPr/>
        </p:nvSpPr>
        <p:spPr>
          <a:xfrm>
            <a:off x="843958" y="642187"/>
            <a:ext cx="10439843" cy="5262979"/>
          </a:xfrm>
          <a:prstGeom prst="rect">
            <a:avLst/>
          </a:prstGeom>
          <a:noFill/>
        </p:spPr>
        <p:txBody>
          <a:bodyPr wrap="square">
            <a:spAutoFit/>
          </a:bodyPr>
          <a:lstStyle/>
          <a:p>
            <a:r>
              <a:rPr lang="en-US" sz="2800" b="1" i="1" dirty="0">
                <a:solidFill>
                  <a:srgbClr val="242021"/>
                </a:solidFill>
                <a:effectLst/>
                <a:latin typeface="Century-BoldItalic"/>
              </a:rPr>
              <a:t>Pattern of communication</a:t>
            </a:r>
            <a:br>
              <a:rPr lang="en-US" sz="2800" b="1" i="1" dirty="0">
                <a:solidFill>
                  <a:srgbClr val="242021"/>
                </a:solidFill>
                <a:effectLst/>
                <a:latin typeface="Century-BoldItalic"/>
              </a:rPr>
            </a:br>
            <a:r>
              <a:rPr lang="en-US" sz="2800" b="0" i="1" dirty="0">
                <a:solidFill>
                  <a:srgbClr val="242021"/>
                </a:solidFill>
                <a:effectLst/>
                <a:latin typeface="Century-BookItalic"/>
              </a:rPr>
              <a:t>Method of communication.</a:t>
            </a:r>
            <a:r>
              <a:rPr lang="en-US" sz="2800" dirty="0"/>
              <a:t> </a:t>
            </a:r>
            <a:br>
              <a:rPr lang="en-US" sz="2800" dirty="0"/>
            </a:br>
            <a:r>
              <a:rPr lang="en-US" sz="2800" dirty="0"/>
              <a:t>Both groups of parents used in-person communication most often. [….] However, unlike non-immigrant parents, immigrant parents did not use the telephone alone as a method for communicating with schools. When asked about the best means for the school to communicate with them, one third of the Chinese parents did not show any preference. For another third of these parents, the most preferred method was in-person contact alone, followed by in-person contact combined with other means such as notes, newsletters, or phone calls. Non-immigrant parents shared this pattern of preference. None of the immigrants desired newsletters as the only way of home-school communication.</a:t>
            </a:r>
          </a:p>
        </p:txBody>
      </p:sp>
      <p:sp>
        <p:nvSpPr>
          <p:cNvPr id="6" name="Rectangle: Rounded Corners 5">
            <a:extLst>
              <a:ext uri="{FF2B5EF4-FFF2-40B4-BE49-F238E27FC236}">
                <a16:creationId xmlns:a16="http://schemas.microsoft.com/office/drawing/2014/main" id="{9AE49053-893B-3469-6DBA-D3882DBAD0EF}"/>
              </a:ext>
            </a:extLst>
          </p:cNvPr>
          <p:cNvSpPr/>
          <p:nvPr/>
        </p:nvSpPr>
        <p:spPr>
          <a:xfrm>
            <a:off x="8964706" y="5875530"/>
            <a:ext cx="2871285" cy="921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Page 150-151</a:t>
            </a:r>
          </a:p>
        </p:txBody>
      </p:sp>
    </p:spTree>
    <p:extLst>
      <p:ext uri="{BB962C8B-B14F-4D97-AF65-F5344CB8AC3E}">
        <p14:creationId xmlns:p14="http://schemas.microsoft.com/office/powerpoint/2010/main" val="3933532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60D048-3571-3DF1-1E4C-38FD980CF173}"/>
              </a:ext>
            </a:extLst>
          </p:cNvPr>
          <p:cNvSpPr txBox="1"/>
          <p:nvPr/>
        </p:nvSpPr>
        <p:spPr>
          <a:xfrm>
            <a:off x="843958" y="642187"/>
            <a:ext cx="10439843" cy="5693866"/>
          </a:xfrm>
          <a:prstGeom prst="rect">
            <a:avLst/>
          </a:prstGeom>
          <a:noFill/>
        </p:spPr>
        <p:txBody>
          <a:bodyPr wrap="square">
            <a:spAutoFit/>
          </a:bodyPr>
          <a:lstStyle/>
          <a:p>
            <a:r>
              <a:rPr lang="en-US" sz="2800" b="1" i="1" dirty="0">
                <a:solidFill>
                  <a:srgbClr val="242021"/>
                </a:solidFill>
                <a:effectLst/>
                <a:latin typeface="Century-BoldItalic"/>
              </a:rPr>
              <a:t>Pattern of communication</a:t>
            </a:r>
            <a:br>
              <a:rPr lang="en-US" sz="2800" b="1" i="1" dirty="0">
                <a:solidFill>
                  <a:srgbClr val="242021"/>
                </a:solidFill>
                <a:effectLst/>
                <a:latin typeface="Century-BoldItalic"/>
              </a:rPr>
            </a:br>
            <a:r>
              <a:rPr lang="en-US" sz="2800" b="0" i="1" dirty="0">
                <a:solidFill>
                  <a:srgbClr val="242021"/>
                </a:solidFill>
                <a:effectLst/>
                <a:latin typeface="Century-BookItalic"/>
              </a:rPr>
              <a:t>Content of communication. </a:t>
            </a:r>
          </a:p>
          <a:p>
            <a:r>
              <a:rPr lang="en-US" sz="2800" b="0" i="0" dirty="0">
                <a:solidFill>
                  <a:srgbClr val="242021"/>
                </a:solidFill>
                <a:effectLst/>
                <a:latin typeface="Century-Book"/>
              </a:rPr>
              <a:t>Chinese parents communicated with their children’s schools for reasons largely different than those of Caucasian parents. Table 2 shows that most Chinese parents communicated solely about their children’s academic progress to determine what extra academic support to provide at home. A smaller number of Chinese parents discussed both their children’s general academic work and social relationships. [….] However, the Caucasian parents devoted much more of their communication to the school’s public events and welfare or a combination of their children’s academic progress and the school’s public and social events.</a:t>
            </a:r>
            <a:endParaRPr lang="en-US" sz="2800" dirty="0"/>
          </a:p>
        </p:txBody>
      </p:sp>
      <p:sp>
        <p:nvSpPr>
          <p:cNvPr id="6" name="Rectangle: Rounded Corners 5">
            <a:extLst>
              <a:ext uri="{FF2B5EF4-FFF2-40B4-BE49-F238E27FC236}">
                <a16:creationId xmlns:a16="http://schemas.microsoft.com/office/drawing/2014/main" id="{9AE49053-893B-3469-6DBA-D3882DBAD0EF}"/>
              </a:ext>
            </a:extLst>
          </p:cNvPr>
          <p:cNvSpPr/>
          <p:nvPr/>
        </p:nvSpPr>
        <p:spPr>
          <a:xfrm>
            <a:off x="8964706" y="5875530"/>
            <a:ext cx="2871285" cy="921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Page 151-152</a:t>
            </a:r>
          </a:p>
        </p:txBody>
      </p:sp>
    </p:spTree>
    <p:extLst>
      <p:ext uri="{BB962C8B-B14F-4D97-AF65-F5344CB8AC3E}">
        <p14:creationId xmlns:p14="http://schemas.microsoft.com/office/powerpoint/2010/main" val="17646823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60D048-3571-3DF1-1E4C-38FD980CF173}"/>
              </a:ext>
            </a:extLst>
          </p:cNvPr>
          <p:cNvSpPr txBox="1"/>
          <p:nvPr/>
        </p:nvSpPr>
        <p:spPr>
          <a:xfrm>
            <a:off x="849497" y="797510"/>
            <a:ext cx="10493005" cy="5262979"/>
          </a:xfrm>
          <a:prstGeom prst="rect">
            <a:avLst/>
          </a:prstGeom>
          <a:noFill/>
        </p:spPr>
        <p:txBody>
          <a:bodyPr wrap="square">
            <a:spAutoFit/>
          </a:bodyPr>
          <a:lstStyle/>
          <a:p>
            <a:r>
              <a:rPr lang="en-US" sz="2800" b="1" i="1" dirty="0">
                <a:solidFill>
                  <a:srgbClr val="242021"/>
                </a:solidFill>
                <a:effectLst/>
              </a:rPr>
              <a:t>Understanding of communication</a:t>
            </a:r>
            <a:br>
              <a:rPr lang="en-US" sz="2800" b="1" i="1" dirty="0">
                <a:solidFill>
                  <a:srgbClr val="242021"/>
                </a:solidFill>
                <a:effectLst/>
              </a:rPr>
            </a:br>
            <a:r>
              <a:rPr lang="en-US" sz="2800" b="0" i="0" dirty="0">
                <a:solidFill>
                  <a:srgbClr val="242021"/>
                </a:solidFill>
                <a:effectLst/>
              </a:rPr>
              <a:t>In response to the question, “Do you understand the communication from your child’s school,” most (18 of 21) Chinese parents responded that they did, although some required assistance. [….] Three Chinese parents reported not understanding the communication from the school. Some Chinese parents also reported difficulties with large group meetings because of a language barrier. A problem arose for another parent when the regular class teacher who, unlike the previous ESL (English as a Second Language) teacher, spoke too fast to be understood. As expected, all the Caucasians responded that they understood the communication with their children’s school.</a:t>
            </a:r>
            <a:br>
              <a:rPr lang="en-US" sz="2800" dirty="0"/>
            </a:br>
            <a:endParaRPr lang="en-US" sz="2800" dirty="0"/>
          </a:p>
        </p:txBody>
      </p:sp>
      <p:sp>
        <p:nvSpPr>
          <p:cNvPr id="6" name="Rectangle: Rounded Corners 5">
            <a:extLst>
              <a:ext uri="{FF2B5EF4-FFF2-40B4-BE49-F238E27FC236}">
                <a16:creationId xmlns:a16="http://schemas.microsoft.com/office/drawing/2014/main" id="{9AE49053-893B-3469-6DBA-D3882DBAD0EF}"/>
              </a:ext>
            </a:extLst>
          </p:cNvPr>
          <p:cNvSpPr/>
          <p:nvPr/>
        </p:nvSpPr>
        <p:spPr>
          <a:xfrm>
            <a:off x="8964706" y="5875530"/>
            <a:ext cx="2871285" cy="921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Page 152-153</a:t>
            </a:r>
          </a:p>
        </p:txBody>
      </p:sp>
    </p:spTree>
    <p:extLst>
      <p:ext uri="{BB962C8B-B14F-4D97-AF65-F5344CB8AC3E}">
        <p14:creationId xmlns:p14="http://schemas.microsoft.com/office/powerpoint/2010/main" val="1927750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60D048-3571-3DF1-1E4C-38FD980CF173}"/>
              </a:ext>
            </a:extLst>
          </p:cNvPr>
          <p:cNvSpPr txBox="1"/>
          <p:nvPr/>
        </p:nvSpPr>
        <p:spPr>
          <a:xfrm>
            <a:off x="770860" y="642187"/>
            <a:ext cx="10612623" cy="5693866"/>
          </a:xfrm>
          <a:prstGeom prst="rect">
            <a:avLst/>
          </a:prstGeom>
          <a:noFill/>
        </p:spPr>
        <p:txBody>
          <a:bodyPr wrap="square">
            <a:spAutoFit/>
          </a:bodyPr>
          <a:lstStyle/>
          <a:p>
            <a:r>
              <a:rPr lang="en-US" sz="2800" b="1" i="1" dirty="0">
                <a:solidFill>
                  <a:srgbClr val="242021"/>
                </a:solidFill>
                <a:effectLst/>
              </a:rPr>
              <a:t>Satisfaction with communication</a:t>
            </a:r>
            <a:r>
              <a:rPr lang="en-US" sz="2800" dirty="0"/>
              <a:t> </a:t>
            </a:r>
            <a:br>
              <a:rPr lang="en-US" sz="2800" dirty="0"/>
            </a:br>
            <a:r>
              <a:rPr lang="en-US" sz="2800" dirty="0"/>
              <a:t>Half of the Chinese parents responded </a:t>
            </a:r>
            <a:r>
              <a:rPr lang="en-US" sz="2800" b="1" dirty="0"/>
              <a:t>affirmatively</a:t>
            </a:r>
            <a:r>
              <a:rPr lang="en-US" sz="2800" dirty="0"/>
              <a:t>. [….] However, a few</a:t>
            </a:r>
          </a:p>
          <a:p>
            <a:r>
              <a:rPr lang="en-US" sz="2800" dirty="0"/>
              <a:t>(three) happy Chinese parents requested more information about their children or more communication with the school. [….] They were satisfied with the teachers’ availability for parent-teacher communication and the school’s newsletters, which briefed them on school events and filled in the communication gap. However, these parents were also unhappy with the content of communication, which, to them, gave unrealistically positive reports of their children’s academic progress. [….] Non-immigrant parents did not share the dissatisfaction that some Chinese parents expressed. Instead, most of the non-immigrant parents were satisfied because of the open and prompt communication from the school. </a:t>
            </a:r>
            <a:br>
              <a:rPr lang="en-US" sz="2800" b="1" i="1" dirty="0">
                <a:solidFill>
                  <a:srgbClr val="242021"/>
                </a:solidFill>
                <a:effectLst/>
              </a:rPr>
            </a:br>
            <a:endParaRPr lang="en-US" sz="2800" dirty="0"/>
          </a:p>
        </p:txBody>
      </p:sp>
      <p:sp>
        <p:nvSpPr>
          <p:cNvPr id="6" name="Rectangle: Rounded Corners 5">
            <a:extLst>
              <a:ext uri="{FF2B5EF4-FFF2-40B4-BE49-F238E27FC236}">
                <a16:creationId xmlns:a16="http://schemas.microsoft.com/office/drawing/2014/main" id="{9AE49053-893B-3469-6DBA-D3882DBAD0EF}"/>
              </a:ext>
            </a:extLst>
          </p:cNvPr>
          <p:cNvSpPr/>
          <p:nvPr/>
        </p:nvSpPr>
        <p:spPr>
          <a:xfrm>
            <a:off x="8964706" y="5875530"/>
            <a:ext cx="2871285" cy="921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Page 153-154</a:t>
            </a:r>
          </a:p>
        </p:txBody>
      </p:sp>
    </p:spTree>
    <p:extLst>
      <p:ext uri="{BB962C8B-B14F-4D97-AF65-F5344CB8AC3E}">
        <p14:creationId xmlns:p14="http://schemas.microsoft.com/office/powerpoint/2010/main" val="34764096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60D048-3571-3DF1-1E4C-38FD980CF173}"/>
              </a:ext>
            </a:extLst>
          </p:cNvPr>
          <p:cNvSpPr txBox="1"/>
          <p:nvPr/>
        </p:nvSpPr>
        <p:spPr>
          <a:xfrm>
            <a:off x="843958" y="642187"/>
            <a:ext cx="10439843" cy="5447645"/>
          </a:xfrm>
          <a:prstGeom prst="rect">
            <a:avLst/>
          </a:prstGeom>
          <a:noFill/>
        </p:spPr>
        <p:txBody>
          <a:bodyPr wrap="square">
            <a:spAutoFit/>
          </a:bodyPr>
          <a:lstStyle/>
          <a:p>
            <a:r>
              <a:rPr lang="en-US" sz="2800" b="1" i="1" dirty="0">
                <a:solidFill>
                  <a:srgbClr val="242021"/>
                </a:solidFill>
                <a:effectLst/>
              </a:rPr>
              <a:t>Understanding of school’s valuing of the child’s culture</a:t>
            </a:r>
            <a:br>
              <a:rPr lang="en-US" sz="2800" dirty="0"/>
            </a:br>
            <a:r>
              <a:rPr lang="en-US" sz="3200" dirty="0"/>
              <a:t>Two thirds of the Chinese parents considered that their race and culture were valued at school. Two Chinese parents stated that their culture was not valued and that the school treated the child’s culture just like traditional Canadian culture. Most Caucasian parents responded that schools valued their race and culture and treated their children equally. Only one such parent reported that individual children were not valued. A few Chinese and Caucasian-Canadian parents indicated that they did not know whether the school valued their race and culture because they saw no evidence.</a:t>
            </a:r>
          </a:p>
        </p:txBody>
      </p:sp>
      <p:sp>
        <p:nvSpPr>
          <p:cNvPr id="6" name="Rectangle: Rounded Corners 5">
            <a:extLst>
              <a:ext uri="{FF2B5EF4-FFF2-40B4-BE49-F238E27FC236}">
                <a16:creationId xmlns:a16="http://schemas.microsoft.com/office/drawing/2014/main" id="{9AE49053-893B-3469-6DBA-D3882DBAD0EF}"/>
              </a:ext>
            </a:extLst>
          </p:cNvPr>
          <p:cNvSpPr/>
          <p:nvPr/>
        </p:nvSpPr>
        <p:spPr>
          <a:xfrm>
            <a:off x="8964706" y="5875530"/>
            <a:ext cx="2871285" cy="921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Page 154-155</a:t>
            </a:r>
          </a:p>
        </p:txBody>
      </p:sp>
    </p:spTree>
    <p:extLst>
      <p:ext uri="{BB962C8B-B14F-4D97-AF65-F5344CB8AC3E}">
        <p14:creationId xmlns:p14="http://schemas.microsoft.com/office/powerpoint/2010/main" val="18854390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60D048-3571-3DF1-1E4C-38FD980CF173}"/>
              </a:ext>
            </a:extLst>
          </p:cNvPr>
          <p:cNvSpPr txBox="1"/>
          <p:nvPr/>
        </p:nvSpPr>
        <p:spPr>
          <a:xfrm>
            <a:off x="843958" y="642187"/>
            <a:ext cx="10657760" cy="5447645"/>
          </a:xfrm>
          <a:prstGeom prst="rect">
            <a:avLst/>
          </a:prstGeom>
          <a:noFill/>
        </p:spPr>
        <p:txBody>
          <a:bodyPr wrap="square">
            <a:spAutoFit/>
          </a:bodyPr>
          <a:lstStyle/>
          <a:p>
            <a:r>
              <a:rPr lang="en-US" sz="2800" b="1" i="1" dirty="0">
                <a:solidFill>
                  <a:srgbClr val="242021"/>
                </a:solidFill>
                <a:effectLst/>
              </a:rPr>
              <a:t>Knowledge of the school’s emphasis on multicultural education</a:t>
            </a:r>
            <a:br>
              <a:rPr lang="en-US" sz="2800" dirty="0"/>
            </a:br>
            <a:r>
              <a:rPr lang="en-US" sz="3200" dirty="0"/>
              <a:t>Table 4 shows that four Chinese parents reported that their children’s schools emphasized multicultural education [….] However, the majority reported that they were unaware of any multicultural education programs in their children’s schools because the school either did not have such a program or did not communicate it explicitly to children or parents. Unlike immigrant parents, the majority of non-immigrant parents reported that their children’s school emphasized multicultural education and had a good multicultural education program as evidenced by events celebrating international scenes or holidays.</a:t>
            </a:r>
          </a:p>
        </p:txBody>
      </p:sp>
      <p:sp>
        <p:nvSpPr>
          <p:cNvPr id="6" name="Rectangle: Rounded Corners 5">
            <a:extLst>
              <a:ext uri="{FF2B5EF4-FFF2-40B4-BE49-F238E27FC236}">
                <a16:creationId xmlns:a16="http://schemas.microsoft.com/office/drawing/2014/main" id="{9AE49053-893B-3469-6DBA-D3882DBAD0EF}"/>
              </a:ext>
            </a:extLst>
          </p:cNvPr>
          <p:cNvSpPr/>
          <p:nvPr/>
        </p:nvSpPr>
        <p:spPr>
          <a:xfrm>
            <a:off x="8964706" y="5875530"/>
            <a:ext cx="2871285" cy="921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Page 155-156</a:t>
            </a:r>
          </a:p>
        </p:txBody>
      </p:sp>
    </p:spTree>
    <p:extLst>
      <p:ext uri="{BB962C8B-B14F-4D97-AF65-F5344CB8AC3E}">
        <p14:creationId xmlns:p14="http://schemas.microsoft.com/office/powerpoint/2010/main" val="25329390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60D048-3571-3DF1-1E4C-38FD980CF173}"/>
              </a:ext>
            </a:extLst>
          </p:cNvPr>
          <p:cNvSpPr txBox="1"/>
          <p:nvPr/>
        </p:nvSpPr>
        <p:spPr>
          <a:xfrm>
            <a:off x="843958" y="642187"/>
            <a:ext cx="10559148" cy="3970318"/>
          </a:xfrm>
          <a:prstGeom prst="rect">
            <a:avLst/>
          </a:prstGeom>
          <a:noFill/>
        </p:spPr>
        <p:txBody>
          <a:bodyPr wrap="square">
            <a:spAutoFit/>
          </a:bodyPr>
          <a:lstStyle/>
          <a:p>
            <a:r>
              <a:rPr lang="en-US" sz="2800" b="1" i="1" dirty="0">
                <a:solidFill>
                  <a:srgbClr val="242021"/>
                </a:solidFill>
                <a:effectLst/>
              </a:rPr>
              <a:t>Other comments</a:t>
            </a:r>
            <a:br>
              <a:rPr lang="en-US" sz="2800" dirty="0"/>
            </a:br>
            <a:r>
              <a:rPr lang="en-US" sz="3200" dirty="0"/>
              <a:t>In general, most parents perceived that the curriculum lacked </a:t>
            </a:r>
            <a:r>
              <a:rPr lang="en-US" sz="3200" b="1" dirty="0"/>
              <a:t>stringent</a:t>
            </a:r>
            <a:r>
              <a:rPr lang="en-US" sz="3200" dirty="0"/>
              <a:t> academic standards because students did little homework and much of it was unproductive or non-academic work. The curriculum especially did not teach critical thinking skills, which to some parents involved such exercises as analyzing a phenomenon and understanding its </a:t>
            </a:r>
            <a:r>
              <a:rPr lang="en-US" sz="3200" b="1" dirty="0"/>
              <a:t>underlying</a:t>
            </a:r>
            <a:r>
              <a:rPr lang="en-US" sz="3200" dirty="0"/>
              <a:t> causes and processes. </a:t>
            </a:r>
          </a:p>
        </p:txBody>
      </p:sp>
      <p:sp>
        <p:nvSpPr>
          <p:cNvPr id="6" name="Rectangle: Rounded Corners 5">
            <a:extLst>
              <a:ext uri="{FF2B5EF4-FFF2-40B4-BE49-F238E27FC236}">
                <a16:creationId xmlns:a16="http://schemas.microsoft.com/office/drawing/2014/main" id="{9AE49053-893B-3469-6DBA-D3882DBAD0EF}"/>
              </a:ext>
            </a:extLst>
          </p:cNvPr>
          <p:cNvSpPr/>
          <p:nvPr/>
        </p:nvSpPr>
        <p:spPr>
          <a:xfrm>
            <a:off x="8964706" y="5875530"/>
            <a:ext cx="2871285" cy="921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Page 156</a:t>
            </a:r>
          </a:p>
        </p:txBody>
      </p:sp>
    </p:spTree>
    <p:extLst>
      <p:ext uri="{BB962C8B-B14F-4D97-AF65-F5344CB8AC3E}">
        <p14:creationId xmlns:p14="http://schemas.microsoft.com/office/powerpoint/2010/main" val="35730300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60D048-3571-3DF1-1E4C-38FD980CF173}"/>
              </a:ext>
            </a:extLst>
          </p:cNvPr>
          <p:cNvSpPr txBox="1"/>
          <p:nvPr/>
        </p:nvSpPr>
        <p:spPr>
          <a:xfrm>
            <a:off x="843958" y="642187"/>
            <a:ext cx="10559148" cy="5447645"/>
          </a:xfrm>
          <a:prstGeom prst="rect">
            <a:avLst/>
          </a:prstGeom>
          <a:noFill/>
        </p:spPr>
        <p:txBody>
          <a:bodyPr wrap="square">
            <a:spAutoFit/>
          </a:bodyPr>
          <a:lstStyle/>
          <a:p>
            <a:r>
              <a:rPr lang="en-US" sz="2800" b="1" i="1" dirty="0">
                <a:solidFill>
                  <a:srgbClr val="242021"/>
                </a:solidFill>
                <a:effectLst/>
              </a:rPr>
              <a:t>Other comments</a:t>
            </a:r>
            <a:br>
              <a:rPr lang="en-US" sz="2800" dirty="0"/>
            </a:br>
            <a:r>
              <a:rPr lang="en-US" sz="3200" dirty="0"/>
              <a:t>Parents who volunteered comments also criticized schools for their methods of instruction. Chinese parents were especially concerned about the lack of a well-defined instructional framework, guided by a systematic teaching model that coordinated with learning and that linked new knowledge to that previously learned. These parents further expressed their discontent with the weak mathematics instruction. Consequently, they were worried that their children would not be adequately prepared for future challenges in work and life. </a:t>
            </a:r>
          </a:p>
          <a:p>
            <a:endParaRPr lang="en-US" sz="3200" dirty="0"/>
          </a:p>
        </p:txBody>
      </p:sp>
      <p:sp>
        <p:nvSpPr>
          <p:cNvPr id="6" name="Rectangle: Rounded Corners 5">
            <a:extLst>
              <a:ext uri="{FF2B5EF4-FFF2-40B4-BE49-F238E27FC236}">
                <a16:creationId xmlns:a16="http://schemas.microsoft.com/office/drawing/2014/main" id="{9AE49053-893B-3469-6DBA-D3882DBAD0EF}"/>
              </a:ext>
            </a:extLst>
          </p:cNvPr>
          <p:cNvSpPr/>
          <p:nvPr/>
        </p:nvSpPr>
        <p:spPr>
          <a:xfrm>
            <a:off x="8964706" y="5875530"/>
            <a:ext cx="2871285" cy="921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Page 157</a:t>
            </a:r>
          </a:p>
        </p:txBody>
      </p:sp>
    </p:spTree>
    <p:extLst>
      <p:ext uri="{BB962C8B-B14F-4D97-AF65-F5344CB8AC3E}">
        <p14:creationId xmlns:p14="http://schemas.microsoft.com/office/powerpoint/2010/main" val="4910156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60D048-3571-3DF1-1E4C-38FD980CF173}"/>
              </a:ext>
            </a:extLst>
          </p:cNvPr>
          <p:cNvSpPr txBox="1"/>
          <p:nvPr/>
        </p:nvSpPr>
        <p:spPr>
          <a:xfrm>
            <a:off x="843958" y="642187"/>
            <a:ext cx="10559148" cy="4462760"/>
          </a:xfrm>
          <a:prstGeom prst="rect">
            <a:avLst/>
          </a:prstGeom>
          <a:noFill/>
        </p:spPr>
        <p:txBody>
          <a:bodyPr wrap="square">
            <a:spAutoFit/>
          </a:bodyPr>
          <a:lstStyle/>
          <a:p>
            <a:r>
              <a:rPr lang="en-US" sz="2800" b="1" i="1" dirty="0">
                <a:solidFill>
                  <a:srgbClr val="242021"/>
                </a:solidFill>
                <a:effectLst/>
              </a:rPr>
              <a:t>Other comments</a:t>
            </a:r>
            <a:br>
              <a:rPr lang="en-US" sz="2800" dirty="0"/>
            </a:br>
            <a:r>
              <a:rPr lang="en-US" sz="3200" dirty="0"/>
              <a:t>Both groups of parents recommended greater emphasis on student discipline and academic learning. [….] Chinese parents, in particular, advocated more homework, more interesting assignments, and more emphasis on basic skills such as reading, writing, and mathematics. Finally, Caucasian parents requested better-defined criteria for the evaluation of schoolwork and asked that there be no strike action in schools, thereby allowing greater attention to children’s learning.</a:t>
            </a:r>
          </a:p>
        </p:txBody>
      </p:sp>
      <p:sp>
        <p:nvSpPr>
          <p:cNvPr id="6" name="Rectangle: Rounded Corners 5">
            <a:extLst>
              <a:ext uri="{FF2B5EF4-FFF2-40B4-BE49-F238E27FC236}">
                <a16:creationId xmlns:a16="http://schemas.microsoft.com/office/drawing/2014/main" id="{9AE49053-893B-3469-6DBA-D3882DBAD0EF}"/>
              </a:ext>
            </a:extLst>
          </p:cNvPr>
          <p:cNvSpPr/>
          <p:nvPr/>
        </p:nvSpPr>
        <p:spPr>
          <a:xfrm>
            <a:off x="8964706" y="5875530"/>
            <a:ext cx="2871285" cy="921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Page 157</a:t>
            </a:r>
          </a:p>
        </p:txBody>
      </p:sp>
    </p:spTree>
    <p:extLst>
      <p:ext uri="{BB962C8B-B14F-4D97-AF65-F5344CB8AC3E}">
        <p14:creationId xmlns:p14="http://schemas.microsoft.com/office/powerpoint/2010/main" val="1177634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56353-14EB-425B-B1A9-90197DDDB70F}"/>
              </a:ext>
            </a:extLst>
          </p:cNvPr>
          <p:cNvSpPr>
            <a:spLocks noGrp="1"/>
          </p:cNvSpPr>
          <p:nvPr>
            <p:ph type="title"/>
          </p:nvPr>
        </p:nvSpPr>
        <p:spPr/>
        <p:txBody>
          <a:bodyPr/>
          <a:lstStyle/>
          <a:p>
            <a:r>
              <a:rPr lang="en-US"/>
              <a:t>This Week’s Reading</a:t>
            </a:r>
          </a:p>
        </p:txBody>
      </p:sp>
      <p:pic>
        <p:nvPicPr>
          <p:cNvPr id="4" name="Picture 4">
            <a:extLst>
              <a:ext uri="{FF2B5EF4-FFF2-40B4-BE49-F238E27FC236}">
                <a16:creationId xmlns:a16="http://schemas.microsoft.com/office/drawing/2014/main" id="{FFB905C8-AD7F-F65B-30B0-CA2F47B8EB91}"/>
              </a:ext>
            </a:extLst>
          </p:cNvPr>
          <p:cNvPicPr>
            <a:picLocks noGrp="1" noChangeAspect="1"/>
          </p:cNvPicPr>
          <p:nvPr>
            <p:ph idx="1"/>
          </p:nvPr>
        </p:nvPicPr>
        <p:blipFill>
          <a:blip r:embed="rId2"/>
          <a:stretch>
            <a:fillRect/>
          </a:stretch>
        </p:blipFill>
        <p:spPr>
          <a:xfrm>
            <a:off x="1295402" y="2657658"/>
            <a:ext cx="9601200" cy="2001064"/>
          </a:xfrm>
          <a:prstGeom prst="rect">
            <a:avLst/>
          </a:prstGeom>
          <a:ln w="88900" cap="sq" cmpd="thickThin">
            <a:solidFill>
              <a:srgbClr val="000000"/>
            </a:solidFill>
            <a:prstDash val="solid"/>
            <a:miter lim="800000"/>
          </a:ln>
          <a:effectLst>
            <a:innerShdw blurRad="76200">
              <a:srgbClr val="000000"/>
            </a:innerShdw>
          </a:effectLst>
        </p:spPr>
      </p:pic>
      <p:sp>
        <p:nvSpPr>
          <p:cNvPr id="3" name="TextBox 2">
            <a:extLst>
              <a:ext uri="{FF2B5EF4-FFF2-40B4-BE49-F238E27FC236}">
                <a16:creationId xmlns:a16="http://schemas.microsoft.com/office/drawing/2014/main" id="{77D2E940-C8D5-9526-11AA-95A7A9B33A18}"/>
              </a:ext>
            </a:extLst>
          </p:cNvPr>
          <p:cNvSpPr txBox="1"/>
          <p:nvPr/>
        </p:nvSpPr>
        <p:spPr>
          <a:xfrm>
            <a:off x="571500" y="4968113"/>
            <a:ext cx="11137604" cy="1384995"/>
          </a:xfrm>
          <a:prstGeom prst="rect">
            <a:avLst/>
          </a:prstGeom>
          <a:noFill/>
        </p:spPr>
        <p:txBody>
          <a:bodyPr wrap="square" rtlCol="0">
            <a:spAutoFit/>
          </a:bodyPr>
          <a:lstStyle/>
          <a:p>
            <a:pPr marL="285750" indent="-285750" algn="l">
              <a:buFont typeface="Arial" panose="020B0604020202020204" pitchFamily="34" charset="0"/>
              <a:buChar char="•"/>
            </a:pPr>
            <a:r>
              <a:rPr lang="en-US" sz="2800" dirty="0"/>
              <a:t>We’ll read through this article this week – review Introductions &amp; Methods,  cover Results &amp; Discussion</a:t>
            </a:r>
          </a:p>
          <a:p>
            <a:pPr marL="285750" indent="-285750" algn="l">
              <a:buFont typeface="Arial" panose="020B0604020202020204" pitchFamily="34" charset="0"/>
              <a:buChar char="•"/>
            </a:pPr>
            <a:r>
              <a:rPr lang="en-US" sz="2800" dirty="0"/>
              <a:t>Next week will be the quiz and how to write Results and Discussion sections</a:t>
            </a:r>
          </a:p>
        </p:txBody>
      </p:sp>
    </p:spTree>
    <p:extLst>
      <p:ext uri="{BB962C8B-B14F-4D97-AF65-F5344CB8AC3E}">
        <p14:creationId xmlns:p14="http://schemas.microsoft.com/office/powerpoint/2010/main" val="18143273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37E51-B368-7FEC-17AB-112981A69FFA}"/>
              </a:ext>
            </a:extLst>
          </p:cNvPr>
          <p:cNvSpPr>
            <a:spLocks noGrp="1"/>
          </p:cNvSpPr>
          <p:nvPr>
            <p:ph type="title"/>
          </p:nvPr>
        </p:nvSpPr>
        <p:spPr/>
        <p:txBody>
          <a:bodyPr/>
          <a:lstStyle/>
          <a:p>
            <a:r>
              <a:rPr lang="en-US"/>
              <a:t>Questions</a:t>
            </a:r>
          </a:p>
        </p:txBody>
      </p:sp>
      <p:sp>
        <p:nvSpPr>
          <p:cNvPr id="3" name="Content Placeholder 2">
            <a:extLst>
              <a:ext uri="{FF2B5EF4-FFF2-40B4-BE49-F238E27FC236}">
                <a16:creationId xmlns:a16="http://schemas.microsoft.com/office/drawing/2014/main" id="{E8C69C77-49F2-0477-AC4A-3C9A89BA1E10}"/>
              </a:ext>
            </a:extLst>
          </p:cNvPr>
          <p:cNvSpPr>
            <a:spLocks noGrp="1"/>
          </p:cNvSpPr>
          <p:nvPr>
            <p:ph idx="1"/>
          </p:nvPr>
        </p:nvSpPr>
        <p:spPr/>
        <p:txBody>
          <a:bodyPr>
            <a:normAutofit/>
          </a:bodyPr>
          <a:lstStyle/>
          <a:p>
            <a:r>
              <a:rPr lang="en-US" sz="4400"/>
              <a:t>What is this section doing?</a:t>
            </a:r>
          </a:p>
          <a:p>
            <a:r>
              <a:rPr lang="en-US" sz="4400"/>
              <a:t>How is this section structured?</a:t>
            </a:r>
          </a:p>
          <a:p>
            <a:r>
              <a:rPr lang="en-US" sz="4400"/>
              <a:t>What are some of the main results?</a:t>
            </a:r>
          </a:p>
        </p:txBody>
      </p:sp>
    </p:spTree>
    <p:extLst>
      <p:ext uri="{BB962C8B-B14F-4D97-AF65-F5344CB8AC3E}">
        <p14:creationId xmlns:p14="http://schemas.microsoft.com/office/powerpoint/2010/main" val="13342344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770C20F-9A8E-8053-AA95-42496B231B67}"/>
              </a:ext>
            </a:extLst>
          </p:cNvPr>
          <p:cNvGraphicFramePr>
            <a:graphicFrameLocks noGrp="1"/>
          </p:cNvGraphicFramePr>
          <p:nvPr>
            <p:ph idx="4294967295"/>
            <p:extLst>
              <p:ext uri="{D42A27DB-BD31-4B8C-83A1-F6EECF244321}">
                <p14:modId xmlns:p14="http://schemas.microsoft.com/office/powerpoint/2010/main" val="3877762433"/>
              </p:ext>
            </p:extLst>
          </p:nvPr>
        </p:nvGraphicFramePr>
        <p:xfrm>
          <a:off x="66453" y="730988"/>
          <a:ext cx="12008145" cy="6073845"/>
        </p:xfrm>
        <a:graphic>
          <a:graphicData uri="http://schemas.openxmlformats.org/drawingml/2006/table">
            <a:tbl>
              <a:tblPr firstRow="1" bandRow="1">
                <a:tableStyleId>{5C22544A-7EE6-4342-B048-85BDC9FD1C3A}</a:tableStyleId>
              </a:tblPr>
              <a:tblGrid>
                <a:gridCol w="2950807">
                  <a:extLst>
                    <a:ext uri="{9D8B030D-6E8A-4147-A177-3AD203B41FA5}">
                      <a16:colId xmlns:a16="http://schemas.microsoft.com/office/drawing/2014/main" val="2047385045"/>
                    </a:ext>
                  </a:extLst>
                </a:gridCol>
                <a:gridCol w="9057338">
                  <a:extLst>
                    <a:ext uri="{9D8B030D-6E8A-4147-A177-3AD203B41FA5}">
                      <a16:colId xmlns:a16="http://schemas.microsoft.com/office/drawing/2014/main" val="1420877295"/>
                    </a:ext>
                  </a:extLst>
                </a:gridCol>
              </a:tblGrid>
              <a:tr h="660327">
                <a:tc>
                  <a:txBody>
                    <a:bodyPr/>
                    <a:lstStyle/>
                    <a:p>
                      <a:pPr algn="ctr"/>
                      <a:r>
                        <a:rPr lang="en-US" sz="3200" b="1"/>
                        <a:t>Word</a:t>
                      </a:r>
                    </a:p>
                  </a:txBody>
                  <a:tcPr/>
                </a:tc>
                <a:tc>
                  <a:txBody>
                    <a:bodyPr/>
                    <a:lstStyle/>
                    <a:p>
                      <a:pPr algn="ctr"/>
                      <a:r>
                        <a:rPr lang="en-US" sz="3200" b="1"/>
                        <a:t>Definition</a:t>
                      </a:r>
                    </a:p>
                  </a:txBody>
                  <a:tcPr/>
                </a:tc>
                <a:extLst>
                  <a:ext uri="{0D108BD9-81ED-4DB2-BD59-A6C34878D82A}">
                    <a16:rowId xmlns:a16="http://schemas.microsoft.com/office/drawing/2014/main" val="1942313911"/>
                  </a:ext>
                </a:extLst>
              </a:tr>
              <a:tr h="601502">
                <a:tc>
                  <a:txBody>
                    <a:bodyPr/>
                    <a:lstStyle/>
                    <a:p>
                      <a:pPr algn="ctr"/>
                      <a:r>
                        <a:rPr lang="en-US" sz="2800"/>
                        <a:t>Conflict</a:t>
                      </a:r>
                    </a:p>
                  </a:txBody>
                  <a:tcPr/>
                </a:tc>
                <a:tc>
                  <a:txBody>
                    <a:bodyPr/>
                    <a:lstStyle/>
                    <a:p>
                      <a:pPr lvl="1"/>
                      <a:r>
                        <a:rPr lang="en-US" sz="2800"/>
                        <a:t>Embody the essential characteristics</a:t>
                      </a:r>
                    </a:p>
                  </a:txBody>
                  <a:tcPr/>
                </a:tc>
                <a:extLst>
                  <a:ext uri="{0D108BD9-81ED-4DB2-BD59-A6C34878D82A}">
                    <a16:rowId xmlns:a16="http://schemas.microsoft.com/office/drawing/2014/main" val="1009822579"/>
                  </a:ext>
                </a:extLst>
              </a:tr>
              <a:tr h="601502">
                <a:tc>
                  <a:txBody>
                    <a:bodyPr/>
                    <a:lstStyle/>
                    <a:p>
                      <a:pPr algn="ctr"/>
                      <a:r>
                        <a:rPr lang="en-US" sz="2800" dirty="0"/>
                        <a:t>Affirmative</a:t>
                      </a:r>
                    </a:p>
                  </a:txBody>
                  <a:tcPr/>
                </a:tc>
                <a:tc>
                  <a:txBody>
                    <a:bodyPr/>
                    <a:lstStyle/>
                    <a:p>
                      <a:pPr lvl="1"/>
                      <a:r>
                        <a:rPr lang="en-US" sz="2800"/>
                        <a:t>A strong effect</a:t>
                      </a:r>
                    </a:p>
                  </a:txBody>
                  <a:tcPr/>
                </a:tc>
                <a:extLst>
                  <a:ext uri="{0D108BD9-81ED-4DB2-BD59-A6C34878D82A}">
                    <a16:rowId xmlns:a16="http://schemas.microsoft.com/office/drawing/2014/main" val="2832692958"/>
                  </a:ext>
                </a:extLst>
              </a:tr>
              <a:tr h="601502">
                <a:tc>
                  <a:txBody>
                    <a:bodyPr/>
                    <a:lstStyle/>
                    <a:p>
                      <a:pPr algn="ctr"/>
                      <a:r>
                        <a:rPr lang="en-US" sz="2800"/>
                        <a:t>Criterion</a:t>
                      </a:r>
                    </a:p>
                  </a:txBody>
                  <a:tcPr/>
                </a:tc>
                <a:tc>
                  <a:txBody>
                    <a:bodyPr/>
                    <a:lstStyle/>
                    <a:p>
                      <a:pPr lvl="1"/>
                      <a:r>
                        <a:rPr lang="en-US" sz="2800"/>
                        <a:t>Supporting an attitude</a:t>
                      </a:r>
                    </a:p>
                  </a:txBody>
                  <a:tcPr/>
                </a:tc>
                <a:extLst>
                  <a:ext uri="{0D108BD9-81ED-4DB2-BD59-A6C34878D82A}">
                    <a16:rowId xmlns:a16="http://schemas.microsoft.com/office/drawing/2014/main" val="1060468026"/>
                  </a:ext>
                </a:extLst>
              </a:tr>
              <a:tr h="601502">
                <a:tc>
                  <a:txBody>
                    <a:bodyPr/>
                    <a:lstStyle/>
                    <a:p>
                      <a:pPr algn="ctr"/>
                      <a:r>
                        <a:rPr lang="en-US" sz="2800"/>
                        <a:t>Typify</a:t>
                      </a:r>
                    </a:p>
                  </a:txBody>
                  <a:tcPr/>
                </a:tc>
                <a:tc>
                  <a:txBody>
                    <a:bodyPr/>
                    <a:lstStyle/>
                    <a:p>
                      <a:pPr lvl="1"/>
                      <a:r>
                        <a:rPr lang="en-US" sz="2800"/>
                        <a:t>A state of opposition</a:t>
                      </a:r>
                    </a:p>
                  </a:txBody>
                  <a:tcPr/>
                </a:tc>
                <a:extLst>
                  <a:ext uri="{0D108BD9-81ED-4DB2-BD59-A6C34878D82A}">
                    <a16:rowId xmlns:a16="http://schemas.microsoft.com/office/drawing/2014/main" val="1720921425"/>
                  </a:ext>
                </a:extLst>
              </a:tr>
              <a:tr h="601502">
                <a:tc>
                  <a:txBody>
                    <a:bodyPr/>
                    <a:lstStyle/>
                    <a:p>
                      <a:pPr algn="ctr"/>
                      <a:r>
                        <a:rPr lang="en-US" sz="2800"/>
                        <a:t>Succinct</a:t>
                      </a:r>
                    </a:p>
                  </a:txBody>
                  <a:tcPr/>
                </a:tc>
                <a:tc>
                  <a:txBody>
                    <a:bodyPr/>
                    <a:lstStyle/>
                    <a:p>
                      <a:pPr lvl="1"/>
                      <a:r>
                        <a:rPr lang="en-US" sz="2800"/>
                        <a:t>Obstacle</a:t>
                      </a:r>
                    </a:p>
                  </a:txBody>
                  <a:tcPr/>
                </a:tc>
                <a:extLst>
                  <a:ext uri="{0D108BD9-81ED-4DB2-BD59-A6C34878D82A}">
                    <a16:rowId xmlns:a16="http://schemas.microsoft.com/office/drawing/2014/main" val="2963560089"/>
                  </a:ext>
                </a:extLst>
              </a:tr>
              <a:tr h="601502">
                <a:tc>
                  <a:txBody>
                    <a:bodyPr/>
                    <a:lstStyle/>
                    <a:p>
                      <a:pPr algn="ctr"/>
                      <a:r>
                        <a:rPr lang="en-US" sz="2800"/>
                        <a:t>Eloquence</a:t>
                      </a:r>
                    </a:p>
                  </a:txBody>
                  <a:tcPr/>
                </a:tc>
                <a:tc>
                  <a:txBody>
                    <a:bodyPr/>
                    <a:lstStyle/>
                    <a:p>
                      <a:pPr lvl="1"/>
                      <a:r>
                        <a:rPr lang="en-US" sz="2800"/>
                        <a:t>Powerful and effective language</a:t>
                      </a:r>
                    </a:p>
                  </a:txBody>
                  <a:tcPr/>
                </a:tc>
                <a:extLst>
                  <a:ext uri="{0D108BD9-81ED-4DB2-BD59-A6C34878D82A}">
                    <a16:rowId xmlns:a16="http://schemas.microsoft.com/office/drawing/2014/main" val="2394850922"/>
                  </a:ext>
                </a:extLst>
              </a:tr>
              <a:tr h="601502">
                <a:tc>
                  <a:txBody>
                    <a:bodyPr/>
                    <a:lstStyle/>
                    <a:p>
                      <a:pPr algn="ctr"/>
                      <a:r>
                        <a:rPr lang="en-US" sz="2800"/>
                        <a:t>Barrier</a:t>
                      </a:r>
                    </a:p>
                  </a:txBody>
                  <a:tcPr/>
                </a:tc>
                <a:tc>
                  <a:txBody>
                    <a:bodyPr/>
                    <a:lstStyle/>
                    <a:p>
                      <a:pPr lvl="1"/>
                      <a:r>
                        <a:rPr lang="en-US" sz="2800"/>
                        <a:t>Push for something</a:t>
                      </a:r>
                    </a:p>
                  </a:txBody>
                  <a:tcPr/>
                </a:tc>
                <a:extLst>
                  <a:ext uri="{0D108BD9-81ED-4DB2-BD59-A6C34878D82A}">
                    <a16:rowId xmlns:a16="http://schemas.microsoft.com/office/drawing/2014/main" val="393040885"/>
                  </a:ext>
                </a:extLst>
              </a:tr>
              <a:tr h="601502">
                <a:tc>
                  <a:txBody>
                    <a:bodyPr/>
                    <a:lstStyle/>
                    <a:p>
                      <a:pPr algn="ctr"/>
                      <a:r>
                        <a:rPr lang="en-US" sz="2800"/>
                        <a:t>Advocate</a:t>
                      </a:r>
                    </a:p>
                  </a:txBody>
                  <a:tcPr/>
                </a:tc>
                <a:tc>
                  <a:txBody>
                    <a:bodyPr/>
                    <a:lstStyle/>
                    <a:p>
                      <a:pPr lvl="1"/>
                      <a:r>
                        <a:rPr lang="en-US" sz="2800"/>
                        <a:t>Briefly giving the gist of something</a:t>
                      </a:r>
                    </a:p>
                  </a:txBody>
                  <a:tcPr/>
                </a:tc>
                <a:extLst>
                  <a:ext uri="{0D108BD9-81ED-4DB2-BD59-A6C34878D82A}">
                    <a16:rowId xmlns:a16="http://schemas.microsoft.com/office/drawing/2014/main" val="2980171262"/>
                  </a:ext>
                </a:extLst>
              </a:tr>
              <a:tr h="601502">
                <a:tc>
                  <a:txBody>
                    <a:bodyPr/>
                    <a:lstStyle/>
                    <a:p>
                      <a:pPr algn="ctr"/>
                      <a:r>
                        <a:rPr lang="en-US" sz="2800"/>
                        <a:t>Impact</a:t>
                      </a:r>
                    </a:p>
                  </a:txBody>
                  <a:tcPr/>
                </a:tc>
                <a:tc>
                  <a:txBody>
                    <a:bodyPr/>
                    <a:lstStyle/>
                    <a:p>
                      <a:pPr lvl="1"/>
                      <a:r>
                        <a:rPr lang="en-US" sz="2800" dirty="0"/>
                        <a:t>A factor on which you judge or decide something</a:t>
                      </a:r>
                    </a:p>
                  </a:txBody>
                  <a:tcPr/>
                </a:tc>
                <a:extLst>
                  <a:ext uri="{0D108BD9-81ED-4DB2-BD59-A6C34878D82A}">
                    <a16:rowId xmlns:a16="http://schemas.microsoft.com/office/drawing/2014/main" val="1000769477"/>
                  </a:ext>
                </a:extLst>
              </a:tr>
            </a:tbl>
          </a:graphicData>
        </a:graphic>
      </p:graphicFrame>
      <p:sp>
        <p:nvSpPr>
          <p:cNvPr id="5" name="Rectangle: Rounded Corners 4">
            <a:extLst>
              <a:ext uri="{FF2B5EF4-FFF2-40B4-BE49-F238E27FC236}">
                <a16:creationId xmlns:a16="http://schemas.microsoft.com/office/drawing/2014/main" id="{3DE9A58E-A78D-FA07-52B2-3E0BB8E9424E}"/>
              </a:ext>
            </a:extLst>
          </p:cNvPr>
          <p:cNvSpPr/>
          <p:nvPr/>
        </p:nvSpPr>
        <p:spPr>
          <a:xfrm>
            <a:off x="2755825" y="0"/>
            <a:ext cx="6629400" cy="5781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t>Vocabulary Practice: p.164</a:t>
            </a:r>
          </a:p>
        </p:txBody>
      </p:sp>
    </p:spTree>
    <p:extLst>
      <p:ext uri="{BB962C8B-B14F-4D97-AF65-F5344CB8AC3E}">
        <p14:creationId xmlns:p14="http://schemas.microsoft.com/office/powerpoint/2010/main" val="10839428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227D7-CB4D-A2B4-62EB-B02629536474}"/>
              </a:ext>
            </a:extLst>
          </p:cNvPr>
          <p:cNvSpPr>
            <a:spLocks noGrp="1"/>
          </p:cNvSpPr>
          <p:nvPr>
            <p:ph type="title"/>
          </p:nvPr>
        </p:nvSpPr>
        <p:spPr/>
        <p:txBody>
          <a:bodyPr>
            <a:normAutofit/>
          </a:bodyPr>
          <a:lstStyle/>
          <a:p>
            <a:r>
              <a:rPr lang="en-US" sz="5400"/>
              <a:t>Discussion</a:t>
            </a:r>
          </a:p>
        </p:txBody>
      </p:sp>
      <p:sp>
        <p:nvSpPr>
          <p:cNvPr id="3" name="Text Placeholder 2">
            <a:extLst>
              <a:ext uri="{FF2B5EF4-FFF2-40B4-BE49-F238E27FC236}">
                <a16:creationId xmlns:a16="http://schemas.microsoft.com/office/drawing/2014/main" id="{A5A10FB8-954C-2679-1D1E-331F047E394F}"/>
              </a:ext>
            </a:extLst>
          </p:cNvPr>
          <p:cNvSpPr>
            <a:spLocks noGrp="1"/>
          </p:cNvSpPr>
          <p:nvPr>
            <p:ph type="body" idx="1"/>
          </p:nvPr>
        </p:nvSpPr>
        <p:spPr>
          <a:xfrm>
            <a:off x="793264" y="3846051"/>
            <a:ext cx="10723061" cy="1968629"/>
          </a:xfrm>
        </p:spPr>
        <p:txBody>
          <a:bodyPr>
            <a:normAutofit/>
          </a:bodyPr>
          <a:lstStyle/>
          <a:p>
            <a:r>
              <a:rPr lang="en-US" sz="3200" dirty="0"/>
              <a:t>What is this section doing? What is different to the Results?</a:t>
            </a:r>
          </a:p>
          <a:p>
            <a:r>
              <a:rPr lang="en-US" sz="3200" dirty="0"/>
              <a:t>How is it structured?</a:t>
            </a:r>
          </a:p>
          <a:p>
            <a:r>
              <a:rPr lang="en-US" sz="3200" dirty="0"/>
              <a:t>What might be the limitation of this study?</a:t>
            </a:r>
          </a:p>
        </p:txBody>
      </p:sp>
    </p:spTree>
    <p:extLst>
      <p:ext uri="{BB962C8B-B14F-4D97-AF65-F5344CB8AC3E}">
        <p14:creationId xmlns:p14="http://schemas.microsoft.com/office/powerpoint/2010/main" val="34559984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60D048-3571-3DF1-1E4C-38FD980CF173}"/>
              </a:ext>
            </a:extLst>
          </p:cNvPr>
          <p:cNvSpPr txBox="1"/>
          <p:nvPr/>
        </p:nvSpPr>
        <p:spPr>
          <a:xfrm>
            <a:off x="717698" y="436183"/>
            <a:ext cx="10818628" cy="6494085"/>
          </a:xfrm>
          <a:prstGeom prst="rect">
            <a:avLst/>
          </a:prstGeom>
          <a:noFill/>
        </p:spPr>
        <p:txBody>
          <a:bodyPr wrap="square">
            <a:spAutoFit/>
          </a:bodyPr>
          <a:lstStyle/>
          <a:p>
            <a:r>
              <a:rPr lang="en-US" sz="3200" i="0" dirty="0">
                <a:solidFill>
                  <a:srgbClr val="242021"/>
                </a:solidFill>
                <a:effectLst/>
              </a:rPr>
              <a:t>In this study, I examined the home-school communication of Chinese families who recently immigrated to Canada. As expected, even in the absence of socio-economic difficulties, cultural and linguistic uniqueness created a largely distinct pattern of parental communication with schools. Thus, in comparison with non-immigrants, immigrant parents communicated with schools less often, had more difficulty understanding the communication, and were less satisfied with the school’s communication style and multicultural education program. However, immigrant parents also </a:t>
            </a:r>
            <a:r>
              <a:rPr lang="en-US" sz="3200" b="1" i="0" dirty="0">
                <a:solidFill>
                  <a:srgbClr val="242021"/>
                </a:solidFill>
                <a:effectLst/>
              </a:rPr>
              <a:t>circumvented</a:t>
            </a:r>
            <a:r>
              <a:rPr lang="en-US" sz="3200" i="0" dirty="0">
                <a:solidFill>
                  <a:srgbClr val="242021"/>
                </a:solidFill>
                <a:effectLst/>
              </a:rPr>
              <a:t> the language barrier by using an interpreter (e.g., their own children, friends, or school appointee) to facilitate their communication with schools.</a:t>
            </a:r>
            <a:r>
              <a:rPr lang="en-US" sz="3200" dirty="0"/>
              <a:t> </a:t>
            </a:r>
            <a:br>
              <a:rPr lang="en-US" sz="3200" dirty="0"/>
            </a:br>
            <a:endParaRPr lang="en-US" sz="3200" dirty="0"/>
          </a:p>
        </p:txBody>
      </p:sp>
      <p:sp>
        <p:nvSpPr>
          <p:cNvPr id="6" name="Rectangle: Rounded Corners 5">
            <a:extLst>
              <a:ext uri="{FF2B5EF4-FFF2-40B4-BE49-F238E27FC236}">
                <a16:creationId xmlns:a16="http://schemas.microsoft.com/office/drawing/2014/main" id="{9AE49053-893B-3469-6DBA-D3882DBAD0EF}"/>
              </a:ext>
            </a:extLst>
          </p:cNvPr>
          <p:cNvSpPr/>
          <p:nvPr/>
        </p:nvSpPr>
        <p:spPr>
          <a:xfrm>
            <a:off x="8964706" y="5875530"/>
            <a:ext cx="2871285" cy="921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Page 158</a:t>
            </a:r>
          </a:p>
        </p:txBody>
      </p:sp>
    </p:spTree>
    <p:extLst>
      <p:ext uri="{BB962C8B-B14F-4D97-AF65-F5344CB8AC3E}">
        <p14:creationId xmlns:p14="http://schemas.microsoft.com/office/powerpoint/2010/main" val="18222239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60D048-3571-3DF1-1E4C-38FD980CF173}"/>
              </a:ext>
            </a:extLst>
          </p:cNvPr>
          <p:cNvSpPr txBox="1"/>
          <p:nvPr/>
        </p:nvSpPr>
        <p:spPr>
          <a:xfrm>
            <a:off x="717697" y="449473"/>
            <a:ext cx="10559148" cy="6001643"/>
          </a:xfrm>
          <a:prstGeom prst="rect">
            <a:avLst/>
          </a:prstGeom>
          <a:noFill/>
        </p:spPr>
        <p:txBody>
          <a:bodyPr wrap="square">
            <a:spAutoFit/>
          </a:bodyPr>
          <a:lstStyle/>
          <a:p>
            <a:r>
              <a:rPr lang="en-US" sz="3200" i="0" dirty="0">
                <a:solidFill>
                  <a:srgbClr val="242021"/>
                </a:solidFill>
                <a:effectLst/>
              </a:rPr>
              <a:t>The most distinctive feature of Chinese parents’ communication was their high level of expectations for their children’s academic achievement. Chinese parents communicated more for the sake of their children’s academic progress than for the school’s public events[....] Emphasis on education as a means for an individual’s advancing in society (Stevenson et al., 1994) may have distracted the Chinese parents from their traditional valuation of group well-being[….] Real and perceived language barriers may also have reduced Chinese parents’ involvement in school events. Researchers have observed that Asian-American parents often feel </a:t>
            </a:r>
            <a:r>
              <a:rPr lang="en-US" sz="3200" b="1" i="0" dirty="0">
                <a:solidFill>
                  <a:srgbClr val="242021"/>
                </a:solidFill>
                <a:effectLst/>
              </a:rPr>
              <a:t>reluctant</a:t>
            </a:r>
            <a:r>
              <a:rPr lang="en-US" sz="3200" i="0" dirty="0">
                <a:solidFill>
                  <a:srgbClr val="242021"/>
                </a:solidFill>
                <a:effectLst/>
              </a:rPr>
              <a:t> to participate in school functions because of their lack of confidence in English (Lee &amp; Manning, 2001).</a:t>
            </a:r>
            <a:endParaRPr lang="en-US" sz="3200" dirty="0"/>
          </a:p>
        </p:txBody>
      </p:sp>
      <p:sp>
        <p:nvSpPr>
          <p:cNvPr id="6" name="Rectangle: Rounded Corners 5">
            <a:extLst>
              <a:ext uri="{FF2B5EF4-FFF2-40B4-BE49-F238E27FC236}">
                <a16:creationId xmlns:a16="http://schemas.microsoft.com/office/drawing/2014/main" id="{9AE49053-893B-3469-6DBA-D3882DBAD0EF}"/>
              </a:ext>
            </a:extLst>
          </p:cNvPr>
          <p:cNvSpPr/>
          <p:nvPr/>
        </p:nvSpPr>
        <p:spPr>
          <a:xfrm>
            <a:off x="9554319" y="5987878"/>
            <a:ext cx="2453827" cy="8701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Page 158</a:t>
            </a:r>
          </a:p>
        </p:txBody>
      </p:sp>
    </p:spTree>
    <p:extLst>
      <p:ext uri="{BB962C8B-B14F-4D97-AF65-F5344CB8AC3E}">
        <p14:creationId xmlns:p14="http://schemas.microsoft.com/office/powerpoint/2010/main" val="42316291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60D048-3571-3DF1-1E4C-38FD980CF173}"/>
              </a:ext>
            </a:extLst>
          </p:cNvPr>
          <p:cNvSpPr txBox="1"/>
          <p:nvPr/>
        </p:nvSpPr>
        <p:spPr>
          <a:xfrm>
            <a:off x="704406" y="755158"/>
            <a:ext cx="10559148" cy="4832092"/>
          </a:xfrm>
          <a:prstGeom prst="rect">
            <a:avLst/>
          </a:prstGeom>
          <a:noFill/>
        </p:spPr>
        <p:txBody>
          <a:bodyPr wrap="square">
            <a:spAutoFit/>
          </a:bodyPr>
          <a:lstStyle/>
          <a:p>
            <a:r>
              <a:rPr lang="en-US" sz="2800" i="0" dirty="0">
                <a:solidFill>
                  <a:srgbClr val="242021"/>
                </a:solidFill>
                <a:effectLst/>
              </a:rPr>
              <a:t>The present study clearly demonstrates the interplay between culture and home-school communication for immigrant parents. In their communication with the school, Chinese parents conveyed their educational expectations for their children, which were rooted in their culture of origin, and sought genuine information about their children’s academic performance. [….] Immigrant or not, parents valued the kind of homeschool communication that readily responded to parental concerns and that showed care for meeting children’s needs. Parents especially requested the type of education</a:t>
            </a:r>
          </a:p>
          <a:p>
            <a:r>
              <a:rPr lang="en-US" sz="2800" i="0" dirty="0">
                <a:solidFill>
                  <a:srgbClr val="242021"/>
                </a:solidFill>
                <a:effectLst/>
              </a:rPr>
              <a:t>that emphasized academic excellence, critical thinking, practical skills, and </a:t>
            </a:r>
            <a:r>
              <a:rPr lang="en-US" sz="2800" i="0" dirty="0" err="1">
                <a:solidFill>
                  <a:srgbClr val="242021"/>
                </a:solidFill>
                <a:effectLst/>
              </a:rPr>
              <a:t>behavioural</a:t>
            </a:r>
            <a:r>
              <a:rPr lang="en-US" sz="2800" i="0" dirty="0">
                <a:solidFill>
                  <a:srgbClr val="242021"/>
                </a:solidFill>
                <a:effectLst/>
              </a:rPr>
              <a:t> discipline.</a:t>
            </a:r>
            <a:endParaRPr lang="en-US" sz="2800" dirty="0"/>
          </a:p>
        </p:txBody>
      </p:sp>
      <p:sp>
        <p:nvSpPr>
          <p:cNvPr id="6" name="Rectangle: Rounded Corners 5">
            <a:extLst>
              <a:ext uri="{FF2B5EF4-FFF2-40B4-BE49-F238E27FC236}">
                <a16:creationId xmlns:a16="http://schemas.microsoft.com/office/drawing/2014/main" id="{9AE49053-893B-3469-6DBA-D3882DBAD0EF}"/>
              </a:ext>
            </a:extLst>
          </p:cNvPr>
          <p:cNvSpPr/>
          <p:nvPr/>
        </p:nvSpPr>
        <p:spPr>
          <a:xfrm>
            <a:off x="8964706" y="5875530"/>
            <a:ext cx="2871285" cy="921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Page 159</a:t>
            </a:r>
          </a:p>
        </p:txBody>
      </p:sp>
    </p:spTree>
    <p:extLst>
      <p:ext uri="{BB962C8B-B14F-4D97-AF65-F5344CB8AC3E}">
        <p14:creationId xmlns:p14="http://schemas.microsoft.com/office/powerpoint/2010/main" val="39531982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60D048-3571-3DF1-1E4C-38FD980CF173}"/>
              </a:ext>
            </a:extLst>
          </p:cNvPr>
          <p:cNvSpPr txBox="1"/>
          <p:nvPr/>
        </p:nvSpPr>
        <p:spPr>
          <a:xfrm>
            <a:off x="843958" y="642187"/>
            <a:ext cx="10559148" cy="5262979"/>
          </a:xfrm>
          <a:prstGeom prst="rect">
            <a:avLst/>
          </a:prstGeom>
          <a:noFill/>
        </p:spPr>
        <p:txBody>
          <a:bodyPr wrap="square">
            <a:spAutoFit/>
          </a:bodyPr>
          <a:lstStyle/>
          <a:p>
            <a:r>
              <a:rPr lang="en-US" sz="2800" i="0" dirty="0">
                <a:solidFill>
                  <a:srgbClr val="242021"/>
                </a:solidFill>
                <a:effectLst/>
              </a:rPr>
              <a:t>The results of this study corroborate previous research indicating that language differences may hinder immigrant families’ effective communication and involvement with schools (</a:t>
            </a:r>
            <a:r>
              <a:rPr lang="en-US" sz="2800" i="0" dirty="0" err="1">
                <a:solidFill>
                  <a:srgbClr val="242021"/>
                </a:solidFill>
                <a:effectLst/>
              </a:rPr>
              <a:t>Commins</a:t>
            </a:r>
            <a:r>
              <a:rPr lang="en-US" sz="2800" i="0" dirty="0">
                <a:solidFill>
                  <a:srgbClr val="242021"/>
                </a:solidFill>
                <a:effectLst/>
              </a:rPr>
              <a:t>, 1992; Constantino et al., 1995; </a:t>
            </a:r>
            <a:r>
              <a:rPr lang="en-US" sz="2800" i="0" dirty="0" err="1">
                <a:solidFill>
                  <a:srgbClr val="242021"/>
                </a:solidFill>
                <a:effectLst/>
              </a:rPr>
              <a:t>Gougeon</a:t>
            </a:r>
            <a:r>
              <a:rPr lang="en-US" sz="2800" i="0" dirty="0">
                <a:solidFill>
                  <a:srgbClr val="242021"/>
                </a:solidFill>
                <a:effectLst/>
              </a:rPr>
              <a:t>, 1993). The results further highlight the impact of the language barrier and cultural differences on recently immigrated parents’ communication with and expectations of their children’s schools. Of interest, the discontent of immigrant parents with the school’s curriculum and instruction </a:t>
            </a:r>
            <a:r>
              <a:rPr lang="en-US" sz="2800" b="1" i="0" dirty="0">
                <a:solidFill>
                  <a:srgbClr val="242021"/>
                </a:solidFill>
                <a:effectLst/>
              </a:rPr>
              <a:t>alludes</a:t>
            </a:r>
            <a:r>
              <a:rPr lang="en-US" sz="2800" i="0" dirty="0">
                <a:solidFill>
                  <a:srgbClr val="242021"/>
                </a:solidFill>
                <a:effectLst/>
              </a:rPr>
              <a:t> to the difference between Chinese parents and Canadian schools in pedagogical philosophy. The dissatisfaction also suggests that, perhaps for lack of adequate communication, immigrant parents fail to understand the school’s philosophy.</a:t>
            </a:r>
            <a:endParaRPr lang="en-US" sz="3200" dirty="0"/>
          </a:p>
        </p:txBody>
      </p:sp>
      <p:sp>
        <p:nvSpPr>
          <p:cNvPr id="6" name="Rectangle: Rounded Corners 5">
            <a:extLst>
              <a:ext uri="{FF2B5EF4-FFF2-40B4-BE49-F238E27FC236}">
                <a16:creationId xmlns:a16="http://schemas.microsoft.com/office/drawing/2014/main" id="{9AE49053-893B-3469-6DBA-D3882DBAD0EF}"/>
              </a:ext>
            </a:extLst>
          </p:cNvPr>
          <p:cNvSpPr/>
          <p:nvPr/>
        </p:nvSpPr>
        <p:spPr>
          <a:xfrm>
            <a:off x="9161930" y="5875530"/>
            <a:ext cx="2871285" cy="921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Page 159</a:t>
            </a:r>
          </a:p>
        </p:txBody>
      </p:sp>
    </p:spTree>
    <p:extLst>
      <p:ext uri="{BB962C8B-B14F-4D97-AF65-F5344CB8AC3E}">
        <p14:creationId xmlns:p14="http://schemas.microsoft.com/office/powerpoint/2010/main" val="3195802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60D048-3571-3DF1-1E4C-38FD980CF173}"/>
              </a:ext>
            </a:extLst>
          </p:cNvPr>
          <p:cNvSpPr txBox="1"/>
          <p:nvPr/>
        </p:nvSpPr>
        <p:spPr>
          <a:xfrm>
            <a:off x="717696" y="542504"/>
            <a:ext cx="10891727" cy="5509200"/>
          </a:xfrm>
          <a:prstGeom prst="rect">
            <a:avLst/>
          </a:prstGeom>
          <a:noFill/>
        </p:spPr>
        <p:txBody>
          <a:bodyPr wrap="square">
            <a:spAutoFit/>
          </a:bodyPr>
          <a:lstStyle/>
          <a:p>
            <a:r>
              <a:rPr lang="en-US" sz="3200" i="0" dirty="0">
                <a:solidFill>
                  <a:srgbClr val="242021"/>
                </a:solidFill>
                <a:effectLst/>
              </a:rPr>
              <a:t>The results indicate the need for improving home-school communication for Chinese immigrant families. Schools may meet this need by attending to parents’ desire for responsive communication that shows care for children and for quality education that cultivates critical thinking and student discipline. Schools may also consider practicing a style of communication with parents that is sensitive to their idiosyncratic linguistic and cultural heritage and to their educational expectations. Additionally, schools can </a:t>
            </a:r>
            <a:r>
              <a:rPr lang="en-US" sz="3200" b="1" i="0" dirty="0">
                <a:solidFill>
                  <a:srgbClr val="242021"/>
                </a:solidFill>
                <a:effectLst/>
              </a:rPr>
              <a:t>incorporate</a:t>
            </a:r>
            <a:r>
              <a:rPr lang="en-US" sz="3200" i="0" dirty="0">
                <a:solidFill>
                  <a:srgbClr val="242021"/>
                </a:solidFill>
                <a:effectLst/>
              </a:rPr>
              <a:t> multicultural education activities into the curriculum and daily life, while at the same time inform parents of school policy and practices related to multicultural education. </a:t>
            </a:r>
            <a:endParaRPr lang="en-US" sz="3200" dirty="0"/>
          </a:p>
        </p:txBody>
      </p:sp>
      <p:sp>
        <p:nvSpPr>
          <p:cNvPr id="6" name="Rectangle: Rounded Corners 5">
            <a:extLst>
              <a:ext uri="{FF2B5EF4-FFF2-40B4-BE49-F238E27FC236}">
                <a16:creationId xmlns:a16="http://schemas.microsoft.com/office/drawing/2014/main" id="{9AE49053-893B-3469-6DBA-D3882DBAD0EF}"/>
              </a:ext>
            </a:extLst>
          </p:cNvPr>
          <p:cNvSpPr/>
          <p:nvPr/>
        </p:nvSpPr>
        <p:spPr>
          <a:xfrm>
            <a:off x="9161930" y="5998544"/>
            <a:ext cx="2871285" cy="7980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Page 159</a:t>
            </a:r>
          </a:p>
        </p:txBody>
      </p:sp>
    </p:spTree>
    <p:extLst>
      <p:ext uri="{BB962C8B-B14F-4D97-AF65-F5344CB8AC3E}">
        <p14:creationId xmlns:p14="http://schemas.microsoft.com/office/powerpoint/2010/main" val="13070015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60D048-3571-3DF1-1E4C-38FD980CF173}"/>
              </a:ext>
            </a:extLst>
          </p:cNvPr>
          <p:cNvSpPr txBox="1"/>
          <p:nvPr/>
        </p:nvSpPr>
        <p:spPr>
          <a:xfrm>
            <a:off x="890476" y="1187106"/>
            <a:ext cx="10559148" cy="4031873"/>
          </a:xfrm>
          <a:prstGeom prst="rect">
            <a:avLst/>
          </a:prstGeom>
          <a:noFill/>
        </p:spPr>
        <p:txBody>
          <a:bodyPr wrap="square">
            <a:spAutoFit/>
          </a:bodyPr>
          <a:lstStyle/>
          <a:p>
            <a:r>
              <a:rPr lang="en-US" sz="3200" i="0" dirty="0">
                <a:solidFill>
                  <a:srgbClr val="242021"/>
                </a:solidFill>
                <a:effectLst/>
              </a:rPr>
              <a:t>Such practices would improve home-school communication, perhaps leading to greater involvement in school events by immigrant parents. Effective homeschool communication, however, requires communication skills on the part of school</a:t>
            </a:r>
          </a:p>
          <a:p>
            <a:r>
              <a:rPr lang="en-US" sz="3200" i="0" dirty="0">
                <a:solidFill>
                  <a:srgbClr val="242021"/>
                </a:solidFill>
                <a:effectLst/>
              </a:rPr>
              <a:t>administrators and teachers, which can be enhanced through in-service and pre-service teacher-education programs, focusing on cultivating respect for and understanding of cultural diversity. Teachers’ educational institutions may provide such programs.</a:t>
            </a:r>
            <a:endParaRPr lang="en-US" sz="3200" dirty="0"/>
          </a:p>
        </p:txBody>
      </p:sp>
      <p:sp>
        <p:nvSpPr>
          <p:cNvPr id="6" name="Rectangle: Rounded Corners 5">
            <a:extLst>
              <a:ext uri="{FF2B5EF4-FFF2-40B4-BE49-F238E27FC236}">
                <a16:creationId xmlns:a16="http://schemas.microsoft.com/office/drawing/2014/main" id="{9AE49053-893B-3469-6DBA-D3882DBAD0EF}"/>
              </a:ext>
            </a:extLst>
          </p:cNvPr>
          <p:cNvSpPr/>
          <p:nvPr/>
        </p:nvSpPr>
        <p:spPr>
          <a:xfrm>
            <a:off x="9161930" y="5875530"/>
            <a:ext cx="2871285" cy="921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Page 159</a:t>
            </a:r>
          </a:p>
        </p:txBody>
      </p:sp>
    </p:spTree>
    <p:extLst>
      <p:ext uri="{BB962C8B-B14F-4D97-AF65-F5344CB8AC3E}">
        <p14:creationId xmlns:p14="http://schemas.microsoft.com/office/powerpoint/2010/main" val="17030433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60D048-3571-3DF1-1E4C-38FD980CF173}"/>
              </a:ext>
            </a:extLst>
          </p:cNvPr>
          <p:cNvSpPr txBox="1"/>
          <p:nvPr/>
        </p:nvSpPr>
        <p:spPr>
          <a:xfrm>
            <a:off x="816426" y="1007681"/>
            <a:ext cx="10559148" cy="4247317"/>
          </a:xfrm>
          <a:prstGeom prst="rect">
            <a:avLst/>
          </a:prstGeom>
          <a:noFill/>
        </p:spPr>
        <p:txBody>
          <a:bodyPr wrap="square">
            <a:spAutoFit/>
          </a:bodyPr>
          <a:lstStyle/>
          <a:p>
            <a:r>
              <a:rPr lang="en-US" sz="3000" i="0" dirty="0">
                <a:solidFill>
                  <a:srgbClr val="242021"/>
                </a:solidFill>
                <a:effectLst/>
              </a:rPr>
              <a:t>The inclusion of families mainly with socio-economic advantages delimits the results of this study. Parents with less economic resources may have different experiences in communicating with the school and should be included in future studies. Research may further involve teachers and children as informants to study the bi-directional process that characterizes home-school communication (</a:t>
            </a:r>
            <a:r>
              <a:rPr lang="en-US" sz="3000" i="0" dirty="0" err="1">
                <a:solidFill>
                  <a:srgbClr val="242021"/>
                </a:solidFill>
                <a:effectLst/>
              </a:rPr>
              <a:t>Theilheimer</a:t>
            </a:r>
            <a:r>
              <a:rPr lang="en-US" sz="3000" i="0" dirty="0">
                <a:solidFill>
                  <a:srgbClr val="242021"/>
                </a:solidFill>
                <a:effectLst/>
              </a:rPr>
              <a:t>, 2001). Future research may also consider the pedagogical orientation of schools and immigrant parents as a factor mediating the communication between home and school.</a:t>
            </a:r>
            <a:endParaRPr lang="en-US" sz="3000" dirty="0"/>
          </a:p>
        </p:txBody>
      </p:sp>
      <p:sp>
        <p:nvSpPr>
          <p:cNvPr id="6" name="Rectangle: Rounded Corners 5">
            <a:extLst>
              <a:ext uri="{FF2B5EF4-FFF2-40B4-BE49-F238E27FC236}">
                <a16:creationId xmlns:a16="http://schemas.microsoft.com/office/drawing/2014/main" id="{9AE49053-893B-3469-6DBA-D3882DBAD0EF}"/>
              </a:ext>
            </a:extLst>
          </p:cNvPr>
          <p:cNvSpPr/>
          <p:nvPr/>
        </p:nvSpPr>
        <p:spPr>
          <a:xfrm>
            <a:off x="9161930" y="5875530"/>
            <a:ext cx="2871285" cy="921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Page 160</a:t>
            </a:r>
          </a:p>
        </p:txBody>
      </p:sp>
    </p:spTree>
    <p:extLst>
      <p:ext uri="{BB962C8B-B14F-4D97-AF65-F5344CB8AC3E}">
        <p14:creationId xmlns:p14="http://schemas.microsoft.com/office/powerpoint/2010/main" val="3837338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F9FB-9B9B-6CBD-FFA7-514754AF7549}"/>
              </a:ext>
            </a:extLst>
          </p:cNvPr>
          <p:cNvSpPr>
            <a:spLocks noGrp="1"/>
          </p:cNvSpPr>
          <p:nvPr>
            <p:ph type="title"/>
          </p:nvPr>
        </p:nvSpPr>
        <p:spPr/>
        <p:txBody>
          <a:bodyPr>
            <a:normAutofit/>
          </a:bodyPr>
          <a:lstStyle/>
          <a:p>
            <a:r>
              <a:rPr lang="en-US" sz="6600"/>
              <a:t>Introduction</a:t>
            </a:r>
          </a:p>
        </p:txBody>
      </p:sp>
      <p:sp>
        <p:nvSpPr>
          <p:cNvPr id="3" name="Content Placeholder 2">
            <a:extLst>
              <a:ext uri="{FF2B5EF4-FFF2-40B4-BE49-F238E27FC236}">
                <a16:creationId xmlns:a16="http://schemas.microsoft.com/office/drawing/2014/main" id="{B0E54047-CF16-894E-7131-EB33AAACD964}"/>
              </a:ext>
            </a:extLst>
          </p:cNvPr>
          <p:cNvSpPr>
            <a:spLocks noGrp="1"/>
          </p:cNvSpPr>
          <p:nvPr>
            <p:ph type="body" idx="1"/>
          </p:nvPr>
        </p:nvSpPr>
        <p:spPr>
          <a:xfrm>
            <a:off x="711052" y="3846050"/>
            <a:ext cx="10831919" cy="2320833"/>
          </a:xfrm>
        </p:spPr>
        <p:txBody>
          <a:bodyPr>
            <a:noAutofit/>
          </a:bodyPr>
          <a:lstStyle/>
          <a:p>
            <a:pPr marL="342900" indent="-342900">
              <a:buFont typeface="Arial" panose="020B0604020202020204" pitchFamily="34" charset="0"/>
              <a:buChar char="•"/>
            </a:pPr>
            <a:r>
              <a:rPr lang="en-US" sz="2800" dirty="0"/>
              <a:t>What is the research goal of this study? (Move?)</a:t>
            </a:r>
          </a:p>
          <a:p>
            <a:pPr marL="342900" indent="-342900">
              <a:buFont typeface="Arial" panose="020B0604020202020204" pitchFamily="34" charset="0"/>
              <a:buChar char="•"/>
            </a:pPr>
            <a:r>
              <a:rPr lang="en-US" sz="2800" dirty="0"/>
              <a:t>Why is it important to research or understand home-school communication? (Move?)</a:t>
            </a:r>
          </a:p>
          <a:p>
            <a:pPr marL="342900" indent="-342900">
              <a:buFont typeface="Arial" panose="020B0604020202020204" pitchFamily="34" charset="0"/>
              <a:buChar char="•"/>
            </a:pPr>
            <a:r>
              <a:rPr lang="en-US" sz="2800" dirty="0"/>
              <a:t>Why is there a need for this particular study? (Move?)</a:t>
            </a:r>
          </a:p>
        </p:txBody>
      </p:sp>
    </p:spTree>
    <p:extLst>
      <p:ext uri="{BB962C8B-B14F-4D97-AF65-F5344CB8AC3E}">
        <p14:creationId xmlns:p14="http://schemas.microsoft.com/office/powerpoint/2010/main" val="21469250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60D048-3571-3DF1-1E4C-38FD980CF173}"/>
              </a:ext>
            </a:extLst>
          </p:cNvPr>
          <p:cNvSpPr txBox="1"/>
          <p:nvPr/>
        </p:nvSpPr>
        <p:spPr>
          <a:xfrm>
            <a:off x="816426" y="1074135"/>
            <a:ext cx="10559148" cy="4524315"/>
          </a:xfrm>
          <a:prstGeom prst="rect">
            <a:avLst/>
          </a:prstGeom>
          <a:noFill/>
        </p:spPr>
        <p:txBody>
          <a:bodyPr wrap="square">
            <a:spAutoFit/>
          </a:bodyPr>
          <a:lstStyle/>
          <a:p>
            <a:r>
              <a:rPr lang="en-US" sz="3600" i="0" dirty="0">
                <a:solidFill>
                  <a:srgbClr val="242021"/>
                </a:solidFill>
                <a:effectLst/>
              </a:rPr>
              <a:t>The present study has produced a preliminary set of interview data and new knowledge about home-school communication of recent immigrants such as Chinese. The results suggest other immediate research questions such as: (a) are these findings replicable in other urban </a:t>
            </a:r>
            <a:r>
              <a:rPr lang="en-US" sz="3600" i="0" dirty="0" err="1">
                <a:solidFill>
                  <a:srgbClr val="242021"/>
                </a:solidFill>
                <a:effectLst/>
              </a:rPr>
              <a:t>centres</a:t>
            </a:r>
            <a:r>
              <a:rPr lang="en-US" sz="3600" i="0" dirty="0">
                <a:solidFill>
                  <a:srgbClr val="242021"/>
                </a:solidFill>
                <a:effectLst/>
              </a:rPr>
              <a:t> and with other cultural minorities? and (b) what practices have been shown successful to improve home-school communication?</a:t>
            </a:r>
            <a:endParaRPr lang="en-US" sz="3600" dirty="0"/>
          </a:p>
        </p:txBody>
      </p:sp>
      <p:sp>
        <p:nvSpPr>
          <p:cNvPr id="6" name="Rectangle: Rounded Corners 5">
            <a:extLst>
              <a:ext uri="{FF2B5EF4-FFF2-40B4-BE49-F238E27FC236}">
                <a16:creationId xmlns:a16="http://schemas.microsoft.com/office/drawing/2014/main" id="{9AE49053-893B-3469-6DBA-D3882DBAD0EF}"/>
              </a:ext>
            </a:extLst>
          </p:cNvPr>
          <p:cNvSpPr/>
          <p:nvPr/>
        </p:nvSpPr>
        <p:spPr>
          <a:xfrm>
            <a:off x="9161930" y="5875530"/>
            <a:ext cx="2871285" cy="921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Page 160</a:t>
            </a:r>
          </a:p>
        </p:txBody>
      </p:sp>
    </p:spTree>
    <p:extLst>
      <p:ext uri="{BB962C8B-B14F-4D97-AF65-F5344CB8AC3E}">
        <p14:creationId xmlns:p14="http://schemas.microsoft.com/office/powerpoint/2010/main" val="9427529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C26FF-3F5D-B8F8-45EC-CE251F451661}"/>
              </a:ext>
            </a:extLst>
          </p:cNvPr>
          <p:cNvSpPr>
            <a:spLocks noGrp="1"/>
          </p:cNvSpPr>
          <p:nvPr>
            <p:ph type="title"/>
          </p:nvPr>
        </p:nvSpPr>
        <p:spPr/>
        <p:txBody>
          <a:bodyPr/>
          <a:lstStyle/>
          <a:p>
            <a:r>
              <a:rPr lang="en-US"/>
              <a:t>Questions</a:t>
            </a:r>
          </a:p>
        </p:txBody>
      </p:sp>
      <p:sp>
        <p:nvSpPr>
          <p:cNvPr id="3" name="Content Placeholder 2">
            <a:extLst>
              <a:ext uri="{FF2B5EF4-FFF2-40B4-BE49-F238E27FC236}">
                <a16:creationId xmlns:a16="http://schemas.microsoft.com/office/drawing/2014/main" id="{96C166A7-6FCD-5E4A-4924-F743901D02CF}"/>
              </a:ext>
            </a:extLst>
          </p:cNvPr>
          <p:cNvSpPr>
            <a:spLocks noGrp="1"/>
          </p:cNvSpPr>
          <p:nvPr>
            <p:ph idx="1"/>
          </p:nvPr>
        </p:nvSpPr>
        <p:spPr/>
        <p:txBody>
          <a:bodyPr>
            <a:normAutofit/>
          </a:bodyPr>
          <a:lstStyle/>
          <a:p>
            <a:r>
              <a:rPr lang="en-US" sz="4000"/>
              <a:t>What is this section doing?</a:t>
            </a:r>
          </a:p>
          <a:p>
            <a:r>
              <a:rPr lang="en-US" sz="4000"/>
              <a:t>How is it structured?</a:t>
            </a:r>
          </a:p>
          <a:p>
            <a:r>
              <a:rPr lang="en-US" sz="4000"/>
              <a:t>What might be the limitation of this study?</a:t>
            </a:r>
          </a:p>
        </p:txBody>
      </p:sp>
    </p:spTree>
    <p:extLst>
      <p:ext uri="{BB962C8B-B14F-4D97-AF65-F5344CB8AC3E}">
        <p14:creationId xmlns:p14="http://schemas.microsoft.com/office/powerpoint/2010/main" val="41671299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CD287-7FBC-9711-87A9-F9E3C00A8DE4}"/>
              </a:ext>
            </a:extLst>
          </p:cNvPr>
          <p:cNvSpPr>
            <a:spLocks noGrp="1"/>
          </p:cNvSpPr>
          <p:nvPr>
            <p:ph type="title"/>
          </p:nvPr>
        </p:nvSpPr>
        <p:spPr/>
        <p:txBody>
          <a:bodyPr/>
          <a:lstStyle/>
          <a:p>
            <a:r>
              <a:rPr lang="en-US"/>
              <a:t>Next Class</a:t>
            </a:r>
          </a:p>
        </p:txBody>
      </p:sp>
      <p:sp>
        <p:nvSpPr>
          <p:cNvPr id="3" name="Content Placeholder 2">
            <a:extLst>
              <a:ext uri="{FF2B5EF4-FFF2-40B4-BE49-F238E27FC236}">
                <a16:creationId xmlns:a16="http://schemas.microsoft.com/office/drawing/2014/main" id="{8B3B0BCF-4349-AD1B-6194-5C575CF9F628}"/>
              </a:ext>
            </a:extLst>
          </p:cNvPr>
          <p:cNvSpPr>
            <a:spLocks noGrp="1"/>
          </p:cNvSpPr>
          <p:nvPr>
            <p:ph idx="1"/>
          </p:nvPr>
        </p:nvSpPr>
        <p:spPr>
          <a:xfrm>
            <a:off x="1295401" y="4897621"/>
            <a:ext cx="9601196" cy="1303867"/>
          </a:xfrm>
        </p:spPr>
        <p:txBody>
          <a:bodyPr>
            <a:normAutofit lnSpcReduction="10000"/>
          </a:bodyPr>
          <a:lstStyle/>
          <a:p>
            <a:r>
              <a:rPr lang="en-US"/>
              <a:t>We will have a quiz on the content and vocabulary of this reading</a:t>
            </a:r>
          </a:p>
          <a:p>
            <a:r>
              <a:rPr lang="en-US"/>
              <a:t>We will discuss what is required to write a results section and discussion section using this paper as a guide</a:t>
            </a:r>
          </a:p>
        </p:txBody>
      </p:sp>
      <p:pic>
        <p:nvPicPr>
          <p:cNvPr id="5" name="Picture 4">
            <a:extLst>
              <a:ext uri="{FF2B5EF4-FFF2-40B4-BE49-F238E27FC236}">
                <a16:creationId xmlns:a16="http://schemas.microsoft.com/office/drawing/2014/main" id="{1B7451C6-DCCD-F660-DBA1-B99496912CA9}"/>
              </a:ext>
            </a:extLst>
          </p:cNvPr>
          <p:cNvPicPr>
            <a:picLocks noChangeAspect="1"/>
          </p:cNvPicPr>
          <p:nvPr/>
        </p:nvPicPr>
        <p:blipFill>
          <a:blip r:embed="rId2"/>
          <a:stretch>
            <a:fillRect/>
          </a:stretch>
        </p:blipFill>
        <p:spPr>
          <a:xfrm>
            <a:off x="1295397" y="2570938"/>
            <a:ext cx="9601200" cy="200106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497256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60D048-3571-3DF1-1E4C-38FD980CF173}"/>
              </a:ext>
            </a:extLst>
          </p:cNvPr>
          <p:cNvSpPr txBox="1"/>
          <p:nvPr/>
        </p:nvSpPr>
        <p:spPr>
          <a:xfrm>
            <a:off x="843958" y="642187"/>
            <a:ext cx="10439843" cy="5016758"/>
          </a:xfrm>
          <a:prstGeom prst="rect">
            <a:avLst/>
          </a:prstGeom>
          <a:noFill/>
        </p:spPr>
        <p:txBody>
          <a:bodyPr wrap="square">
            <a:spAutoFit/>
          </a:bodyPr>
          <a:lstStyle/>
          <a:p>
            <a:r>
              <a:rPr lang="en-US" sz="3200" b="0" i="0" dirty="0">
                <a:solidFill>
                  <a:srgbClr val="242021"/>
                </a:solidFill>
                <a:effectLst/>
              </a:rPr>
              <a:t>Home and school form the microsystems of a child’s educational development. The connection between home and school is integral to a </a:t>
            </a:r>
            <a:r>
              <a:rPr lang="en-US" sz="3200" b="1" i="0" dirty="0">
                <a:solidFill>
                  <a:srgbClr val="242021"/>
                </a:solidFill>
                <a:effectLst/>
              </a:rPr>
              <a:t>cohesive </a:t>
            </a:r>
            <a:r>
              <a:rPr lang="en-US" sz="3200" b="0" i="0" dirty="0">
                <a:solidFill>
                  <a:srgbClr val="242021"/>
                </a:solidFill>
                <a:effectLst/>
              </a:rPr>
              <a:t>and effective learning environment (Bronfennbrenner,1979). Central to this connection is the communication between home and school. Scholars such as Epstein (1990) and Healey (1994) have stated that teachers’ communication with parents increases many forms of parental involvement in school or at home; others (Norris, 1999; Watkins, 1997) have linked children’s academic achievement and motivation to home-school communication. </a:t>
            </a:r>
            <a:endParaRPr lang="en-US" sz="3200" dirty="0"/>
          </a:p>
        </p:txBody>
      </p:sp>
      <p:sp>
        <p:nvSpPr>
          <p:cNvPr id="6" name="Rectangle: Rounded Corners 5">
            <a:extLst>
              <a:ext uri="{FF2B5EF4-FFF2-40B4-BE49-F238E27FC236}">
                <a16:creationId xmlns:a16="http://schemas.microsoft.com/office/drawing/2014/main" id="{9AE49053-893B-3469-6DBA-D3882DBAD0EF}"/>
              </a:ext>
            </a:extLst>
          </p:cNvPr>
          <p:cNvSpPr/>
          <p:nvPr/>
        </p:nvSpPr>
        <p:spPr>
          <a:xfrm>
            <a:off x="9159948" y="5658945"/>
            <a:ext cx="2622255" cy="921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Page 144</a:t>
            </a:r>
          </a:p>
        </p:txBody>
      </p:sp>
    </p:spTree>
    <p:extLst>
      <p:ext uri="{BB962C8B-B14F-4D97-AF65-F5344CB8AC3E}">
        <p14:creationId xmlns:p14="http://schemas.microsoft.com/office/powerpoint/2010/main" val="3423498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60D048-3571-3DF1-1E4C-38FD980CF173}"/>
              </a:ext>
            </a:extLst>
          </p:cNvPr>
          <p:cNvSpPr txBox="1"/>
          <p:nvPr/>
        </p:nvSpPr>
        <p:spPr>
          <a:xfrm>
            <a:off x="843958" y="642187"/>
            <a:ext cx="10439843" cy="5632311"/>
          </a:xfrm>
          <a:prstGeom prst="rect">
            <a:avLst/>
          </a:prstGeom>
          <a:noFill/>
        </p:spPr>
        <p:txBody>
          <a:bodyPr wrap="square">
            <a:spAutoFit/>
          </a:bodyPr>
          <a:lstStyle/>
          <a:p>
            <a:r>
              <a:rPr lang="en-US" sz="4000" dirty="0"/>
              <a:t>Watkins (1997) confirmed that the amount of teacher-initiated communication that parents perceive predicts parent involvement. Bowman (1989) suggested that effective home-school communication facilitates teachers’ responsibility to </a:t>
            </a:r>
            <a:r>
              <a:rPr lang="en-US" sz="4000" b="1" dirty="0"/>
              <a:t>interpret</a:t>
            </a:r>
            <a:r>
              <a:rPr lang="en-US" sz="4000" dirty="0"/>
              <a:t> and relay the school’s agenda to the parents. Bhattacharya (2000) identified a strong link between parents and teachers as a factor protecting children from dropping out of school. </a:t>
            </a:r>
          </a:p>
        </p:txBody>
      </p:sp>
      <p:sp>
        <p:nvSpPr>
          <p:cNvPr id="6" name="Rectangle: Rounded Corners 5">
            <a:extLst>
              <a:ext uri="{FF2B5EF4-FFF2-40B4-BE49-F238E27FC236}">
                <a16:creationId xmlns:a16="http://schemas.microsoft.com/office/drawing/2014/main" id="{9AE49053-893B-3469-6DBA-D3882DBAD0EF}"/>
              </a:ext>
            </a:extLst>
          </p:cNvPr>
          <p:cNvSpPr/>
          <p:nvPr/>
        </p:nvSpPr>
        <p:spPr>
          <a:xfrm>
            <a:off x="8910918" y="5658945"/>
            <a:ext cx="2871285" cy="921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Page 144-145</a:t>
            </a:r>
          </a:p>
        </p:txBody>
      </p:sp>
    </p:spTree>
    <p:extLst>
      <p:ext uri="{BB962C8B-B14F-4D97-AF65-F5344CB8AC3E}">
        <p14:creationId xmlns:p14="http://schemas.microsoft.com/office/powerpoint/2010/main" val="1562201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60D048-3571-3DF1-1E4C-38FD980CF173}"/>
              </a:ext>
            </a:extLst>
          </p:cNvPr>
          <p:cNvSpPr txBox="1"/>
          <p:nvPr/>
        </p:nvSpPr>
        <p:spPr>
          <a:xfrm>
            <a:off x="843958" y="642187"/>
            <a:ext cx="10439843" cy="5509200"/>
          </a:xfrm>
          <a:prstGeom prst="rect">
            <a:avLst/>
          </a:prstGeom>
          <a:noFill/>
        </p:spPr>
        <p:txBody>
          <a:bodyPr wrap="square">
            <a:spAutoFit/>
          </a:bodyPr>
          <a:lstStyle/>
          <a:p>
            <a:r>
              <a:rPr lang="en-US" sz="3200" dirty="0"/>
              <a:t>Parental involvement in education is particularly important for elementary school children whose native language is not English (Constantino, Cui, &amp; </a:t>
            </a:r>
            <a:r>
              <a:rPr lang="en-US" sz="3200" dirty="0" err="1"/>
              <a:t>Faltis</a:t>
            </a:r>
            <a:r>
              <a:rPr lang="en-US" sz="3200" dirty="0"/>
              <a:t>, 1995; Swap, 1990). Unfamiliar with the English language, these children need additional educational support, which in turn requires the involvement of the home. Yet cultural and linguistic differences may prevent effective home-school communication, and hence </a:t>
            </a:r>
            <a:r>
              <a:rPr lang="en-US" sz="3200" b="1" dirty="0"/>
              <a:t>hinder</a:t>
            </a:r>
            <a:r>
              <a:rPr lang="en-US" sz="3200" dirty="0"/>
              <a:t> parental involvement in school activities. Parents who have grown up in a culture outside North America may hold different views of schools and children than those of their children’s teachers (</a:t>
            </a:r>
            <a:r>
              <a:rPr lang="en-US" sz="3200" dirty="0" err="1"/>
              <a:t>Theilheimer</a:t>
            </a:r>
            <a:r>
              <a:rPr lang="en-US" sz="3200" dirty="0"/>
              <a:t>, 2001). </a:t>
            </a:r>
          </a:p>
        </p:txBody>
      </p:sp>
      <p:sp>
        <p:nvSpPr>
          <p:cNvPr id="6" name="Rectangle: Rounded Corners 5">
            <a:extLst>
              <a:ext uri="{FF2B5EF4-FFF2-40B4-BE49-F238E27FC236}">
                <a16:creationId xmlns:a16="http://schemas.microsoft.com/office/drawing/2014/main" id="{9AE49053-893B-3469-6DBA-D3882DBAD0EF}"/>
              </a:ext>
            </a:extLst>
          </p:cNvPr>
          <p:cNvSpPr/>
          <p:nvPr/>
        </p:nvSpPr>
        <p:spPr>
          <a:xfrm>
            <a:off x="8910918" y="5658945"/>
            <a:ext cx="2871285" cy="921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Page 145</a:t>
            </a:r>
          </a:p>
        </p:txBody>
      </p:sp>
    </p:spTree>
    <p:extLst>
      <p:ext uri="{BB962C8B-B14F-4D97-AF65-F5344CB8AC3E}">
        <p14:creationId xmlns:p14="http://schemas.microsoft.com/office/powerpoint/2010/main" val="3971133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60D048-3571-3DF1-1E4C-38FD980CF173}"/>
              </a:ext>
            </a:extLst>
          </p:cNvPr>
          <p:cNvSpPr txBox="1"/>
          <p:nvPr/>
        </p:nvSpPr>
        <p:spPr>
          <a:xfrm>
            <a:off x="843958" y="642187"/>
            <a:ext cx="10693618" cy="5509200"/>
          </a:xfrm>
          <a:prstGeom prst="rect">
            <a:avLst/>
          </a:prstGeom>
          <a:noFill/>
        </p:spPr>
        <p:txBody>
          <a:bodyPr wrap="square">
            <a:spAutoFit/>
          </a:bodyPr>
          <a:lstStyle/>
          <a:p>
            <a:r>
              <a:rPr lang="en-US" sz="3200" dirty="0"/>
              <a:t> The language barrier also </a:t>
            </a:r>
            <a:r>
              <a:rPr lang="en-US" sz="3200" b="1" dirty="0"/>
              <a:t>deters</a:t>
            </a:r>
            <a:r>
              <a:rPr lang="en-US" sz="3200" dirty="0"/>
              <a:t> immigrant parents’ communication with and involvement in the school (Bhattacharya, 2000; </a:t>
            </a:r>
            <a:r>
              <a:rPr lang="en-US" sz="3200" dirty="0" err="1"/>
              <a:t>Gougeon</a:t>
            </a:r>
            <a:r>
              <a:rPr lang="en-US" sz="3200" dirty="0"/>
              <a:t>, 1993). </a:t>
            </a:r>
            <a:r>
              <a:rPr lang="en-US" sz="3200" b="1" dirty="0"/>
              <a:t>Intimidated</a:t>
            </a:r>
            <a:r>
              <a:rPr lang="en-US" sz="3200" dirty="0"/>
              <a:t> by the linguistic barriers they face in the English-speaking school environment, such parents may be especially unable to participate actively in their children’s education (</a:t>
            </a:r>
            <a:r>
              <a:rPr lang="en-US" sz="3200" dirty="0" err="1"/>
              <a:t>Commins</a:t>
            </a:r>
            <a:r>
              <a:rPr lang="en-US" sz="3200" dirty="0"/>
              <a:t>, 1992). Yet immigrant minority parents’ lack of involvement is often misinterpreted by school personnel as a lack of interest in their children’s academic work (</a:t>
            </a:r>
            <a:r>
              <a:rPr lang="en-US" sz="3200" dirty="0" err="1"/>
              <a:t>Commins</a:t>
            </a:r>
            <a:r>
              <a:rPr lang="en-US" sz="3200" dirty="0"/>
              <a:t>, 1992). Immigrant families’ communication with their children’s schools becomes a major educational concern, which </a:t>
            </a:r>
            <a:r>
              <a:rPr lang="en-US" sz="3200" b="1" dirty="0"/>
              <a:t>constitutes</a:t>
            </a:r>
            <a:r>
              <a:rPr lang="en-US" sz="3200" dirty="0"/>
              <a:t> the focus of the present study with recent Chinese immigrants.</a:t>
            </a:r>
          </a:p>
        </p:txBody>
      </p:sp>
      <p:sp>
        <p:nvSpPr>
          <p:cNvPr id="6" name="Rectangle: Rounded Corners 5">
            <a:extLst>
              <a:ext uri="{FF2B5EF4-FFF2-40B4-BE49-F238E27FC236}">
                <a16:creationId xmlns:a16="http://schemas.microsoft.com/office/drawing/2014/main" id="{9AE49053-893B-3469-6DBA-D3882DBAD0EF}"/>
              </a:ext>
            </a:extLst>
          </p:cNvPr>
          <p:cNvSpPr/>
          <p:nvPr/>
        </p:nvSpPr>
        <p:spPr>
          <a:xfrm>
            <a:off x="9628095" y="6079670"/>
            <a:ext cx="2438400" cy="7066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Page 145</a:t>
            </a:r>
          </a:p>
        </p:txBody>
      </p:sp>
    </p:spTree>
    <p:extLst>
      <p:ext uri="{BB962C8B-B14F-4D97-AF65-F5344CB8AC3E}">
        <p14:creationId xmlns:p14="http://schemas.microsoft.com/office/powerpoint/2010/main" val="2908588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4739</Words>
  <Application>Microsoft Office PowerPoint</Application>
  <PresentationFormat>Widescreen</PresentationFormat>
  <Paragraphs>214</Paragraphs>
  <Slides>52</Slides>
  <Notes>17</Notes>
  <HiddenSlides>6</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Organic</vt:lpstr>
      <vt:lpstr>Academic Reading &amp; Writing</vt:lpstr>
      <vt:lpstr>Last Week</vt:lpstr>
      <vt:lpstr>Discussion Questions</vt:lpstr>
      <vt:lpstr>This Week’s Reading</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lpstr>PowerPoint Presentation</vt:lpstr>
      <vt:lpstr>PowerPoint Presentation</vt:lpstr>
      <vt:lpstr>Methods</vt:lpstr>
      <vt:lpstr>PowerPoint Presentation</vt:lpstr>
      <vt:lpstr>PowerPoint Presentation</vt:lpstr>
      <vt:lpstr>PowerPoint Presentation</vt:lpstr>
      <vt:lpstr>PowerPoint Presentation</vt:lpstr>
      <vt:lpstr>PowerPoint Presentation</vt:lpstr>
      <vt:lpstr>PowerPoint Presentation</vt:lpstr>
      <vt:lpstr>Questions</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lpstr>Discussion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Next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Russell Burgess</dc:creator>
  <cp:lastModifiedBy>Russell Burgess</cp:lastModifiedBy>
  <cp:revision>44</cp:revision>
  <dcterms:created xsi:type="dcterms:W3CDTF">2022-11-13T03:22:01Z</dcterms:created>
  <dcterms:modified xsi:type="dcterms:W3CDTF">2023-04-25T05:26:45Z</dcterms:modified>
</cp:coreProperties>
</file>