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7"/>
  </p:notesMasterIdLst>
  <p:sldIdLst>
    <p:sldId id="257" r:id="rId2"/>
    <p:sldId id="503" r:id="rId3"/>
    <p:sldId id="537" r:id="rId4"/>
    <p:sldId id="538" r:id="rId5"/>
    <p:sldId id="539" r:id="rId6"/>
    <p:sldId id="541" r:id="rId7"/>
    <p:sldId id="258" r:id="rId8"/>
    <p:sldId id="506" r:id="rId9"/>
    <p:sldId id="504" r:id="rId10"/>
    <p:sldId id="505" r:id="rId11"/>
    <p:sldId id="543" r:id="rId12"/>
    <p:sldId id="507" r:id="rId13"/>
    <p:sldId id="508" r:id="rId14"/>
    <p:sldId id="509" r:id="rId15"/>
    <p:sldId id="510" r:id="rId16"/>
    <p:sldId id="511" r:id="rId17"/>
    <p:sldId id="513" r:id="rId18"/>
    <p:sldId id="530" r:id="rId19"/>
    <p:sldId id="534" r:id="rId20"/>
    <p:sldId id="514" r:id="rId21"/>
    <p:sldId id="515" r:id="rId22"/>
    <p:sldId id="516" r:id="rId23"/>
    <p:sldId id="532" r:id="rId24"/>
    <p:sldId id="531" r:id="rId25"/>
    <p:sldId id="535" r:id="rId26"/>
    <p:sldId id="536" r:id="rId27"/>
    <p:sldId id="542" r:id="rId28"/>
    <p:sldId id="518" r:id="rId29"/>
    <p:sldId id="517" r:id="rId30"/>
    <p:sldId id="519" r:id="rId31"/>
    <p:sldId id="520" r:id="rId32"/>
    <p:sldId id="521" r:id="rId33"/>
    <p:sldId id="522" r:id="rId34"/>
    <p:sldId id="533" r:id="rId35"/>
    <p:sldId id="512"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8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viewProps" Target="viewProps.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notesMaster" Target="notesMasters/notesMaster1.xml" /><Relationship Id="rId40"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E879B2-9AA4-8244-9BE4-54901F1160D7}" type="datetimeFigureOut">
              <a:rPr lang="en-US" smtClean="0"/>
              <a:t>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3A0127-8957-824B-850A-D2BAC1188856}" type="slidenum">
              <a:rPr lang="en-US" smtClean="0"/>
              <a:t>‹#›</a:t>
            </a:fld>
            <a:endParaRPr lang="en-US"/>
          </a:p>
        </p:txBody>
      </p:sp>
    </p:spTree>
    <p:extLst>
      <p:ext uri="{BB962C8B-B14F-4D97-AF65-F5344CB8AC3E}">
        <p14:creationId xmlns:p14="http://schemas.microsoft.com/office/powerpoint/2010/main" val="1905338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Can also ask:</a:t>
            </a:r>
          </a:p>
          <a:p>
            <a:r>
              <a:rPr lang="en-US"/>
              <a:t>How to pronounce conflict &amp; advocate? (Different between different stresses between noun/verb)</a:t>
            </a:r>
          </a:p>
          <a:p>
            <a:r>
              <a:rPr lang="en-US"/>
              <a:t>Plural of Criterion</a:t>
            </a:r>
          </a:p>
        </p:txBody>
      </p:sp>
      <p:sp>
        <p:nvSpPr>
          <p:cNvPr id="4" name="Slide Number Placeholder 3"/>
          <p:cNvSpPr>
            <a:spLocks noGrp="1"/>
          </p:cNvSpPr>
          <p:nvPr>
            <p:ph type="sldNum" sz="quarter" idx="5"/>
          </p:nvPr>
        </p:nvSpPr>
        <p:spPr/>
        <p:txBody>
          <a:bodyPr/>
          <a:lstStyle/>
          <a:p>
            <a:fld id="{47F827D5-1B58-D14A-8272-3F766A8B1721}" type="slidenum">
              <a:rPr lang="en-US" smtClean="0"/>
              <a:t>19</a:t>
            </a:fld>
            <a:endParaRPr lang="en-US"/>
          </a:p>
        </p:txBody>
      </p:sp>
    </p:spTree>
    <p:extLst>
      <p:ext uri="{BB962C8B-B14F-4D97-AF65-F5344CB8AC3E}">
        <p14:creationId xmlns:p14="http://schemas.microsoft.com/office/powerpoint/2010/main" val="22157476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12/4/2023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4.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3.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12/4/2023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182B-569C-B313-DA6A-CBB548A67A9A}"/>
              </a:ext>
            </a:extLst>
          </p:cNvPr>
          <p:cNvSpPr>
            <a:spLocks noGrp="1"/>
          </p:cNvSpPr>
          <p:nvPr>
            <p:ph type="ctrTitle"/>
          </p:nvPr>
        </p:nvSpPr>
        <p:spPr/>
        <p:txBody>
          <a:bodyPr/>
          <a:lstStyle/>
          <a:p>
            <a:r>
              <a:rPr lang="en-US"/>
              <a:t>Academic Reading &amp; Writing</a:t>
            </a:r>
          </a:p>
        </p:txBody>
      </p:sp>
      <p:sp>
        <p:nvSpPr>
          <p:cNvPr id="3" name="Subtitle 2">
            <a:extLst>
              <a:ext uri="{FF2B5EF4-FFF2-40B4-BE49-F238E27FC236}">
                <a16:creationId xmlns:a16="http://schemas.microsoft.com/office/drawing/2014/main" id="{2FDF6689-5C2B-CDEE-4098-1D1A9402541E}"/>
              </a:ext>
            </a:extLst>
          </p:cNvPr>
          <p:cNvSpPr>
            <a:spLocks noGrp="1"/>
          </p:cNvSpPr>
          <p:nvPr>
            <p:ph type="subTitle" idx="1"/>
          </p:nvPr>
        </p:nvSpPr>
        <p:spPr/>
        <p:txBody>
          <a:bodyPr/>
          <a:lstStyle/>
          <a:p>
            <a:r>
              <a:rPr lang="en-US"/>
              <a:t>Unit 6: Cultural Orientation Programs</a:t>
            </a:r>
          </a:p>
        </p:txBody>
      </p:sp>
    </p:spTree>
    <p:extLst>
      <p:ext uri="{BB962C8B-B14F-4D97-AF65-F5344CB8AC3E}">
        <p14:creationId xmlns:p14="http://schemas.microsoft.com/office/powerpoint/2010/main" val="1834655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1BE4E6-27C4-9133-6D5B-466151465BD9}"/>
              </a:ext>
            </a:extLst>
          </p:cNvPr>
          <p:cNvSpPr txBox="1"/>
          <p:nvPr/>
        </p:nvSpPr>
        <p:spPr>
          <a:xfrm>
            <a:off x="784151" y="571524"/>
            <a:ext cx="10745529" cy="5693866"/>
          </a:xfrm>
          <a:prstGeom prst="rect">
            <a:avLst/>
          </a:prstGeom>
          <a:noFill/>
        </p:spPr>
        <p:txBody>
          <a:bodyPr wrap="square">
            <a:spAutoFit/>
          </a:bodyPr>
          <a:lstStyle/>
          <a:p>
            <a:r>
              <a:rPr lang="en-US" sz="2800"/>
              <a:t>‘Culture shock’ has been identified as a reaction to a change in cultural environment. The term was first used by Oberg (1960), who believed that the condition was “</a:t>
            </a:r>
            <a:r>
              <a:rPr lang="en-US" sz="2800" b="1"/>
              <a:t>precipitated</a:t>
            </a:r>
            <a:r>
              <a:rPr lang="en-US" sz="2800"/>
              <a:t> by the anxiety that results from losing all our familiar signs and symbols of social </a:t>
            </a:r>
            <a:r>
              <a:rPr lang="en-US" sz="2800" b="1"/>
              <a:t>intercourse</a:t>
            </a:r>
            <a:r>
              <a:rPr lang="en-US" sz="2800"/>
              <a:t>” (p.177). It has been described as an emotional reaction caused by an inability to understand, control or predict another person’s behaviour (Bock, 1970). A major review of the literature on the psychological adjustment of short term visitors or </a:t>
            </a:r>
            <a:r>
              <a:rPr lang="en-US" sz="2800" b="1"/>
              <a:t>sojourners</a:t>
            </a:r>
            <a:r>
              <a:rPr lang="en-US" sz="2800"/>
              <a:t> was carried out by Church (1982). Church describes culture shock as a normal process of adaptation to cultural stress, which involves symptoms such as anxiety, </a:t>
            </a:r>
            <a:r>
              <a:rPr lang="en-US" sz="2800" b="1"/>
              <a:t>irritability</a:t>
            </a:r>
            <a:r>
              <a:rPr lang="en-US" sz="2800"/>
              <a:t> and a longing for a more predictable environment. However it has been suggested that the negative aspects of culture shock can be </a:t>
            </a:r>
            <a:r>
              <a:rPr lang="en-US" sz="2800" b="1"/>
              <a:t>ameliorated</a:t>
            </a:r>
            <a:r>
              <a:rPr lang="en-US" sz="2800"/>
              <a:t> through programmes of cultural orientation (see e.g. Bochner, 1982; Furnham and Bochner, 1986).</a:t>
            </a:r>
          </a:p>
        </p:txBody>
      </p:sp>
      <p:sp>
        <p:nvSpPr>
          <p:cNvPr id="6" name="Rectangle: Rounded Corners 5">
            <a:extLst>
              <a:ext uri="{FF2B5EF4-FFF2-40B4-BE49-F238E27FC236}">
                <a16:creationId xmlns:a16="http://schemas.microsoft.com/office/drawing/2014/main" id="{42AF6151-7646-0F64-E6F5-56D883A5D449}"/>
              </a:ext>
            </a:extLst>
          </p:cNvPr>
          <p:cNvSpPr/>
          <p:nvPr/>
        </p:nvSpPr>
        <p:spPr>
          <a:xfrm>
            <a:off x="9512151" y="6220023"/>
            <a:ext cx="2569093" cy="637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Page 171/172</a:t>
            </a:r>
          </a:p>
        </p:txBody>
      </p:sp>
    </p:spTree>
    <p:extLst>
      <p:ext uri="{BB962C8B-B14F-4D97-AF65-F5344CB8AC3E}">
        <p14:creationId xmlns:p14="http://schemas.microsoft.com/office/powerpoint/2010/main" val="3655929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4F31E-E500-BFE9-7584-D66F17950A10}"/>
              </a:ext>
            </a:extLst>
          </p:cNvPr>
          <p:cNvSpPr>
            <a:spLocks noGrp="1"/>
          </p:cNvSpPr>
          <p:nvPr>
            <p:ph type="title"/>
          </p:nvPr>
        </p:nvSpPr>
        <p:spPr/>
        <p:txBody>
          <a:bodyPr>
            <a:normAutofit/>
          </a:bodyPr>
          <a:lstStyle/>
          <a:p>
            <a:r>
              <a:rPr lang="en-US" sz="6000" dirty="0"/>
              <a:t>Sojourner</a:t>
            </a:r>
          </a:p>
        </p:txBody>
      </p:sp>
      <p:pic>
        <p:nvPicPr>
          <p:cNvPr id="6" name="Picture 5">
            <a:extLst>
              <a:ext uri="{FF2B5EF4-FFF2-40B4-BE49-F238E27FC236}">
                <a16:creationId xmlns:a16="http://schemas.microsoft.com/office/drawing/2014/main" id="{E6788CC2-B765-CEC3-FA9A-B58F89EF39C8}"/>
              </a:ext>
            </a:extLst>
          </p:cNvPr>
          <p:cNvPicPr>
            <a:picLocks noChangeAspect="1"/>
          </p:cNvPicPr>
          <p:nvPr/>
        </p:nvPicPr>
        <p:blipFill>
          <a:blip r:embed="rId2"/>
          <a:stretch>
            <a:fillRect/>
          </a:stretch>
        </p:blipFill>
        <p:spPr>
          <a:xfrm>
            <a:off x="2774463" y="2496041"/>
            <a:ext cx="6643074" cy="4151921"/>
          </a:xfrm>
          <a:prstGeom prst="rect">
            <a:avLst/>
          </a:prstGeom>
        </p:spPr>
      </p:pic>
    </p:spTree>
    <p:extLst>
      <p:ext uri="{BB962C8B-B14F-4D97-AF65-F5344CB8AC3E}">
        <p14:creationId xmlns:p14="http://schemas.microsoft.com/office/powerpoint/2010/main" val="1028186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44C8A4-6327-08D0-860D-5A91044B4632}"/>
              </a:ext>
            </a:extLst>
          </p:cNvPr>
          <p:cNvSpPr txBox="1"/>
          <p:nvPr/>
        </p:nvSpPr>
        <p:spPr>
          <a:xfrm>
            <a:off x="877186" y="658638"/>
            <a:ext cx="10287000" cy="5262979"/>
          </a:xfrm>
          <a:prstGeom prst="rect">
            <a:avLst/>
          </a:prstGeom>
          <a:noFill/>
        </p:spPr>
        <p:txBody>
          <a:bodyPr wrap="square">
            <a:spAutoFit/>
          </a:bodyPr>
          <a:lstStyle/>
          <a:p>
            <a:r>
              <a:rPr lang="en-US" sz="2800" dirty="0"/>
              <a:t>There have been a number of studies which suggest that international students are likely to experience culture shock when studying in a foreign country. </a:t>
            </a:r>
            <a:r>
              <a:rPr lang="en-US" sz="2800" dirty="0" err="1"/>
              <a:t>Klineberg</a:t>
            </a:r>
            <a:r>
              <a:rPr lang="en-US" sz="2800" dirty="0"/>
              <a:t> and Hull (1979) conducted a study of international students at foreign universities in eleven countries and identified problems such as language difficulties, homesickness, and adjusting to social customs and norms. </a:t>
            </a:r>
            <a:r>
              <a:rPr lang="en-US" sz="2800" dirty="0" err="1"/>
              <a:t>Zwingman</a:t>
            </a:r>
            <a:r>
              <a:rPr lang="en-US" sz="2800" dirty="0"/>
              <a:t> and Gunn (1983) reported case studies of individuals with severe psychological disturbance triggered by what they term </a:t>
            </a:r>
            <a:r>
              <a:rPr lang="en-US" sz="2800" b="1" dirty="0"/>
              <a:t>uprooting</a:t>
            </a:r>
            <a:r>
              <a:rPr lang="en-US" sz="2800" dirty="0"/>
              <a:t>. Attention has also been drawn to the negative effects of prejudice and discrimination on students’ psychological health (</a:t>
            </a:r>
            <a:r>
              <a:rPr lang="en-US" sz="2800" dirty="0" err="1"/>
              <a:t>Tajfel</a:t>
            </a:r>
            <a:r>
              <a:rPr lang="en-US" sz="2800" dirty="0"/>
              <a:t> and Dawson,1965; Anumonye,1967; Singh, 1963). However Church (1982) reports that the majority of students cope with the change well.</a:t>
            </a:r>
          </a:p>
        </p:txBody>
      </p:sp>
      <p:sp>
        <p:nvSpPr>
          <p:cNvPr id="5" name="Rectangle: Rounded Corners 4">
            <a:extLst>
              <a:ext uri="{FF2B5EF4-FFF2-40B4-BE49-F238E27FC236}">
                <a16:creationId xmlns:a16="http://schemas.microsoft.com/office/drawing/2014/main" id="{B152DBDC-B1D5-14D8-9A5B-477AEBFBAB3B}"/>
              </a:ext>
            </a:extLst>
          </p:cNvPr>
          <p:cNvSpPr/>
          <p:nvPr/>
        </p:nvSpPr>
        <p:spPr>
          <a:xfrm>
            <a:off x="9512151" y="6000751"/>
            <a:ext cx="2569093" cy="857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Page 172</a:t>
            </a:r>
          </a:p>
        </p:txBody>
      </p:sp>
    </p:spTree>
    <p:extLst>
      <p:ext uri="{BB962C8B-B14F-4D97-AF65-F5344CB8AC3E}">
        <p14:creationId xmlns:p14="http://schemas.microsoft.com/office/powerpoint/2010/main" val="1334718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D96C9-DCA6-BF3D-A002-7A82C4679A41}"/>
              </a:ext>
            </a:extLst>
          </p:cNvPr>
          <p:cNvSpPr>
            <a:spLocks noGrp="1"/>
          </p:cNvSpPr>
          <p:nvPr>
            <p:ph type="title"/>
          </p:nvPr>
        </p:nvSpPr>
        <p:spPr/>
        <p:txBody>
          <a:bodyPr/>
          <a:lstStyle/>
          <a:p>
            <a:r>
              <a:rPr lang="en-US"/>
              <a:t>Questions</a:t>
            </a:r>
          </a:p>
        </p:txBody>
      </p:sp>
      <p:sp>
        <p:nvSpPr>
          <p:cNvPr id="3" name="Content Placeholder 2">
            <a:extLst>
              <a:ext uri="{FF2B5EF4-FFF2-40B4-BE49-F238E27FC236}">
                <a16:creationId xmlns:a16="http://schemas.microsoft.com/office/drawing/2014/main" id="{44D83673-560A-8E55-FF77-BF7AA07F1900}"/>
              </a:ext>
            </a:extLst>
          </p:cNvPr>
          <p:cNvSpPr>
            <a:spLocks noGrp="1"/>
          </p:cNvSpPr>
          <p:nvPr>
            <p:ph idx="1"/>
          </p:nvPr>
        </p:nvSpPr>
        <p:spPr/>
        <p:txBody>
          <a:bodyPr>
            <a:normAutofit/>
          </a:bodyPr>
          <a:lstStyle/>
          <a:p>
            <a:r>
              <a:rPr lang="en-US" sz="3600"/>
              <a:t>How do they describe culture shock? What are the symptoms?</a:t>
            </a:r>
          </a:p>
          <a:p>
            <a:r>
              <a:rPr lang="en-US" sz="3600"/>
              <a:t>What are some example of problems associated with culture shock?</a:t>
            </a:r>
          </a:p>
        </p:txBody>
      </p:sp>
    </p:spTree>
    <p:extLst>
      <p:ext uri="{BB962C8B-B14F-4D97-AF65-F5344CB8AC3E}">
        <p14:creationId xmlns:p14="http://schemas.microsoft.com/office/powerpoint/2010/main" val="1351517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1D47E58-9990-E08E-7D64-5D26C34AB10A}"/>
              </a:ext>
            </a:extLst>
          </p:cNvPr>
          <p:cNvSpPr txBox="1"/>
          <p:nvPr/>
        </p:nvSpPr>
        <p:spPr>
          <a:xfrm>
            <a:off x="797442" y="797465"/>
            <a:ext cx="10532878" cy="3539430"/>
          </a:xfrm>
          <a:prstGeom prst="rect">
            <a:avLst/>
          </a:prstGeom>
          <a:noFill/>
        </p:spPr>
        <p:txBody>
          <a:bodyPr wrap="square">
            <a:spAutoFit/>
          </a:bodyPr>
          <a:lstStyle/>
          <a:p>
            <a:r>
              <a:rPr lang="en-US" sz="3200" dirty="0"/>
              <a:t>[…] The information on culture shock in the publications cited above is modelled on the U curve hypothesis (</a:t>
            </a:r>
            <a:r>
              <a:rPr lang="en-US" sz="3200" dirty="0" err="1"/>
              <a:t>Lysgaard</a:t>
            </a:r>
            <a:r>
              <a:rPr lang="en-US" sz="3200" dirty="0"/>
              <a:t>, 1955). This model proposes that a student experiences an initial ‘honeymoon period’, followed by a phase of ‘feeling bad’ which is finally </a:t>
            </a:r>
            <a:r>
              <a:rPr lang="en-US" sz="3200" b="1" dirty="0"/>
              <a:t>overtaken</a:t>
            </a:r>
            <a:r>
              <a:rPr lang="en-US" sz="3200" dirty="0"/>
              <a:t> by a period of ‘recovery’. The final phase occurs when a person has </a:t>
            </a:r>
            <a:r>
              <a:rPr lang="en-US" sz="3200" b="1" dirty="0"/>
              <a:t>come to terms with</a:t>
            </a:r>
            <a:r>
              <a:rPr lang="en-US" sz="3200" dirty="0"/>
              <a:t>, and has adjusted to, the new culture.</a:t>
            </a:r>
          </a:p>
        </p:txBody>
      </p:sp>
      <p:sp>
        <p:nvSpPr>
          <p:cNvPr id="7" name="Rectangle: Rounded Corners 6">
            <a:extLst>
              <a:ext uri="{FF2B5EF4-FFF2-40B4-BE49-F238E27FC236}">
                <a16:creationId xmlns:a16="http://schemas.microsoft.com/office/drawing/2014/main" id="{8173BD20-F28E-9C6B-3082-DEE4256ED409}"/>
              </a:ext>
            </a:extLst>
          </p:cNvPr>
          <p:cNvSpPr/>
          <p:nvPr/>
        </p:nvSpPr>
        <p:spPr>
          <a:xfrm>
            <a:off x="9512151" y="6000751"/>
            <a:ext cx="2569093" cy="857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Page 172/173</a:t>
            </a:r>
          </a:p>
        </p:txBody>
      </p:sp>
    </p:spTree>
    <p:extLst>
      <p:ext uri="{BB962C8B-B14F-4D97-AF65-F5344CB8AC3E}">
        <p14:creationId xmlns:p14="http://schemas.microsoft.com/office/powerpoint/2010/main" val="659518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CB65EA-6A95-D856-6B36-8C7AF77E9F5C}"/>
              </a:ext>
            </a:extLst>
          </p:cNvPr>
          <p:cNvSpPr txBox="1"/>
          <p:nvPr/>
        </p:nvSpPr>
        <p:spPr>
          <a:xfrm>
            <a:off x="857250" y="747461"/>
            <a:ext cx="10486360" cy="4524315"/>
          </a:xfrm>
          <a:prstGeom prst="rect">
            <a:avLst/>
          </a:prstGeom>
          <a:noFill/>
        </p:spPr>
        <p:txBody>
          <a:bodyPr wrap="square">
            <a:spAutoFit/>
          </a:bodyPr>
          <a:lstStyle/>
          <a:p>
            <a:r>
              <a:rPr lang="en-US" sz="3200"/>
              <a:t>It has been suggested by Furnham and Bochner (1986) that practical culture learning experiences can relieve some of the distress experienced by individuals adapting to a new cultural environment. They believe that the distress suffered by many “culture travellers” is due to a lack of social skills of the new society. Barker et al. (1991) investigated the difficulties faced by visiting Asian students at Australian universities and suggest that schemes that help to provide friendship and informal skills training will be beneficial to the newly arrived student.</a:t>
            </a:r>
          </a:p>
        </p:txBody>
      </p:sp>
      <p:sp>
        <p:nvSpPr>
          <p:cNvPr id="5" name="Rectangle: Rounded Corners 4">
            <a:extLst>
              <a:ext uri="{FF2B5EF4-FFF2-40B4-BE49-F238E27FC236}">
                <a16:creationId xmlns:a16="http://schemas.microsoft.com/office/drawing/2014/main" id="{BB778B40-509D-B92F-07E3-1511EA699CDE}"/>
              </a:ext>
            </a:extLst>
          </p:cNvPr>
          <p:cNvSpPr/>
          <p:nvPr/>
        </p:nvSpPr>
        <p:spPr>
          <a:xfrm>
            <a:off x="9512151" y="6000751"/>
            <a:ext cx="2569093" cy="857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Page 173</a:t>
            </a:r>
          </a:p>
        </p:txBody>
      </p:sp>
    </p:spTree>
    <p:extLst>
      <p:ext uri="{BB962C8B-B14F-4D97-AF65-F5344CB8AC3E}">
        <p14:creationId xmlns:p14="http://schemas.microsoft.com/office/powerpoint/2010/main" val="3843190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B0DDC5-74F1-8918-EEF7-EB12462C23BC}"/>
              </a:ext>
            </a:extLst>
          </p:cNvPr>
          <p:cNvSpPr txBox="1"/>
          <p:nvPr/>
        </p:nvSpPr>
        <p:spPr>
          <a:xfrm>
            <a:off x="862788" y="650939"/>
            <a:ext cx="10466424" cy="4832092"/>
          </a:xfrm>
          <a:prstGeom prst="rect">
            <a:avLst/>
          </a:prstGeom>
          <a:noFill/>
        </p:spPr>
        <p:txBody>
          <a:bodyPr wrap="square">
            <a:spAutoFit/>
          </a:bodyPr>
          <a:lstStyle/>
          <a:p>
            <a:r>
              <a:rPr lang="en-US" sz="2800" dirty="0"/>
              <a:t>However one study (Selby and Woods, 1966) </a:t>
            </a:r>
            <a:r>
              <a:rPr lang="en-US" sz="2800" b="1" dirty="0"/>
              <a:t>runs counter to</a:t>
            </a:r>
            <a:r>
              <a:rPr lang="en-US" sz="2800" dirty="0"/>
              <a:t> the assessment of student adjustment being determined by the impact of the culture </a:t>
            </a:r>
            <a:r>
              <a:rPr lang="en-US" sz="2800" b="1" dirty="0"/>
              <a:t>at large</a:t>
            </a:r>
            <a:r>
              <a:rPr lang="en-US" sz="2800" dirty="0"/>
              <a:t>. In this study international students saw their primary problem as achieving academic excellence. The effect of cultural difference was that students found themselves on the outside of the culture of a ‘high-pressure’ academic institution. Their lack of contact with fellow students meant they were not </a:t>
            </a:r>
            <a:r>
              <a:rPr lang="en-US" sz="2800" b="1" dirty="0"/>
              <a:t>privy</a:t>
            </a:r>
            <a:r>
              <a:rPr lang="en-US" sz="2800" dirty="0"/>
              <a:t> to the process of learning about the internal system which governs which rules have to be obeyed and which may be broken with </a:t>
            </a:r>
            <a:r>
              <a:rPr lang="en-US" sz="2800" b="1" dirty="0"/>
              <a:t>impunity</a:t>
            </a:r>
            <a:r>
              <a:rPr lang="en-US" sz="2800" dirty="0"/>
              <a:t>. In this study psychological well-being did not follow a U shaped function but rather could be seen as being directly determined by academic crises such as examinations.</a:t>
            </a:r>
          </a:p>
        </p:txBody>
      </p:sp>
      <p:sp>
        <p:nvSpPr>
          <p:cNvPr id="5" name="Rectangle: Rounded Corners 4">
            <a:extLst>
              <a:ext uri="{FF2B5EF4-FFF2-40B4-BE49-F238E27FC236}">
                <a16:creationId xmlns:a16="http://schemas.microsoft.com/office/drawing/2014/main" id="{9D6AD1DE-66B4-A023-1247-AEFFBDFEE882}"/>
              </a:ext>
            </a:extLst>
          </p:cNvPr>
          <p:cNvSpPr/>
          <p:nvPr/>
        </p:nvSpPr>
        <p:spPr>
          <a:xfrm>
            <a:off x="9512151" y="6000751"/>
            <a:ext cx="2569093" cy="857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t>Page 173</a:t>
            </a:r>
          </a:p>
        </p:txBody>
      </p:sp>
    </p:spTree>
    <p:extLst>
      <p:ext uri="{BB962C8B-B14F-4D97-AF65-F5344CB8AC3E}">
        <p14:creationId xmlns:p14="http://schemas.microsoft.com/office/powerpoint/2010/main" val="2790501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B0DDC5-74F1-8918-EEF7-EB12462C23BC}"/>
              </a:ext>
            </a:extLst>
          </p:cNvPr>
          <p:cNvSpPr txBox="1"/>
          <p:nvPr/>
        </p:nvSpPr>
        <p:spPr>
          <a:xfrm>
            <a:off x="862788" y="650939"/>
            <a:ext cx="10466424" cy="4832092"/>
          </a:xfrm>
          <a:prstGeom prst="rect">
            <a:avLst/>
          </a:prstGeom>
          <a:noFill/>
        </p:spPr>
        <p:txBody>
          <a:bodyPr wrap="square">
            <a:spAutoFit/>
          </a:bodyPr>
          <a:lstStyle/>
          <a:p>
            <a:r>
              <a:rPr lang="en-CA" sz="2800" dirty="0"/>
              <a:t>The literature on international students clearly points to the benefits of pre-sessional information and orientation courses. Recent studies suggest that to some extent the distress experienced by individuals can be relieved by practical culture learning experiences. However there is no </a:t>
            </a:r>
            <a:r>
              <a:rPr lang="en-CA" sz="2800" b="1" dirty="0"/>
              <a:t>empirical</a:t>
            </a:r>
            <a:r>
              <a:rPr lang="en-CA" sz="2800" dirty="0"/>
              <a:t> evidence to suggest that university orientation courses for international students reduce the distress caused by culture shock. The aim of the study reported here was to measure the psychological effects of a cultural orientation course on postgraduate international students. It was hypothesised that a group that had attended the Loughborough University pre-sessional course would experience less cultural shock than a group that had not.</a:t>
            </a:r>
            <a:endParaRPr lang="en-US" sz="2800" dirty="0"/>
          </a:p>
        </p:txBody>
      </p:sp>
      <p:sp>
        <p:nvSpPr>
          <p:cNvPr id="5" name="Rectangle: Rounded Corners 4">
            <a:extLst>
              <a:ext uri="{FF2B5EF4-FFF2-40B4-BE49-F238E27FC236}">
                <a16:creationId xmlns:a16="http://schemas.microsoft.com/office/drawing/2014/main" id="{9D6AD1DE-66B4-A023-1247-AEFFBDFEE882}"/>
              </a:ext>
            </a:extLst>
          </p:cNvPr>
          <p:cNvSpPr/>
          <p:nvPr/>
        </p:nvSpPr>
        <p:spPr>
          <a:xfrm>
            <a:off x="9512151" y="6000751"/>
            <a:ext cx="2569093" cy="857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Page 174</a:t>
            </a:r>
          </a:p>
        </p:txBody>
      </p:sp>
    </p:spTree>
    <p:extLst>
      <p:ext uri="{BB962C8B-B14F-4D97-AF65-F5344CB8AC3E}">
        <p14:creationId xmlns:p14="http://schemas.microsoft.com/office/powerpoint/2010/main" val="3203281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E172D-50C8-729A-DAE0-C362A0E364FE}"/>
              </a:ext>
            </a:extLst>
          </p:cNvPr>
          <p:cNvSpPr>
            <a:spLocks noGrp="1"/>
          </p:cNvSpPr>
          <p:nvPr>
            <p:ph type="title"/>
          </p:nvPr>
        </p:nvSpPr>
        <p:spPr/>
        <p:txBody>
          <a:bodyPr/>
          <a:lstStyle/>
          <a:p>
            <a:r>
              <a:rPr lang="en-US"/>
              <a:t>Question</a:t>
            </a:r>
          </a:p>
        </p:txBody>
      </p:sp>
      <p:sp>
        <p:nvSpPr>
          <p:cNvPr id="3" name="Content Placeholder 2">
            <a:extLst>
              <a:ext uri="{FF2B5EF4-FFF2-40B4-BE49-F238E27FC236}">
                <a16:creationId xmlns:a16="http://schemas.microsoft.com/office/drawing/2014/main" id="{6DDBB5FA-1C47-D654-F34E-D9EED1A3218D}"/>
              </a:ext>
            </a:extLst>
          </p:cNvPr>
          <p:cNvSpPr>
            <a:spLocks noGrp="1"/>
          </p:cNvSpPr>
          <p:nvPr>
            <p:ph idx="1"/>
          </p:nvPr>
        </p:nvSpPr>
        <p:spPr/>
        <p:txBody>
          <a:bodyPr>
            <a:normAutofit/>
          </a:bodyPr>
          <a:lstStyle/>
          <a:p>
            <a:r>
              <a:rPr lang="en-US" sz="4000" dirty="0"/>
              <a:t>How many tenses were used in the Literature Review section and what are the possible differences of these patterns?</a:t>
            </a:r>
          </a:p>
        </p:txBody>
      </p:sp>
    </p:spTree>
    <p:extLst>
      <p:ext uri="{BB962C8B-B14F-4D97-AF65-F5344CB8AC3E}">
        <p14:creationId xmlns:p14="http://schemas.microsoft.com/office/powerpoint/2010/main" val="425892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A770C20F-9A8E-8053-AA95-42496B231B67}"/>
              </a:ext>
            </a:extLst>
          </p:cNvPr>
          <p:cNvGraphicFramePr>
            <a:graphicFrameLocks noGrp="1"/>
          </p:cNvGraphicFramePr>
          <p:nvPr>
            <p:ph idx="4294967295"/>
          </p:nvPr>
        </p:nvGraphicFramePr>
        <p:xfrm>
          <a:off x="66453" y="578145"/>
          <a:ext cx="12008145" cy="6233333"/>
        </p:xfrm>
        <a:graphic>
          <a:graphicData uri="http://schemas.openxmlformats.org/drawingml/2006/table">
            <a:tbl>
              <a:tblPr firstRow="1" bandRow="1">
                <a:tableStyleId>{5C22544A-7EE6-4342-B048-85BDC9FD1C3A}</a:tableStyleId>
              </a:tblPr>
              <a:tblGrid>
                <a:gridCol w="2950807">
                  <a:extLst>
                    <a:ext uri="{9D8B030D-6E8A-4147-A177-3AD203B41FA5}">
                      <a16:colId xmlns:a16="http://schemas.microsoft.com/office/drawing/2014/main" val="2047385045"/>
                    </a:ext>
                  </a:extLst>
                </a:gridCol>
                <a:gridCol w="9057338">
                  <a:extLst>
                    <a:ext uri="{9D8B030D-6E8A-4147-A177-3AD203B41FA5}">
                      <a16:colId xmlns:a16="http://schemas.microsoft.com/office/drawing/2014/main" val="1420877295"/>
                    </a:ext>
                  </a:extLst>
                </a:gridCol>
              </a:tblGrid>
              <a:tr h="616603">
                <a:tc>
                  <a:txBody>
                    <a:bodyPr/>
                    <a:lstStyle/>
                    <a:p>
                      <a:pPr algn="ctr"/>
                      <a:r>
                        <a:rPr lang="en-US" sz="2800" b="1"/>
                        <a:t>Word</a:t>
                      </a:r>
                    </a:p>
                  </a:txBody>
                  <a:tcPr/>
                </a:tc>
                <a:tc>
                  <a:txBody>
                    <a:bodyPr/>
                    <a:lstStyle/>
                    <a:p>
                      <a:pPr algn="ctr"/>
                      <a:r>
                        <a:rPr lang="en-US" sz="2800" b="1"/>
                        <a:t>Definition</a:t>
                      </a:r>
                    </a:p>
                  </a:txBody>
                  <a:tcPr/>
                </a:tc>
                <a:extLst>
                  <a:ext uri="{0D108BD9-81ED-4DB2-BD59-A6C34878D82A}">
                    <a16:rowId xmlns:a16="http://schemas.microsoft.com/office/drawing/2014/main" val="1942313911"/>
                  </a:ext>
                </a:extLst>
              </a:tr>
              <a:tr h="561673">
                <a:tc>
                  <a:txBody>
                    <a:bodyPr/>
                    <a:lstStyle/>
                    <a:p>
                      <a:pPr algn="ctr"/>
                      <a:r>
                        <a:rPr lang="en-US" sz="2800"/>
                        <a:t>Affect</a:t>
                      </a:r>
                    </a:p>
                  </a:txBody>
                  <a:tcPr/>
                </a:tc>
                <a:tc>
                  <a:txBody>
                    <a:bodyPr/>
                    <a:lstStyle/>
                    <a:p>
                      <a:pPr lvl="1"/>
                      <a:r>
                        <a:rPr lang="en-US" sz="2800"/>
                        <a:t>To become similar (to)</a:t>
                      </a:r>
                    </a:p>
                  </a:txBody>
                  <a:tcPr/>
                </a:tc>
                <a:extLst>
                  <a:ext uri="{0D108BD9-81ED-4DB2-BD59-A6C34878D82A}">
                    <a16:rowId xmlns:a16="http://schemas.microsoft.com/office/drawing/2014/main" val="1009822579"/>
                  </a:ext>
                </a:extLst>
              </a:tr>
              <a:tr h="561673">
                <a:tc>
                  <a:txBody>
                    <a:bodyPr/>
                    <a:lstStyle/>
                    <a:p>
                      <a:pPr algn="ctr"/>
                      <a:r>
                        <a:rPr lang="en-US" sz="2800"/>
                        <a:t>Consistent</a:t>
                      </a:r>
                    </a:p>
                  </a:txBody>
                  <a:tcPr/>
                </a:tc>
                <a:tc>
                  <a:txBody>
                    <a:bodyPr/>
                    <a:lstStyle/>
                    <a:p>
                      <a:pPr lvl="1"/>
                      <a:r>
                        <a:rPr lang="en-US" sz="2800"/>
                        <a:t>To become or cause to become a member; enlist</a:t>
                      </a:r>
                    </a:p>
                  </a:txBody>
                  <a:tcPr/>
                </a:tc>
                <a:extLst>
                  <a:ext uri="{0D108BD9-81ED-4DB2-BD59-A6C34878D82A}">
                    <a16:rowId xmlns:a16="http://schemas.microsoft.com/office/drawing/2014/main" val="2832692958"/>
                  </a:ext>
                </a:extLst>
              </a:tr>
              <a:tr h="561673">
                <a:tc>
                  <a:txBody>
                    <a:bodyPr/>
                    <a:lstStyle/>
                    <a:p>
                      <a:pPr algn="ctr"/>
                      <a:r>
                        <a:rPr lang="en-US" sz="2800"/>
                        <a:t>Assimilate</a:t>
                      </a:r>
                    </a:p>
                  </a:txBody>
                  <a:tcPr/>
                </a:tc>
                <a:tc>
                  <a:txBody>
                    <a:bodyPr/>
                    <a:lstStyle/>
                    <a:p>
                      <a:pPr lvl="1"/>
                      <a:r>
                        <a:rPr lang="en-US" sz="2800"/>
                        <a:t>Spoken, written, or given in confidence; secret; private</a:t>
                      </a:r>
                    </a:p>
                  </a:txBody>
                  <a:tcPr/>
                </a:tc>
                <a:extLst>
                  <a:ext uri="{0D108BD9-81ED-4DB2-BD59-A6C34878D82A}">
                    <a16:rowId xmlns:a16="http://schemas.microsoft.com/office/drawing/2014/main" val="1060468026"/>
                  </a:ext>
                </a:extLst>
              </a:tr>
              <a:tr h="561673">
                <a:tc>
                  <a:txBody>
                    <a:bodyPr/>
                    <a:lstStyle/>
                    <a:p>
                      <a:pPr algn="ctr"/>
                      <a:r>
                        <a:rPr lang="en-US" sz="2800"/>
                        <a:t>Orientation</a:t>
                      </a:r>
                    </a:p>
                  </a:txBody>
                  <a:tcPr/>
                </a:tc>
                <a:tc>
                  <a:txBody>
                    <a:bodyPr/>
                    <a:lstStyle/>
                    <a:p>
                      <a:pPr lvl="1"/>
                      <a:r>
                        <a:rPr lang="en-US" sz="2800"/>
                        <a:t>A feeling of extreme worry, sadness, or pain</a:t>
                      </a:r>
                    </a:p>
                  </a:txBody>
                  <a:tcPr/>
                </a:tc>
                <a:extLst>
                  <a:ext uri="{0D108BD9-81ED-4DB2-BD59-A6C34878D82A}">
                    <a16:rowId xmlns:a16="http://schemas.microsoft.com/office/drawing/2014/main" val="1720921425"/>
                  </a:ext>
                </a:extLst>
              </a:tr>
              <a:tr h="561673">
                <a:tc>
                  <a:txBody>
                    <a:bodyPr/>
                    <a:lstStyle/>
                    <a:p>
                      <a:pPr algn="ctr"/>
                      <a:r>
                        <a:rPr lang="en-US" sz="2800"/>
                        <a:t>Empirical</a:t>
                      </a:r>
                    </a:p>
                  </a:txBody>
                  <a:tcPr/>
                </a:tc>
                <a:tc>
                  <a:txBody>
                    <a:bodyPr/>
                    <a:lstStyle/>
                    <a:p>
                      <a:pPr lvl="1"/>
                      <a:r>
                        <a:rPr lang="en-US" sz="2800"/>
                        <a:t>To act upon or influence</a:t>
                      </a:r>
                    </a:p>
                  </a:txBody>
                  <a:tcPr/>
                </a:tc>
                <a:extLst>
                  <a:ext uri="{0D108BD9-81ED-4DB2-BD59-A6C34878D82A}">
                    <a16:rowId xmlns:a16="http://schemas.microsoft.com/office/drawing/2014/main" val="2963560089"/>
                  </a:ext>
                </a:extLst>
              </a:tr>
              <a:tr h="561673">
                <a:tc>
                  <a:txBody>
                    <a:bodyPr/>
                    <a:lstStyle/>
                    <a:p>
                      <a:pPr algn="ctr"/>
                      <a:r>
                        <a:rPr lang="en-US" sz="2800"/>
                        <a:t>Enrol</a:t>
                      </a:r>
                    </a:p>
                  </a:txBody>
                  <a:tcPr/>
                </a:tc>
                <a:tc>
                  <a:txBody>
                    <a:bodyPr/>
                    <a:lstStyle/>
                    <a:p>
                      <a:pPr lvl="1"/>
                      <a:r>
                        <a:rPr lang="en-US" sz="2800"/>
                        <a:t>A course, programme etc. introducing a new environment</a:t>
                      </a:r>
                    </a:p>
                  </a:txBody>
                  <a:tcPr/>
                </a:tc>
                <a:extLst>
                  <a:ext uri="{0D108BD9-81ED-4DB2-BD59-A6C34878D82A}">
                    <a16:rowId xmlns:a16="http://schemas.microsoft.com/office/drawing/2014/main" val="2394850922"/>
                  </a:ext>
                </a:extLst>
              </a:tr>
              <a:tr h="561673">
                <a:tc>
                  <a:txBody>
                    <a:bodyPr/>
                    <a:lstStyle/>
                    <a:p>
                      <a:pPr algn="ctr"/>
                      <a:r>
                        <a:rPr lang="en-US" sz="2800"/>
                        <a:t>National</a:t>
                      </a:r>
                    </a:p>
                  </a:txBody>
                  <a:tcPr/>
                </a:tc>
                <a:tc>
                  <a:txBody>
                    <a:bodyPr/>
                    <a:lstStyle/>
                    <a:p>
                      <a:pPr lvl="1"/>
                      <a:r>
                        <a:rPr lang="en-US" sz="2800"/>
                        <a:t>Always behaving in a similar, especially positive way</a:t>
                      </a:r>
                    </a:p>
                  </a:txBody>
                  <a:tcPr/>
                </a:tc>
                <a:extLst>
                  <a:ext uri="{0D108BD9-81ED-4DB2-BD59-A6C34878D82A}">
                    <a16:rowId xmlns:a16="http://schemas.microsoft.com/office/drawing/2014/main" val="393040885"/>
                  </a:ext>
                </a:extLst>
              </a:tr>
              <a:tr h="561673">
                <a:tc>
                  <a:txBody>
                    <a:bodyPr/>
                    <a:lstStyle/>
                    <a:p>
                      <a:pPr algn="ctr"/>
                      <a:r>
                        <a:rPr lang="en-US" sz="2800"/>
                        <a:t>Confidential</a:t>
                      </a:r>
                    </a:p>
                  </a:txBody>
                  <a:tcPr/>
                </a:tc>
                <a:tc>
                  <a:txBody>
                    <a:bodyPr/>
                    <a:lstStyle/>
                    <a:p>
                      <a:pPr lvl="1"/>
                      <a:r>
                        <a:rPr lang="en-US" sz="2800"/>
                        <a:t>To adjust to different conditions, a new environment etc.</a:t>
                      </a:r>
                    </a:p>
                  </a:txBody>
                  <a:tcPr/>
                </a:tc>
                <a:extLst>
                  <a:ext uri="{0D108BD9-81ED-4DB2-BD59-A6C34878D82A}">
                    <a16:rowId xmlns:a16="http://schemas.microsoft.com/office/drawing/2014/main" val="2980171262"/>
                  </a:ext>
                </a:extLst>
              </a:tr>
              <a:tr h="561673">
                <a:tc>
                  <a:txBody>
                    <a:bodyPr/>
                    <a:lstStyle/>
                    <a:p>
                      <a:pPr algn="ctr"/>
                      <a:r>
                        <a:rPr lang="en-US" sz="2800"/>
                        <a:t>Distress</a:t>
                      </a:r>
                    </a:p>
                  </a:txBody>
                  <a:tcPr/>
                </a:tc>
                <a:tc>
                  <a:txBody>
                    <a:bodyPr/>
                    <a:lstStyle/>
                    <a:p>
                      <a:pPr lvl="1"/>
                      <a:r>
                        <a:rPr lang="en-US" sz="2800"/>
                        <a:t>Based on experiment and observation rather than on theory</a:t>
                      </a:r>
                    </a:p>
                  </a:txBody>
                  <a:tcPr/>
                </a:tc>
                <a:extLst>
                  <a:ext uri="{0D108BD9-81ED-4DB2-BD59-A6C34878D82A}">
                    <a16:rowId xmlns:a16="http://schemas.microsoft.com/office/drawing/2014/main" val="1000769477"/>
                  </a:ext>
                </a:extLst>
              </a:tr>
              <a:tr h="561673">
                <a:tc>
                  <a:txBody>
                    <a:bodyPr/>
                    <a:lstStyle/>
                    <a:p>
                      <a:pPr algn="ctr"/>
                      <a:r>
                        <a:rPr lang="en-US" sz="2800"/>
                        <a:t>Adapt</a:t>
                      </a:r>
                    </a:p>
                  </a:txBody>
                  <a:tcPr/>
                </a:tc>
                <a:tc>
                  <a:txBody>
                    <a:bodyPr/>
                    <a:lstStyle/>
                    <a:p>
                      <a:pPr lvl="1"/>
                      <a:r>
                        <a:rPr lang="en-US" sz="2800"/>
                        <a:t>A citizen of one particular country but living in another</a:t>
                      </a:r>
                    </a:p>
                  </a:txBody>
                  <a:tcPr/>
                </a:tc>
                <a:extLst>
                  <a:ext uri="{0D108BD9-81ED-4DB2-BD59-A6C34878D82A}">
                    <a16:rowId xmlns:a16="http://schemas.microsoft.com/office/drawing/2014/main" val="2483257165"/>
                  </a:ext>
                </a:extLst>
              </a:tr>
            </a:tbl>
          </a:graphicData>
        </a:graphic>
      </p:graphicFrame>
      <p:sp>
        <p:nvSpPr>
          <p:cNvPr id="5" name="Rectangle: Rounded Corners 4">
            <a:extLst>
              <a:ext uri="{FF2B5EF4-FFF2-40B4-BE49-F238E27FC236}">
                <a16:creationId xmlns:a16="http://schemas.microsoft.com/office/drawing/2014/main" id="{3DE9A58E-A78D-FA07-52B2-3E0BB8E9424E}"/>
              </a:ext>
            </a:extLst>
          </p:cNvPr>
          <p:cNvSpPr/>
          <p:nvPr/>
        </p:nvSpPr>
        <p:spPr>
          <a:xfrm>
            <a:off x="2755825" y="0"/>
            <a:ext cx="6629400" cy="5781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t>Vocabulary Practice: p.189</a:t>
            </a:r>
          </a:p>
        </p:txBody>
      </p:sp>
    </p:spTree>
    <p:extLst>
      <p:ext uri="{BB962C8B-B14F-4D97-AF65-F5344CB8AC3E}">
        <p14:creationId xmlns:p14="http://schemas.microsoft.com/office/powerpoint/2010/main" val="1083942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56353-14EB-425B-B1A9-90197DDDB70F}"/>
              </a:ext>
            </a:extLst>
          </p:cNvPr>
          <p:cNvSpPr>
            <a:spLocks noGrp="1"/>
          </p:cNvSpPr>
          <p:nvPr>
            <p:ph type="title"/>
          </p:nvPr>
        </p:nvSpPr>
        <p:spPr/>
        <p:txBody>
          <a:bodyPr/>
          <a:lstStyle/>
          <a:p>
            <a:r>
              <a:rPr lang="en-US"/>
              <a:t>Last Week</a:t>
            </a:r>
          </a:p>
        </p:txBody>
      </p:sp>
      <p:pic>
        <p:nvPicPr>
          <p:cNvPr id="4" name="Picture 4">
            <a:extLst>
              <a:ext uri="{FF2B5EF4-FFF2-40B4-BE49-F238E27FC236}">
                <a16:creationId xmlns:a16="http://schemas.microsoft.com/office/drawing/2014/main" id="{FFB905C8-AD7F-F65B-30B0-CA2F47B8EB91}"/>
              </a:ext>
            </a:extLst>
          </p:cNvPr>
          <p:cNvPicPr>
            <a:picLocks noGrp="1" noChangeAspect="1"/>
          </p:cNvPicPr>
          <p:nvPr>
            <p:ph idx="1"/>
          </p:nvPr>
        </p:nvPicPr>
        <p:blipFill>
          <a:blip r:embed="rId2"/>
          <a:stretch>
            <a:fillRect/>
          </a:stretch>
        </p:blipFill>
        <p:spPr>
          <a:xfrm>
            <a:off x="1295402" y="2657658"/>
            <a:ext cx="9601200" cy="2001064"/>
          </a:xfrm>
          <a:prstGeom prst="rect">
            <a:avLst/>
          </a:prstGeom>
          <a:ln w="88900" cap="sq" cmpd="thickThin">
            <a:solidFill>
              <a:srgbClr val="000000"/>
            </a:solidFill>
            <a:prstDash val="solid"/>
            <a:miter lim="800000"/>
          </a:ln>
          <a:effectLst>
            <a:innerShdw blurRad="76200">
              <a:srgbClr val="000000"/>
            </a:innerShdw>
          </a:effectLst>
        </p:spPr>
      </p:pic>
      <p:sp>
        <p:nvSpPr>
          <p:cNvPr id="3" name="TextBox 2">
            <a:extLst>
              <a:ext uri="{FF2B5EF4-FFF2-40B4-BE49-F238E27FC236}">
                <a16:creationId xmlns:a16="http://schemas.microsoft.com/office/drawing/2014/main" id="{77D2E940-C8D5-9526-11AA-95A7A9B33A18}"/>
              </a:ext>
            </a:extLst>
          </p:cNvPr>
          <p:cNvSpPr txBox="1"/>
          <p:nvPr/>
        </p:nvSpPr>
        <p:spPr>
          <a:xfrm>
            <a:off x="571500" y="4968113"/>
            <a:ext cx="11137604" cy="523220"/>
          </a:xfrm>
          <a:prstGeom prst="rect">
            <a:avLst/>
          </a:prstGeom>
          <a:noFill/>
        </p:spPr>
        <p:txBody>
          <a:bodyPr wrap="square" rtlCol="0">
            <a:spAutoFit/>
          </a:bodyPr>
          <a:lstStyle/>
          <a:p>
            <a:pPr marL="285750" indent="-285750" algn="l">
              <a:buFont typeface="Arial" panose="020B0604020202020204" pitchFamily="34" charset="0"/>
              <a:buChar char="•"/>
            </a:pPr>
            <a:r>
              <a:rPr lang="en-US" sz="2800"/>
              <a:t>We learned what to put in the Results and Discussion sections</a:t>
            </a:r>
          </a:p>
        </p:txBody>
      </p:sp>
    </p:spTree>
    <p:extLst>
      <p:ext uri="{BB962C8B-B14F-4D97-AF65-F5344CB8AC3E}">
        <p14:creationId xmlns:p14="http://schemas.microsoft.com/office/powerpoint/2010/main" val="1814327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2D96B-6546-E002-A267-9A86E517A5F8}"/>
              </a:ext>
            </a:extLst>
          </p:cNvPr>
          <p:cNvSpPr>
            <a:spLocks noGrp="1"/>
          </p:cNvSpPr>
          <p:nvPr>
            <p:ph type="title"/>
          </p:nvPr>
        </p:nvSpPr>
        <p:spPr/>
        <p:txBody>
          <a:bodyPr/>
          <a:lstStyle/>
          <a:p>
            <a:r>
              <a:rPr lang="en-CA" dirty="0"/>
              <a:t>Methods</a:t>
            </a:r>
          </a:p>
        </p:txBody>
      </p:sp>
      <p:sp>
        <p:nvSpPr>
          <p:cNvPr id="3" name="Text Placeholder 2">
            <a:extLst>
              <a:ext uri="{FF2B5EF4-FFF2-40B4-BE49-F238E27FC236}">
                <a16:creationId xmlns:a16="http://schemas.microsoft.com/office/drawing/2014/main" id="{8B254910-04D0-10C5-92DC-83204D36270E}"/>
              </a:ext>
            </a:extLst>
          </p:cNvPr>
          <p:cNvSpPr>
            <a:spLocks noGrp="1"/>
          </p:cNvSpPr>
          <p:nvPr>
            <p:ph type="body" idx="1"/>
          </p:nvPr>
        </p:nvSpPr>
        <p:spPr>
          <a:xfrm>
            <a:off x="1076546" y="3846051"/>
            <a:ext cx="10007895" cy="1682879"/>
          </a:xfrm>
        </p:spPr>
        <p:txBody>
          <a:bodyPr>
            <a:noAutofit/>
          </a:bodyPr>
          <a:lstStyle/>
          <a:p>
            <a:pPr algn="l"/>
            <a:r>
              <a:rPr lang="en-US"/>
              <a:t>A quantitative method was used for this study. Based on the introduction and methods so far, why do you think a quantitative method is appropriate for this study?</a:t>
            </a:r>
          </a:p>
          <a:p>
            <a:pPr algn="l"/>
            <a:r>
              <a:rPr lang="en-US"/>
              <a:t>Why do you think the researchers divided students into SAG and PSG groups?</a:t>
            </a:r>
            <a:endParaRPr lang="en-CA"/>
          </a:p>
        </p:txBody>
      </p:sp>
    </p:spTree>
    <p:extLst>
      <p:ext uri="{BB962C8B-B14F-4D97-AF65-F5344CB8AC3E}">
        <p14:creationId xmlns:p14="http://schemas.microsoft.com/office/powerpoint/2010/main" val="2783066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B0DDC5-74F1-8918-EEF7-EB12462C23BC}"/>
              </a:ext>
            </a:extLst>
          </p:cNvPr>
          <p:cNvSpPr txBox="1"/>
          <p:nvPr/>
        </p:nvSpPr>
        <p:spPr>
          <a:xfrm>
            <a:off x="703299" y="577839"/>
            <a:ext cx="11125422" cy="5509200"/>
          </a:xfrm>
          <a:prstGeom prst="rect">
            <a:avLst/>
          </a:prstGeom>
          <a:noFill/>
        </p:spPr>
        <p:txBody>
          <a:bodyPr wrap="square">
            <a:spAutoFit/>
          </a:bodyPr>
          <a:lstStyle/>
          <a:p>
            <a:r>
              <a:rPr lang="en-CA" sz="3200" b="1" i="1" dirty="0">
                <a:effectLst/>
                <a:latin typeface="Times New Roman" panose="02020603050405020304" pitchFamily="18" charset="0"/>
              </a:rPr>
              <a:t>Subjects</a:t>
            </a:r>
            <a:br>
              <a:rPr lang="en-CA" sz="3200" dirty="0"/>
            </a:br>
            <a:r>
              <a:rPr lang="en-CA" sz="3200" dirty="0">
                <a:effectLst/>
                <a:latin typeface="Times New Roman" panose="02020603050405020304" pitchFamily="18" charset="0"/>
              </a:rPr>
              <a:t>All subjects were postgraduate international students at Loughborough University. The criteria for selection for all subjects was that they had not previously lived in or visited the United Kingdom for more than two weeks; they were not nationals of the European Union; and they were not native English speakers. Subjects formed two groups: the </a:t>
            </a:r>
            <a:r>
              <a:rPr lang="en-CA" sz="3200">
                <a:effectLst/>
                <a:latin typeface="Times New Roman" panose="02020603050405020304" pitchFamily="18" charset="0"/>
              </a:rPr>
              <a:t>‘pre-sessional </a:t>
            </a:r>
            <a:r>
              <a:rPr lang="en-CA" sz="3200" dirty="0">
                <a:effectLst/>
                <a:latin typeface="Times New Roman" panose="02020603050405020304" pitchFamily="18" charset="0"/>
              </a:rPr>
              <a:t>group’ (PSG), and the ‘standard arrival group’ (SAG), according to whether they had attended the pre-sessional course or not. The selection of subjects for the PSG was obviously limited to the number of people on the course who fitted the above criteria. </a:t>
            </a:r>
            <a:endParaRPr lang="en-US" sz="3200" dirty="0"/>
          </a:p>
        </p:txBody>
      </p:sp>
      <p:sp>
        <p:nvSpPr>
          <p:cNvPr id="5" name="Rectangle: Rounded Corners 4">
            <a:extLst>
              <a:ext uri="{FF2B5EF4-FFF2-40B4-BE49-F238E27FC236}">
                <a16:creationId xmlns:a16="http://schemas.microsoft.com/office/drawing/2014/main" id="{9D6AD1DE-66B4-A023-1247-AEFFBDFEE882}"/>
              </a:ext>
            </a:extLst>
          </p:cNvPr>
          <p:cNvSpPr/>
          <p:nvPr/>
        </p:nvSpPr>
        <p:spPr>
          <a:xfrm>
            <a:off x="9512151" y="6000751"/>
            <a:ext cx="2569093" cy="857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Page 174</a:t>
            </a:r>
          </a:p>
        </p:txBody>
      </p:sp>
    </p:spTree>
    <p:extLst>
      <p:ext uri="{BB962C8B-B14F-4D97-AF65-F5344CB8AC3E}">
        <p14:creationId xmlns:p14="http://schemas.microsoft.com/office/powerpoint/2010/main" val="2852210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B0DDC5-74F1-8918-EEF7-EB12462C23BC}"/>
              </a:ext>
            </a:extLst>
          </p:cNvPr>
          <p:cNvSpPr txBox="1"/>
          <p:nvPr/>
        </p:nvSpPr>
        <p:spPr>
          <a:xfrm>
            <a:off x="862788" y="650939"/>
            <a:ext cx="10466424" cy="5262979"/>
          </a:xfrm>
          <a:prstGeom prst="rect">
            <a:avLst/>
          </a:prstGeom>
          <a:noFill/>
        </p:spPr>
        <p:txBody>
          <a:bodyPr wrap="square">
            <a:spAutoFit/>
          </a:bodyPr>
          <a:lstStyle/>
          <a:p>
            <a:r>
              <a:rPr lang="en-CA" sz="2800" b="1" i="1" dirty="0">
                <a:effectLst/>
                <a:latin typeface="Times New Roman" panose="02020603050405020304" pitchFamily="18" charset="0"/>
              </a:rPr>
              <a:t>Subjects</a:t>
            </a:r>
            <a:br>
              <a:rPr lang="en-CA" sz="2800" dirty="0"/>
            </a:br>
            <a:r>
              <a:rPr lang="en-CA" sz="2800" dirty="0">
                <a:effectLst/>
                <a:latin typeface="Times New Roman" panose="02020603050405020304" pitchFamily="18" charset="0"/>
              </a:rPr>
              <a:t>All the university faculties were represented in each group, but the majority of students in both groups were members of the Engineering faculty (70% and 64%). A total of 89% of subjects were attending taught Masters degree courses and 11% were enrolled on research degree programmes. The mean age for subjects was 31.48 (</a:t>
            </a:r>
            <a:r>
              <a:rPr lang="en-CA" sz="2800" dirty="0" err="1">
                <a:effectLst/>
                <a:latin typeface="Times New Roman" panose="02020603050405020304" pitchFamily="18" charset="0"/>
              </a:rPr>
              <a:t>sd</a:t>
            </a:r>
            <a:r>
              <a:rPr lang="en-CA" sz="2800" dirty="0">
                <a:effectLst/>
                <a:latin typeface="Times New Roman" panose="02020603050405020304" pitchFamily="18" charset="0"/>
              </a:rPr>
              <a:t> = 5.23) in the PSG and 31.04 (</a:t>
            </a:r>
            <a:r>
              <a:rPr lang="en-CA" sz="2800" dirty="0" err="1">
                <a:effectLst/>
                <a:latin typeface="Times New Roman" panose="02020603050405020304" pitchFamily="18" charset="0"/>
              </a:rPr>
              <a:t>sd</a:t>
            </a:r>
            <a:r>
              <a:rPr lang="en-CA" sz="2800" dirty="0">
                <a:effectLst/>
                <a:latin typeface="Times New Roman" panose="02020603050405020304" pitchFamily="18" charset="0"/>
              </a:rPr>
              <a:t> = 6.59) in the SAG. There were 13 students living off campus, 7 from the PSG and 6 from the SAG.</a:t>
            </a:r>
          </a:p>
          <a:p>
            <a:r>
              <a:rPr lang="en-CA" sz="2800" dirty="0">
                <a:effectLst/>
                <a:latin typeface="Times New Roman" panose="02020603050405020304" pitchFamily="18" charset="0"/>
              </a:rPr>
              <a:t>The main symptoms of culture shock were identified, from the literature, as evidence of psychological disturbance, a negative reaction to the new surroundings and a longing for a more familiar environment. Therefore in this study three measures were used […]</a:t>
            </a:r>
            <a:endParaRPr lang="en-US" sz="2800" dirty="0"/>
          </a:p>
        </p:txBody>
      </p:sp>
      <p:sp>
        <p:nvSpPr>
          <p:cNvPr id="5" name="Rectangle: Rounded Corners 4">
            <a:extLst>
              <a:ext uri="{FF2B5EF4-FFF2-40B4-BE49-F238E27FC236}">
                <a16:creationId xmlns:a16="http://schemas.microsoft.com/office/drawing/2014/main" id="{9D6AD1DE-66B4-A023-1247-AEFFBDFEE882}"/>
              </a:ext>
            </a:extLst>
          </p:cNvPr>
          <p:cNvSpPr/>
          <p:nvPr/>
        </p:nvSpPr>
        <p:spPr>
          <a:xfrm>
            <a:off x="9512151" y="6000751"/>
            <a:ext cx="2569093" cy="857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Page 175</a:t>
            </a:r>
          </a:p>
        </p:txBody>
      </p:sp>
    </p:spTree>
    <p:extLst>
      <p:ext uri="{BB962C8B-B14F-4D97-AF65-F5344CB8AC3E}">
        <p14:creationId xmlns:p14="http://schemas.microsoft.com/office/powerpoint/2010/main" val="3078257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CABE9A-57A5-B6B0-1EE6-A1AA17B478A5}"/>
              </a:ext>
            </a:extLst>
          </p:cNvPr>
          <p:cNvSpPr txBox="1"/>
          <p:nvPr/>
        </p:nvSpPr>
        <p:spPr>
          <a:xfrm>
            <a:off x="932564" y="678573"/>
            <a:ext cx="10326872" cy="5262979"/>
          </a:xfrm>
          <a:prstGeom prst="rect">
            <a:avLst/>
          </a:prstGeom>
          <a:noFill/>
        </p:spPr>
        <p:txBody>
          <a:bodyPr wrap="square">
            <a:spAutoFit/>
          </a:bodyPr>
          <a:lstStyle/>
          <a:p>
            <a:r>
              <a:rPr lang="en-US" sz="2800" dirty="0"/>
              <a:t>Therefore in this study three measures were used: a measure of mental health, the </a:t>
            </a:r>
            <a:r>
              <a:rPr lang="en-US" sz="2800" i="1" dirty="0" err="1"/>
              <a:t>Langner</a:t>
            </a:r>
            <a:r>
              <a:rPr lang="en-US" sz="2800" i="1" dirty="0"/>
              <a:t> 22 item questionnaire</a:t>
            </a:r>
            <a:r>
              <a:rPr lang="en-US" sz="2800" dirty="0"/>
              <a:t>; an evaluation of experiences in the host country, the </a:t>
            </a:r>
            <a:r>
              <a:rPr lang="en-US" sz="2800" i="1" dirty="0"/>
              <a:t>International Students Questionnaire</a:t>
            </a:r>
            <a:r>
              <a:rPr lang="en-US" sz="2800" dirty="0"/>
              <a:t>; and a homesickness measure, the</a:t>
            </a:r>
            <a:r>
              <a:rPr lang="en-US" sz="2800" i="1" dirty="0"/>
              <a:t> Dundee Relocation </a:t>
            </a:r>
            <a:r>
              <a:rPr lang="en-US" sz="2800" b="1" i="1" dirty="0"/>
              <a:t>Inventory</a:t>
            </a:r>
            <a:r>
              <a:rPr lang="en-US" sz="2800" dirty="0"/>
              <a:t>. </a:t>
            </a:r>
          </a:p>
          <a:p>
            <a:r>
              <a:rPr lang="en-US" sz="2800" dirty="0"/>
              <a:t>	The </a:t>
            </a:r>
            <a:r>
              <a:rPr lang="en-US" sz="2800" dirty="0" err="1"/>
              <a:t>Langner</a:t>
            </a:r>
            <a:r>
              <a:rPr lang="en-US" sz="2800" dirty="0"/>
              <a:t> 22 Index has been validated as a measure of psychological disturbance for groups from different cultures and has good statistics for reliability and validity (Cochrane et al., 1977; Cochrane and </a:t>
            </a:r>
            <a:r>
              <a:rPr lang="en-US" sz="2800" dirty="0" err="1"/>
              <a:t>Stopes</a:t>
            </a:r>
            <a:r>
              <a:rPr lang="en-US" sz="2800" dirty="0"/>
              <a:t>-Roe, 1980). It has also been used in previous studies on the psychological problems of international students (</a:t>
            </a:r>
            <a:r>
              <a:rPr lang="en-US" sz="2800" dirty="0" err="1"/>
              <a:t>Furnham</a:t>
            </a:r>
            <a:r>
              <a:rPr lang="en-US" sz="2800" dirty="0"/>
              <a:t> and </a:t>
            </a:r>
            <a:r>
              <a:rPr lang="en-US" sz="2800" dirty="0" err="1"/>
              <a:t>Trezise</a:t>
            </a:r>
            <a:r>
              <a:rPr lang="en-US" sz="2800" dirty="0"/>
              <a:t>, 1983). The Dundee Relocation Inventory is a method of measuring homesickness and has been used on university students (Fisher, Murray and Frazer, 1985; Fisher and Hood, 1987).</a:t>
            </a:r>
          </a:p>
        </p:txBody>
      </p:sp>
    </p:spTree>
    <p:extLst>
      <p:ext uri="{BB962C8B-B14F-4D97-AF65-F5344CB8AC3E}">
        <p14:creationId xmlns:p14="http://schemas.microsoft.com/office/powerpoint/2010/main" val="9653796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C4243-436D-D6A8-FE41-1663A75D95FF}"/>
              </a:ext>
            </a:extLst>
          </p:cNvPr>
          <p:cNvSpPr>
            <a:spLocks noGrp="1"/>
          </p:cNvSpPr>
          <p:nvPr>
            <p:ph type="title"/>
          </p:nvPr>
        </p:nvSpPr>
        <p:spPr/>
        <p:txBody>
          <a:bodyPr/>
          <a:lstStyle/>
          <a:p>
            <a:r>
              <a:rPr lang="en-US"/>
              <a:t>Question</a:t>
            </a:r>
          </a:p>
        </p:txBody>
      </p:sp>
      <p:sp>
        <p:nvSpPr>
          <p:cNvPr id="3" name="Content Placeholder 2">
            <a:extLst>
              <a:ext uri="{FF2B5EF4-FFF2-40B4-BE49-F238E27FC236}">
                <a16:creationId xmlns:a16="http://schemas.microsoft.com/office/drawing/2014/main" id="{B05D5265-9772-B91F-E36B-0C2AEE511AE1}"/>
              </a:ext>
            </a:extLst>
          </p:cNvPr>
          <p:cNvSpPr>
            <a:spLocks noGrp="1"/>
          </p:cNvSpPr>
          <p:nvPr>
            <p:ph idx="1"/>
          </p:nvPr>
        </p:nvSpPr>
        <p:spPr>
          <a:xfrm>
            <a:off x="963576" y="2556932"/>
            <a:ext cx="10386680" cy="3543498"/>
          </a:xfrm>
        </p:spPr>
        <p:txBody>
          <a:bodyPr>
            <a:normAutofit lnSpcReduction="10000"/>
          </a:bodyPr>
          <a:lstStyle/>
          <a:p>
            <a:r>
              <a:rPr lang="en-US" sz="3600"/>
              <a:t>A quantitative method was used for this study. Based on the introduction and methods so far, why do you think a quantitative method is appropriate for this study?</a:t>
            </a:r>
          </a:p>
          <a:p>
            <a:r>
              <a:rPr lang="en-US" sz="3600"/>
              <a:t>Why do you think the researchers divided students into SAG and PSG groups?</a:t>
            </a:r>
          </a:p>
        </p:txBody>
      </p:sp>
    </p:spTree>
    <p:extLst>
      <p:ext uri="{BB962C8B-B14F-4D97-AF65-F5344CB8AC3E}">
        <p14:creationId xmlns:p14="http://schemas.microsoft.com/office/powerpoint/2010/main" val="7576490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53C08FF8-93F9-9C3E-A9D7-92A1F1AD5F30}"/>
              </a:ext>
            </a:extLst>
          </p:cNvPr>
          <p:cNvGraphicFramePr>
            <a:graphicFrameLocks noGrp="1"/>
          </p:cNvGraphicFramePr>
          <p:nvPr>
            <p:extLst>
              <p:ext uri="{D42A27DB-BD31-4B8C-83A1-F6EECF244321}">
                <p14:modId xmlns:p14="http://schemas.microsoft.com/office/powerpoint/2010/main" val="943161080"/>
              </p:ext>
            </p:extLst>
          </p:nvPr>
        </p:nvGraphicFramePr>
        <p:xfrm>
          <a:off x="2221074" y="2051420"/>
          <a:ext cx="7749852" cy="4397350"/>
        </p:xfrm>
        <a:graphic>
          <a:graphicData uri="http://schemas.openxmlformats.org/drawingml/2006/table">
            <a:tbl>
              <a:tblPr bandRow="1">
                <a:tableStyleId>{5C22544A-7EE6-4342-B048-85BDC9FD1C3A}</a:tableStyleId>
              </a:tblPr>
              <a:tblGrid>
                <a:gridCol w="3874926">
                  <a:extLst>
                    <a:ext uri="{9D8B030D-6E8A-4147-A177-3AD203B41FA5}">
                      <a16:colId xmlns:a16="http://schemas.microsoft.com/office/drawing/2014/main" val="2608268732"/>
                    </a:ext>
                  </a:extLst>
                </a:gridCol>
                <a:gridCol w="3874926">
                  <a:extLst>
                    <a:ext uri="{9D8B030D-6E8A-4147-A177-3AD203B41FA5}">
                      <a16:colId xmlns:a16="http://schemas.microsoft.com/office/drawing/2014/main" val="113405969"/>
                    </a:ext>
                  </a:extLst>
                </a:gridCol>
              </a:tblGrid>
              <a:tr h="879470">
                <a:tc>
                  <a:txBody>
                    <a:bodyPr/>
                    <a:lstStyle/>
                    <a:p>
                      <a:pPr algn="ctr"/>
                      <a:r>
                        <a:rPr lang="en-US" sz="3600" b="1"/>
                        <a:t>Supported</a:t>
                      </a:r>
                    </a:p>
                  </a:txBody>
                  <a:tcPr anchor="ctr"/>
                </a:tc>
                <a:tc>
                  <a:txBody>
                    <a:bodyPr/>
                    <a:lstStyle/>
                    <a:p>
                      <a:pPr algn="ctr"/>
                      <a:r>
                        <a:rPr lang="en-US" sz="3600" b="1"/>
                        <a:t>Social</a:t>
                      </a:r>
                    </a:p>
                  </a:txBody>
                  <a:tcPr anchor="ctr"/>
                </a:tc>
                <a:extLst>
                  <a:ext uri="{0D108BD9-81ED-4DB2-BD59-A6C34878D82A}">
                    <a16:rowId xmlns:a16="http://schemas.microsoft.com/office/drawing/2014/main" val="2640255744"/>
                  </a:ext>
                </a:extLst>
              </a:tr>
              <a:tr h="879470">
                <a:tc>
                  <a:txBody>
                    <a:bodyPr/>
                    <a:lstStyle/>
                    <a:p>
                      <a:pPr algn="ctr"/>
                      <a:r>
                        <a:rPr lang="en-US" sz="3600" b="1"/>
                        <a:t>Which</a:t>
                      </a:r>
                    </a:p>
                  </a:txBody>
                  <a:tcPr anchor="ctr"/>
                </a:tc>
                <a:tc>
                  <a:txBody>
                    <a:bodyPr/>
                    <a:lstStyle/>
                    <a:p>
                      <a:pPr algn="ctr"/>
                      <a:r>
                        <a:rPr lang="en-US" sz="3600" b="1"/>
                        <a:t>More</a:t>
                      </a:r>
                    </a:p>
                  </a:txBody>
                  <a:tcPr anchor="ctr"/>
                </a:tc>
                <a:extLst>
                  <a:ext uri="{0D108BD9-81ED-4DB2-BD59-A6C34878D82A}">
                    <a16:rowId xmlns:a16="http://schemas.microsoft.com/office/drawing/2014/main" val="596121532"/>
                  </a:ext>
                </a:extLst>
              </a:tr>
              <a:tr h="879470">
                <a:tc>
                  <a:txBody>
                    <a:bodyPr/>
                    <a:lstStyle/>
                    <a:p>
                      <a:pPr algn="ctr"/>
                      <a:r>
                        <a:rPr lang="en-US" sz="3600" b="1"/>
                        <a:t>Students</a:t>
                      </a:r>
                    </a:p>
                  </a:txBody>
                  <a:tcPr anchor="ctr"/>
                </a:tc>
                <a:tc>
                  <a:txBody>
                    <a:bodyPr/>
                    <a:lstStyle/>
                    <a:p>
                      <a:pPr algn="ctr"/>
                      <a:r>
                        <a:rPr lang="en-US" sz="3600" b="1"/>
                        <a:t>Environment</a:t>
                      </a:r>
                    </a:p>
                  </a:txBody>
                  <a:tcPr anchor="ctr"/>
                </a:tc>
                <a:extLst>
                  <a:ext uri="{0D108BD9-81ED-4DB2-BD59-A6C34878D82A}">
                    <a16:rowId xmlns:a16="http://schemas.microsoft.com/office/drawing/2014/main" val="1184312322"/>
                  </a:ext>
                </a:extLst>
              </a:tr>
              <a:tr h="879470">
                <a:tc>
                  <a:txBody>
                    <a:bodyPr/>
                    <a:lstStyle/>
                    <a:p>
                      <a:pPr algn="ctr"/>
                      <a:r>
                        <a:rPr lang="en-US" sz="3600" b="1"/>
                        <a:t>Study</a:t>
                      </a:r>
                    </a:p>
                  </a:txBody>
                  <a:tcPr anchor="ctr"/>
                </a:tc>
                <a:tc>
                  <a:txBody>
                    <a:bodyPr/>
                    <a:lstStyle/>
                    <a:p>
                      <a:pPr algn="ctr"/>
                      <a:r>
                        <a:rPr lang="en-US" sz="3600" b="1"/>
                        <a:t>Orientation</a:t>
                      </a:r>
                    </a:p>
                  </a:txBody>
                  <a:tcPr anchor="ctr"/>
                </a:tc>
                <a:extLst>
                  <a:ext uri="{0D108BD9-81ED-4DB2-BD59-A6C34878D82A}">
                    <a16:rowId xmlns:a16="http://schemas.microsoft.com/office/drawing/2014/main" val="1909378258"/>
                  </a:ext>
                </a:extLst>
              </a:tr>
              <a:tr h="879470">
                <a:tc>
                  <a:txBody>
                    <a:bodyPr/>
                    <a:lstStyle/>
                    <a:p>
                      <a:pPr algn="ctr"/>
                      <a:r>
                        <a:rPr lang="en-US" sz="3600" b="1"/>
                        <a:t>On</a:t>
                      </a:r>
                    </a:p>
                  </a:txBody>
                  <a:tcPr anchor="ctr"/>
                </a:tc>
                <a:tc>
                  <a:txBody>
                    <a:bodyPr/>
                    <a:lstStyle/>
                    <a:p>
                      <a:pPr algn="ctr"/>
                      <a:r>
                        <a:rPr lang="en-US" sz="3600" b="1" dirty="0"/>
                        <a:t>Compared to</a:t>
                      </a:r>
                    </a:p>
                  </a:txBody>
                  <a:tcPr anchor="ctr"/>
                </a:tc>
                <a:extLst>
                  <a:ext uri="{0D108BD9-81ED-4DB2-BD59-A6C34878D82A}">
                    <a16:rowId xmlns:a16="http://schemas.microsoft.com/office/drawing/2014/main" val="3950511696"/>
                  </a:ext>
                </a:extLst>
              </a:tr>
            </a:tbl>
          </a:graphicData>
        </a:graphic>
      </p:graphicFrame>
      <p:sp>
        <p:nvSpPr>
          <p:cNvPr id="3" name="Rectangle: Rounded Corners 2">
            <a:extLst>
              <a:ext uri="{FF2B5EF4-FFF2-40B4-BE49-F238E27FC236}">
                <a16:creationId xmlns:a16="http://schemas.microsoft.com/office/drawing/2014/main" id="{F1EE4718-445A-279B-656F-D7BFF1A6FC4C}"/>
              </a:ext>
            </a:extLst>
          </p:cNvPr>
          <p:cNvSpPr/>
          <p:nvPr/>
        </p:nvSpPr>
        <p:spPr>
          <a:xfrm>
            <a:off x="93034" y="95696"/>
            <a:ext cx="12098965" cy="18181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u="sng"/>
              <a:t>Context Exercise (Page 190/191)</a:t>
            </a:r>
          </a:p>
          <a:p>
            <a:pPr algn="ctr"/>
            <a:r>
              <a:rPr lang="en-US" sz="2800"/>
              <a:t>The text has various blank spaces. You can use some of the words and phrases from the table or think of some appropriate words based on the context of the paragraph.</a:t>
            </a:r>
          </a:p>
        </p:txBody>
      </p:sp>
    </p:spTree>
    <p:extLst>
      <p:ext uri="{BB962C8B-B14F-4D97-AF65-F5344CB8AC3E}">
        <p14:creationId xmlns:p14="http://schemas.microsoft.com/office/powerpoint/2010/main" val="2793563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0BDE4F-619F-B041-8649-EAD1656F0A90}"/>
              </a:ext>
            </a:extLst>
          </p:cNvPr>
          <p:cNvSpPr txBox="1"/>
          <p:nvPr/>
        </p:nvSpPr>
        <p:spPr>
          <a:xfrm>
            <a:off x="897122" y="739761"/>
            <a:ext cx="10426551" cy="4524315"/>
          </a:xfrm>
          <a:prstGeom prst="rect">
            <a:avLst/>
          </a:prstGeom>
          <a:noFill/>
        </p:spPr>
        <p:txBody>
          <a:bodyPr wrap="square">
            <a:spAutoFit/>
          </a:bodyPr>
          <a:lstStyle/>
          <a:p>
            <a:r>
              <a:rPr lang="en-US" sz="3200"/>
              <a:t>‘Culture shock’ has been identified as a psychological reaction to a change in cultural environment. The main symptoms of 1)_____________ are reported to be psychological disturbance, a negative reaction to the new surroundings and a longing for a more familiar 2)__________. Research has identified culture shock as a component, in the difficulties that international students face when 3)__________ in another country. One way that institutions of higher education have responded to these 4)______________ is to provide initial cultural orientation.</a:t>
            </a:r>
          </a:p>
        </p:txBody>
      </p:sp>
      <p:sp>
        <p:nvSpPr>
          <p:cNvPr id="2" name="TextBox 1">
            <a:extLst>
              <a:ext uri="{FF2B5EF4-FFF2-40B4-BE49-F238E27FC236}">
                <a16:creationId xmlns:a16="http://schemas.microsoft.com/office/drawing/2014/main" id="{8EC8B73D-52BD-2C08-8219-E4B9A13D5DCA}"/>
              </a:ext>
            </a:extLst>
          </p:cNvPr>
          <p:cNvSpPr txBox="1"/>
          <p:nvPr/>
        </p:nvSpPr>
        <p:spPr>
          <a:xfrm>
            <a:off x="2022844" y="1640441"/>
            <a:ext cx="1758360" cy="646331"/>
          </a:xfrm>
          <a:prstGeom prst="rect">
            <a:avLst/>
          </a:prstGeom>
          <a:noFill/>
        </p:spPr>
        <p:txBody>
          <a:bodyPr wrap="square" rtlCol="0">
            <a:spAutoFit/>
          </a:bodyPr>
          <a:lstStyle/>
          <a:p>
            <a:pPr algn="l"/>
            <a:r>
              <a:rPr lang="en-US" sz="3600" b="1">
                <a:solidFill>
                  <a:srgbClr val="0070C0"/>
                </a:solidFill>
              </a:rPr>
              <a:t>which</a:t>
            </a:r>
          </a:p>
        </p:txBody>
      </p:sp>
      <p:sp>
        <p:nvSpPr>
          <p:cNvPr id="5" name="TextBox 4">
            <a:extLst>
              <a:ext uri="{FF2B5EF4-FFF2-40B4-BE49-F238E27FC236}">
                <a16:creationId xmlns:a16="http://schemas.microsoft.com/office/drawing/2014/main" id="{7ECD2353-74FB-E265-EB5F-6866DD567CB0}"/>
              </a:ext>
            </a:extLst>
          </p:cNvPr>
          <p:cNvSpPr txBox="1"/>
          <p:nvPr/>
        </p:nvSpPr>
        <p:spPr>
          <a:xfrm>
            <a:off x="3615070" y="2725787"/>
            <a:ext cx="2010884" cy="461665"/>
          </a:xfrm>
          <a:prstGeom prst="rect">
            <a:avLst/>
          </a:prstGeom>
          <a:noFill/>
        </p:spPr>
        <p:txBody>
          <a:bodyPr wrap="square" rtlCol="0">
            <a:spAutoFit/>
          </a:bodyPr>
          <a:lstStyle/>
          <a:p>
            <a:pPr algn="l"/>
            <a:r>
              <a:rPr lang="en-US" sz="2400" b="1">
                <a:solidFill>
                  <a:srgbClr val="0070C0"/>
                </a:solidFill>
              </a:rPr>
              <a:t>environment</a:t>
            </a:r>
          </a:p>
        </p:txBody>
      </p:sp>
      <p:sp>
        <p:nvSpPr>
          <p:cNvPr id="7" name="TextBox 6">
            <a:extLst>
              <a:ext uri="{FF2B5EF4-FFF2-40B4-BE49-F238E27FC236}">
                <a16:creationId xmlns:a16="http://schemas.microsoft.com/office/drawing/2014/main" id="{018BE17A-EA2A-D882-33BD-839FD2860089}"/>
              </a:ext>
            </a:extLst>
          </p:cNvPr>
          <p:cNvSpPr txBox="1"/>
          <p:nvPr/>
        </p:nvSpPr>
        <p:spPr>
          <a:xfrm>
            <a:off x="4514184" y="3626467"/>
            <a:ext cx="1905221" cy="659783"/>
          </a:xfrm>
          <a:prstGeom prst="rect">
            <a:avLst/>
          </a:prstGeom>
          <a:noFill/>
        </p:spPr>
        <p:txBody>
          <a:bodyPr wrap="square" rtlCol="0">
            <a:spAutoFit/>
          </a:bodyPr>
          <a:lstStyle/>
          <a:p>
            <a:pPr algn="l"/>
            <a:r>
              <a:rPr lang="en-US" sz="3600" b="1">
                <a:solidFill>
                  <a:srgbClr val="0070C0"/>
                </a:solidFill>
              </a:rPr>
              <a:t>studying</a:t>
            </a:r>
          </a:p>
        </p:txBody>
      </p:sp>
      <p:sp>
        <p:nvSpPr>
          <p:cNvPr id="9" name="TextBox 8">
            <a:extLst>
              <a:ext uri="{FF2B5EF4-FFF2-40B4-BE49-F238E27FC236}">
                <a16:creationId xmlns:a16="http://schemas.microsoft.com/office/drawing/2014/main" id="{26E1B46D-585E-AA0E-0007-B42F90983AFF}"/>
              </a:ext>
            </a:extLst>
          </p:cNvPr>
          <p:cNvSpPr txBox="1"/>
          <p:nvPr/>
        </p:nvSpPr>
        <p:spPr>
          <a:xfrm>
            <a:off x="1770320" y="4571228"/>
            <a:ext cx="2010884" cy="646331"/>
          </a:xfrm>
          <a:prstGeom prst="rect">
            <a:avLst/>
          </a:prstGeom>
          <a:noFill/>
        </p:spPr>
        <p:txBody>
          <a:bodyPr wrap="square" rtlCol="0">
            <a:spAutoFit/>
          </a:bodyPr>
          <a:lstStyle/>
          <a:p>
            <a:pPr algn="l"/>
            <a:r>
              <a:rPr lang="en-US" sz="3600" b="1">
                <a:solidFill>
                  <a:srgbClr val="0070C0"/>
                </a:solidFill>
              </a:rPr>
              <a:t>students</a:t>
            </a:r>
          </a:p>
        </p:txBody>
      </p:sp>
    </p:spTree>
    <p:extLst>
      <p:ext uri="{BB962C8B-B14F-4D97-AF65-F5344CB8AC3E}">
        <p14:creationId xmlns:p14="http://schemas.microsoft.com/office/powerpoint/2010/main" val="1003896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4C264F-4D36-C3A8-9B81-E437FCEAC4DB}"/>
              </a:ext>
            </a:extLst>
          </p:cNvPr>
          <p:cNvSpPr txBox="1"/>
          <p:nvPr/>
        </p:nvSpPr>
        <p:spPr>
          <a:xfrm>
            <a:off x="804087" y="643568"/>
            <a:ext cx="10632559" cy="5509200"/>
          </a:xfrm>
          <a:prstGeom prst="rect">
            <a:avLst/>
          </a:prstGeom>
          <a:noFill/>
        </p:spPr>
        <p:txBody>
          <a:bodyPr wrap="square">
            <a:spAutoFit/>
          </a:bodyPr>
          <a:lstStyle/>
          <a:p>
            <a:r>
              <a:rPr lang="en-US" sz="3200"/>
              <a:t>In the study reported here, a group of post-graduate students who had participated in a study skills and cultural 5)___________ course at a British university were 6)____________ a group who had not. Contrary to the research hypothesis, the group that took part in the orientation course were significantly 7) homesick and reported more 8)_______________ difficulties. The overall findings cast doubt 9)____________ the received view of culture shock as it affects international students. They suggest that culture shock is exacerbated by personal and social factors and this has implications for the way that international students may be 10)____________ through the experience.</a:t>
            </a:r>
          </a:p>
        </p:txBody>
      </p:sp>
      <p:sp>
        <p:nvSpPr>
          <p:cNvPr id="2" name="TextBox 1">
            <a:extLst>
              <a:ext uri="{FF2B5EF4-FFF2-40B4-BE49-F238E27FC236}">
                <a16:creationId xmlns:a16="http://schemas.microsoft.com/office/drawing/2014/main" id="{50BA1DF6-6383-79A8-1399-7745558F4F12}"/>
              </a:ext>
            </a:extLst>
          </p:cNvPr>
          <p:cNvSpPr txBox="1"/>
          <p:nvPr/>
        </p:nvSpPr>
        <p:spPr>
          <a:xfrm>
            <a:off x="9100138" y="1068941"/>
            <a:ext cx="2469413" cy="646331"/>
          </a:xfrm>
          <a:prstGeom prst="rect">
            <a:avLst/>
          </a:prstGeom>
          <a:noFill/>
        </p:spPr>
        <p:txBody>
          <a:bodyPr wrap="square" rtlCol="0">
            <a:spAutoFit/>
          </a:bodyPr>
          <a:lstStyle/>
          <a:p>
            <a:pPr algn="l"/>
            <a:r>
              <a:rPr lang="en-US" sz="3600" b="1">
                <a:solidFill>
                  <a:srgbClr val="0070C0"/>
                </a:solidFill>
              </a:rPr>
              <a:t>orientation</a:t>
            </a:r>
          </a:p>
        </p:txBody>
      </p:sp>
      <p:sp>
        <p:nvSpPr>
          <p:cNvPr id="6" name="TextBox 5">
            <a:extLst>
              <a:ext uri="{FF2B5EF4-FFF2-40B4-BE49-F238E27FC236}">
                <a16:creationId xmlns:a16="http://schemas.microsoft.com/office/drawing/2014/main" id="{624E010A-DA3C-D934-D542-533C29289846}"/>
              </a:ext>
            </a:extLst>
          </p:cNvPr>
          <p:cNvSpPr txBox="1"/>
          <p:nvPr/>
        </p:nvSpPr>
        <p:spPr>
          <a:xfrm>
            <a:off x="6585541" y="1587278"/>
            <a:ext cx="2469413" cy="584775"/>
          </a:xfrm>
          <a:prstGeom prst="rect">
            <a:avLst/>
          </a:prstGeom>
          <a:noFill/>
        </p:spPr>
        <p:txBody>
          <a:bodyPr wrap="square" rtlCol="0">
            <a:spAutoFit/>
          </a:bodyPr>
          <a:lstStyle/>
          <a:p>
            <a:pPr algn="l"/>
            <a:r>
              <a:rPr lang="en-US" sz="3200" b="1">
                <a:solidFill>
                  <a:srgbClr val="0070C0"/>
                </a:solidFill>
              </a:rPr>
              <a:t>compared to</a:t>
            </a:r>
          </a:p>
        </p:txBody>
      </p:sp>
      <p:sp>
        <p:nvSpPr>
          <p:cNvPr id="8" name="TextBox 7">
            <a:extLst>
              <a:ext uri="{FF2B5EF4-FFF2-40B4-BE49-F238E27FC236}">
                <a16:creationId xmlns:a16="http://schemas.microsoft.com/office/drawing/2014/main" id="{BBADDD86-09A9-5C2A-AD4C-8C389B0F3266}"/>
              </a:ext>
            </a:extLst>
          </p:cNvPr>
          <p:cNvSpPr txBox="1"/>
          <p:nvPr/>
        </p:nvSpPr>
        <p:spPr>
          <a:xfrm>
            <a:off x="4362006" y="3075002"/>
            <a:ext cx="1758360" cy="646331"/>
          </a:xfrm>
          <a:prstGeom prst="rect">
            <a:avLst/>
          </a:prstGeom>
          <a:noFill/>
        </p:spPr>
        <p:txBody>
          <a:bodyPr wrap="square" rtlCol="0">
            <a:spAutoFit/>
          </a:bodyPr>
          <a:lstStyle/>
          <a:p>
            <a:pPr algn="l"/>
            <a:r>
              <a:rPr lang="en-US" sz="3600" b="1">
                <a:solidFill>
                  <a:srgbClr val="0070C0"/>
                </a:solidFill>
              </a:rPr>
              <a:t>social</a:t>
            </a:r>
          </a:p>
        </p:txBody>
      </p:sp>
      <p:sp>
        <p:nvSpPr>
          <p:cNvPr id="10" name="TextBox 9">
            <a:extLst>
              <a:ext uri="{FF2B5EF4-FFF2-40B4-BE49-F238E27FC236}">
                <a16:creationId xmlns:a16="http://schemas.microsoft.com/office/drawing/2014/main" id="{CA2852AA-3CA4-D0E9-07E7-B877E35302B1}"/>
              </a:ext>
            </a:extLst>
          </p:cNvPr>
          <p:cNvSpPr txBox="1"/>
          <p:nvPr/>
        </p:nvSpPr>
        <p:spPr>
          <a:xfrm>
            <a:off x="4827181" y="3516079"/>
            <a:ext cx="1758360" cy="646331"/>
          </a:xfrm>
          <a:prstGeom prst="rect">
            <a:avLst/>
          </a:prstGeom>
          <a:noFill/>
        </p:spPr>
        <p:txBody>
          <a:bodyPr wrap="square" rtlCol="0">
            <a:spAutoFit/>
          </a:bodyPr>
          <a:lstStyle/>
          <a:p>
            <a:pPr algn="l"/>
            <a:r>
              <a:rPr lang="en-US" sz="3600" b="1">
                <a:solidFill>
                  <a:srgbClr val="0070C0"/>
                </a:solidFill>
              </a:rPr>
              <a:t>on</a:t>
            </a:r>
          </a:p>
        </p:txBody>
      </p:sp>
      <p:sp>
        <p:nvSpPr>
          <p:cNvPr id="12" name="TextBox 11">
            <a:extLst>
              <a:ext uri="{FF2B5EF4-FFF2-40B4-BE49-F238E27FC236}">
                <a16:creationId xmlns:a16="http://schemas.microsoft.com/office/drawing/2014/main" id="{087F1EE5-4B2A-6BB5-ABAA-70B7CBE79911}"/>
              </a:ext>
            </a:extLst>
          </p:cNvPr>
          <p:cNvSpPr txBox="1"/>
          <p:nvPr/>
        </p:nvSpPr>
        <p:spPr>
          <a:xfrm>
            <a:off x="1515140" y="5506437"/>
            <a:ext cx="2232837" cy="646331"/>
          </a:xfrm>
          <a:prstGeom prst="rect">
            <a:avLst/>
          </a:prstGeom>
          <a:noFill/>
        </p:spPr>
        <p:txBody>
          <a:bodyPr wrap="square" rtlCol="0">
            <a:spAutoFit/>
          </a:bodyPr>
          <a:lstStyle/>
          <a:p>
            <a:pPr algn="l"/>
            <a:r>
              <a:rPr lang="en-US" sz="3600" b="1">
                <a:solidFill>
                  <a:srgbClr val="0070C0"/>
                </a:solidFill>
              </a:rPr>
              <a:t>supported</a:t>
            </a:r>
          </a:p>
        </p:txBody>
      </p:sp>
    </p:spTree>
    <p:extLst>
      <p:ext uri="{BB962C8B-B14F-4D97-AF65-F5344CB8AC3E}">
        <p14:creationId xmlns:p14="http://schemas.microsoft.com/office/powerpoint/2010/main" val="2571488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8" grpId="0"/>
      <p:bldP spid="10" grpId="0"/>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BF13F-E97A-69F9-D33B-50048639DAB7}"/>
              </a:ext>
            </a:extLst>
          </p:cNvPr>
          <p:cNvSpPr>
            <a:spLocks noGrp="1"/>
          </p:cNvSpPr>
          <p:nvPr>
            <p:ph type="title"/>
          </p:nvPr>
        </p:nvSpPr>
        <p:spPr/>
        <p:txBody>
          <a:bodyPr/>
          <a:lstStyle/>
          <a:p>
            <a:r>
              <a:rPr lang="en-CA" dirty="0"/>
              <a:t>Results</a:t>
            </a:r>
          </a:p>
        </p:txBody>
      </p:sp>
      <p:sp>
        <p:nvSpPr>
          <p:cNvPr id="3" name="Text Placeholder 2">
            <a:extLst>
              <a:ext uri="{FF2B5EF4-FFF2-40B4-BE49-F238E27FC236}">
                <a16:creationId xmlns:a16="http://schemas.microsoft.com/office/drawing/2014/main" id="{C7809FD3-A3EB-0B7A-4A14-EB29CB422083}"/>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38195307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B0DDC5-74F1-8918-EEF7-EB12462C23BC}"/>
              </a:ext>
            </a:extLst>
          </p:cNvPr>
          <p:cNvSpPr txBox="1"/>
          <p:nvPr/>
        </p:nvSpPr>
        <p:spPr>
          <a:xfrm>
            <a:off x="862788" y="650939"/>
            <a:ext cx="10466424" cy="5262979"/>
          </a:xfrm>
          <a:prstGeom prst="rect">
            <a:avLst/>
          </a:prstGeom>
          <a:noFill/>
        </p:spPr>
        <p:txBody>
          <a:bodyPr wrap="square">
            <a:spAutoFit/>
          </a:bodyPr>
          <a:lstStyle/>
          <a:p>
            <a:r>
              <a:rPr lang="en-CA" sz="2800" b="1" i="1" dirty="0">
                <a:effectLst/>
                <a:latin typeface="Times New Roman" panose="02020603050405020304" pitchFamily="18" charset="0"/>
              </a:rPr>
              <a:t>All Subjects</a:t>
            </a:r>
            <a:br>
              <a:rPr lang="en-CA" sz="2800" dirty="0"/>
            </a:br>
            <a:r>
              <a:rPr lang="en-CA" sz="2800" dirty="0">
                <a:effectLst/>
                <a:latin typeface="Times New Roman" panose="02020603050405020304" pitchFamily="18" charset="0"/>
              </a:rPr>
              <a:t>The mean scores for all subjects were calculated for the </a:t>
            </a:r>
            <a:r>
              <a:rPr lang="en-CA" sz="2800" dirty="0" err="1">
                <a:effectLst/>
                <a:latin typeface="Times New Roman" panose="02020603050405020304" pitchFamily="18" charset="0"/>
              </a:rPr>
              <a:t>Langner</a:t>
            </a:r>
            <a:r>
              <a:rPr lang="en-CA" sz="2800" dirty="0">
                <a:effectLst/>
                <a:latin typeface="Times New Roman" panose="02020603050405020304" pitchFamily="18" charset="0"/>
              </a:rPr>
              <a:t> 22 Index (m = 4.7, </a:t>
            </a:r>
            <a:r>
              <a:rPr lang="en-CA" sz="2800" dirty="0" err="1">
                <a:effectLst/>
                <a:latin typeface="Times New Roman" panose="02020603050405020304" pitchFamily="18" charset="0"/>
              </a:rPr>
              <a:t>sd</a:t>
            </a:r>
            <a:r>
              <a:rPr lang="en-CA" sz="2800" dirty="0">
                <a:effectLst/>
                <a:latin typeface="Times New Roman" panose="02020603050405020304" pitchFamily="18" charset="0"/>
              </a:rPr>
              <a:t> = 3.49) and the Dundee Relocation Inventory (m = 20.96, </a:t>
            </a:r>
            <a:r>
              <a:rPr lang="en-CA" sz="2800" dirty="0" err="1">
                <a:effectLst/>
                <a:latin typeface="Times New Roman" panose="02020603050405020304" pitchFamily="18" charset="0"/>
              </a:rPr>
              <a:t>sd</a:t>
            </a:r>
            <a:r>
              <a:rPr lang="en-CA" sz="2800" dirty="0">
                <a:effectLst/>
                <a:latin typeface="Times New Roman" panose="02020603050405020304" pitchFamily="18" charset="0"/>
              </a:rPr>
              <a:t> = 9.63). The mean score for the </a:t>
            </a:r>
            <a:r>
              <a:rPr lang="en-CA" sz="2800" dirty="0" err="1">
                <a:effectLst/>
                <a:latin typeface="Times New Roman" panose="02020603050405020304" pitchFamily="18" charset="0"/>
              </a:rPr>
              <a:t>Langner</a:t>
            </a:r>
            <a:r>
              <a:rPr lang="en-CA" sz="2800" dirty="0">
                <a:effectLst/>
                <a:latin typeface="Times New Roman" panose="02020603050405020304" pitchFamily="18" charset="0"/>
              </a:rPr>
              <a:t> 22 Index was typical of scores achieved by sojourner populations under stress, see Table 1, and was higher than the suggested cut off point (4.28) for identifying</a:t>
            </a:r>
            <a:br>
              <a:rPr lang="en-CA" sz="2800" dirty="0"/>
            </a:br>
            <a:r>
              <a:rPr lang="en-CA" sz="2800" dirty="0">
                <a:effectLst/>
                <a:latin typeface="Times New Roman" panose="02020603050405020304" pitchFamily="18" charset="0"/>
              </a:rPr>
              <a:t>populations with high levels of psychopathology (</a:t>
            </a:r>
            <a:r>
              <a:rPr lang="en-CA" sz="2800" dirty="0" err="1">
                <a:effectLst/>
                <a:latin typeface="Times New Roman" panose="02020603050405020304" pitchFamily="18" charset="0"/>
              </a:rPr>
              <a:t>Langner</a:t>
            </a:r>
            <a:r>
              <a:rPr lang="en-CA" sz="2800" dirty="0">
                <a:effectLst/>
                <a:latin typeface="Times New Roman" panose="02020603050405020304" pitchFamily="18" charset="0"/>
              </a:rPr>
              <a:t>, 1962). The mean score for the Dundee Relocation Inventory was much higher than the normative scores recorded in home student populations. For example Fisher (1989) reports a mean score of 17.5 (</a:t>
            </a:r>
            <a:r>
              <a:rPr lang="en-CA" sz="2800" dirty="0" err="1">
                <a:effectLst/>
                <a:latin typeface="Times New Roman" panose="02020603050405020304" pitchFamily="18" charset="0"/>
              </a:rPr>
              <a:t>sd</a:t>
            </a:r>
            <a:r>
              <a:rPr lang="en-CA" sz="2800" dirty="0">
                <a:effectLst/>
                <a:latin typeface="Times New Roman" panose="02020603050405020304" pitchFamily="18" charset="0"/>
              </a:rPr>
              <a:t> = 3.9) for 51 self-reported ‘homesick’ students, and 5.3 (</a:t>
            </a:r>
            <a:r>
              <a:rPr lang="en-CA" sz="2800" dirty="0" err="1">
                <a:effectLst/>
                <a:latin typeface="Times New Roman" panose="02020603050405020304" pitchFamily="18" charset="0"/>
              </a:rPr>
              <a:t>sd</a:t>
            </a:r>
            <a:r>
              <a:rPr lang="en-CA" sz="2800" dirty="0">
                <a:effectLst/>
                <a:latin typeface="Times New Roman" panose="02020603050405020304" pitchFamily="18" charset="0"/>
              </a:rPr>
              <a:t> = 1.1) for 34 ‘non-homesick’ students.</a:t>
            </a:r>
            <a:endParaRPr lang="en-US" sz="2800" dirty="0"/>
          </a:p>
        </p:txBody>
      </p:sp>
      <p:sp>
        <p:nvSpPr>
          <p:cNvPr id="5" name="Rectangle: Rounded Corners 4">
            <a:extLst>
              <a:ext uri="{FF2B5EF4-FFF2-40B4-BE49-F238E27FC236}">
                <a16:creationId xmlns:a16="http://schemas.microsoft.com/office/drawing/2014/main" id="{9D6AD1DE-66B4-A023-1247-AEFFBDFEE882}"/>
              </a:ext>
            </a:extLst>
          </p:cNvPr>
          <p:cNvSpPr/>
          <p:nvPr/>
        </p:nvSpPr>
        <p:spPr>
          <a:xfrm>
            <a:off x="9512151" y="6000751"/>
            <a:ext cx="2569093" cy="857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Page 177</a:t>
            </a:r>
          </a:p>
        </p:txBody>
      </p:sp>
    </p:spTree>
    <p:extLst>
      <p:ext uri="{BB962C8B-B14F-4D97-AF65-F5344CB8AC3E}">
        <p14:creationId xmlns:p14="http://schemas.microsoft.com/office/powerpoint/2010/main" val="3469609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06059-07A7-7D34-1DF2-E9E8FF577268}"/>
              </a:ext>
            </a:extLst>
          </p:cNvPr>
          <p:cNvSpPr>
            <a:spLocks noGrp="1"/>
          </p:cNvSpPr>
          <p:nvPr>
            <p:ph type="title"/>
          </p:nvPr>
        </p:nvSpPr>
        <p:spPr/>
        <p:txBody>
          <a:bodyPr/>
          <a:lstStyle/>
          <a:p>
            <a:r>
              <a:rPr lang="en-US"/>
              <a:t>Final Assignment</a:t>
            </a:r>
          </a:p>
        </p:txBody>
      </p:sp>
      <p:sp>
        <p:nvSpPr>
          <p:cNvPr id="3" name="Text Placeholder 2">
            <a:extLst>
              <a:ext uri="{FF2B5EF4-FFF2-40B4-BE49-F238E27FC236}">
                <a16:creationId xmlns:a16="http://schemas.microsoft.com/office/drawing/2014/main" id="{5ACC4DAD-53D5-3A02-A7C5-D793E7756F3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432369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B0DDC5-74F1-8918-EEF7-EB12462C23BC}"/>
              </a:ext>
            </a:extLst>
          </p:cNvPr>
          <p:cNvSpPr txBox="1"/>
          <p:nvPr/>
        </p:nvSpPr>
        <p:spPr>
          <a:xfrm>
            <a:off x="862788" y="650939"/>
            <a:ext cx="10466424" cy="4524315"/>
          </a:xfrm>
          <a:prstGeom prst="rect">
            <a:avLst/>
          </a:prstGeom>
          <a:noFill/>
        </p:spPr>
        <p:txBody>
          <a:bodyPr wrap="square">
            <a:spAutoFit/>
          </a:bodyPr>
          <a:lstStyle/>
          <a:p>
            <a:r>
              <a:rPr lang="en-CA" sz="3200" b="1" dirty="0">
                <a:effectLst/>
                <a:latin typeface="Times New Roman" panose="02020603050405020304" pitchFamily="18" charset="0"/>
              </a:rPr>
              <a:t>Comparison of pre-sessional and the standard arrival groups</a:t>
            </a:r>
            <a:br>
              <a:rPr lang="en-CA" sz="3200" dirty="0"/>
            </a:br>
            <a:r>
              <a:rPr lang="en-CA" sz="3200" dirty="0">
                <a:effectLst/>
                <a:latin typeface="Times New Roman" panose="02020603050405020304" pitchFamily="18" charset="0"/>
              </a:rPr>
              <a:t>The measures that were taken to account for confounding variables showed no difference between the two groups. For the Nelson Quick Test, the measure of English language competence, the PSG mean score was 17.34, (</a:t>
            </a:r>
            <a:r>
              <a:rPr lang="en-CA" sz="3200" dirty="0" err="1">
                <a:effectLst/>
                <a:latin typeface="Times New Roman" panose="02020603050405020304" pitchFamily="18" charset="0"/>
              </a:rPr>
              <a:t>sd</a:t>
            </a:r>
            <a:r>
              <a:rPr lang="en-CA" sz="3200" dirty="0">
                <a:effectLst/>
                <a:latin typeface="Times New Roman" panose="02020603050405020304" pitchFamily="18" charset="0"/>
              </a:rPr>
              <a:t> = 5.34) and the SAG mean score was 17.65, (</a:t>
            </a:r>
            <a:r>
              <a:rPr lang="en-CA" sz="3200" dirty="0" err="1">
                <a:effectLst/>
                <a:latin typeface="Times New Roman" panose="02020603050405020304" pitchFamily="18" charset="0"/>
              </a:rPr>
              <a:t>sd</a:t>
            </a:r>
            <a:r>
              <a:rPr lang="en-CA" sz="3200" dirty="0">
                <a:effectLst/>
                <a:latin typeface="Times New Roman" panose="02020603050405020304" pitchFamily="18" charset="0"/>
              </a:rPr>
              <a:t> = 4.43). The mean score on the expectations questionnaire was 20.14, (</a:t>
            </a:r>
            <a:r>
              <a:rPr lang="en-CA" sz="3200" dirty="0" err="1">
                <a:effectLst/>
                <a:latin typeface="Times New Roman" panose="02020603050405020304" pitchFamily="18" charset="0"/>
              </a:rPr>
              <a:t>sd</a:t>
            </a:r>
            <a:r>
              <a:rPr lang="en-CA" sz="3200" dirty="0">
                <a:effectLst/>
                <a:latin typeface="Times New Roman" panose="02020603050405020304" pitchFamily="18" charset="0"/>
              </a:rPr>
              <a:t> = 4.57) for the PSG and 20.19, (</a:t>
            </a:r>
            <a:r>
              <a:rPr lang="en-CA" sz="3200" dirty="0" err="1">
                <a:effectLst/>
                <a:latin typeface="Times New Roman" panose="02020603050405020304" pitchFamily="18" charset="0"/>
              </a:rPr>
              <a:t>sd</a:t>
            </a:r>
            <a:r>
              <a:rPr lang="en-CA" sz="3200" dirty="0">
                <a:effectLst/>
                <a:latin typeface="Times New Roman" panose="02020603050405020304" pitchFamily="18" charset="0"/>
              </a:rPr>
              <a:t> = 3.78) for the SAG.</a:t>
            </a:r>
            <a:endParaRPr lang="en-US" sz="3200" dirty="0"/>
          </a:p>
        </p:txBody>
      </p:sp>
      <p:sp>
        <p:nvSpPr>
          <p:cNvPr id="5" name="Rectangle: Rounded Corners 4">
            <a:extLst>
              <a:ext uri="{FF2B5EF4-FFF2-40B4-BE49-F238E27FC236}">
                <a16:creationId xmlns:a16="http://schemas.microsoft.com/office/drawing/2014/main" id="{9D6AD1DE-66B4-A023-1247-AEFFBDFEE882}"/>
              </a:ext>
            </a:extLst>
          </p:cNvPr>
          <p:cNvSpPr/>
          <p:nvPr/>
        </p:nvSpPr>
        <p:spPr>
          <a:xfrm>
            <a:off x="9512151" y="6000751"/>
            <a:ext cx="2569093" cy="857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Page 177-178</a:t>
            </a:r>
          </a:p>
        </p:txBody>
      </p:sp>
    </p:spTree>
    <p:extLst>
      <p:ext uri="{BB962C8B-B14F-4D97-AF65-F5344CB8AC3E}">
        <p14:creationId xmlns:p14="http://schemas.microsoft.com/office/powerpoint/2010/main" val="11036891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B0DDC5-74F1-8918-EEF7-EB12462C23BC}"/>
              </a:ext>
            </a:extLst>
          </p:cNvPr>
          <p:cNvSpPr txBox="1"/>
          <p:nvPr/>
        </p:nvSpPr>
        <p:spPr>
          <a:xfrm>
            <a:off x="862788" y="650939"/>
            <a:ext cx="10466424" cy="5262979"/>
          </a:xfrm>
          <a:prstGeom prst="rect">
            <a:avLst/>
          </a:prstGeom>
          <a:noFill/>
        </p:spPr>
        <p:txBody>
          <a:bodyPr wrap="square">
            <a:spAutoFit/>
          </a:bodyPr>
          <a:lstStyle/>
          <a:p>
            <a:r>
              <a:rPr lang="en-CA" sz="2800" b="1" dirty="0">
                <a:effectLst/>
                <a:latin typeface="Times New Roman" panose="02020603050405020304" pitchFamily="18" charset="0"/>
              </a:rPr>
              <a:t>Comparison of pre-sessional and the standard arrival groups</a:t>
            </a:r>
            <a:br>
              <a:rPr lang="en-CA" sz="2800" dirty="0"/>
            </a:br>
            <a:r>
              <a:rPr lang="en-CA" sz="2800" dirty="0">
                <a:effectLst/>
                <a:latin typeface="Times New Roman" panose="02020603050405020304" pitchFamily="18" charset="0"/>
              </a:rPr>
              <a:t>A series of one way ANOVAs was carried out between the PSG and the SAG. There was a significant difference on the Dundee Relocation Inventory (F(1,53) = 4.21, p &lt; 0.05) between the two groups with the PSG significantly more homesick than the SAG. (The criterion for statistical significance in this and all subsequent analyses was p &lt; 0.05). The mean scores for the PSG were higher than the SAG on the </a:t>
            </a:r>
            <a:r>
              <a:rPr lang="en-CA" sz="2800" dirty="0" err="1">
                <a:effectLst/>
                <a:latin typeface="Times New Roman" panose="02020603050405020304" pitchFamily="18" charset="0"/>
              </a:rPr>
              <a:t>Langner</a:t>
            </a:r>
            <a:r>
              <a:rPr lang="en-CA" sz="2800" dirty="0">
                <a:effectLst/>
                <a:latin typeface="Times New Roman" panose="02020603050405020304" pitchFamily="18" charset="0"/>
              </a:rPr>
              <a:t> 22 Index, indicating more psychological distress, and lower on the International Students questionnaire, suggesting a more negative evaluation. However these differences did not reach significance on the </a:t>
            </a:r>
            <a:r>
              <a:rPr lang="en-CA" sz="2800" dirty="0" err="1">
                <a:effectLst/>
                <a:latin typeface="Times New Roman" panose="02020603050405020304" pitchFamily="18" charset="0"/>
              </a:rPr>
              <a:t>Langner</a:t>
            </a:r>
            <a:r>
              <a:rPr lang="en-CA" sz="2800" dirty="0">
                <a:effectLst/>
                <a:latin typeface="Times New Roman" panose="02020603050405020304" pitchFamily="18" charset="0"/>
              </a:rPr>
              <a:t> 22 index (F(1, 53) = 1.54, </a:t>
            </a:r>
            <a:r>
              <a:rPr lang="en-CA" sz="2800" dirty="0" err="1">
                <a:effectLst/>
                <a:latin typeface="Times New Roman" panose="02020603050405020304" pitchFamily="18" charset="0"/>
              </a:rPr>
              <a:t>n.s</a:t>
            </a:r>
            <a:r>
              <a:rPr lang="en-CA" sz="2800" dirty="0">
                <a:effectLst/>
                <a:latin typeface="Times New Roman" panose="02020603050405020304" pitchFamily="18" charset="0"/>
              </a:rPr>
              <a:t>.) or the ISQ (F(1, 53) = 1.78, </a:t>
            </a:r>
            <a:r>
              <a:rPr lang="en-CA" sz="2800" dirty="0" err="1">
                <a:effectLst/>
                <a:latin typeface="Times New Roman" panose="02020603050405020304" pitchFamily="18" charset="0"/>
              </a:rPr>
              <a:t>n.s</a:t>
            </a:r>
            <a:r>
              <a:rPr lang="en-CA" sz="2800" dirty="0">
                <a:effectLst/>
                <a:latin typeface="Times New Roman" panose="02020603050405020304" pitchFamily="18" charset="0"/>
              </a:rPr>
              <a:t>.).</a:t>
            </a:r>
            <a:endParaRPr lang="en-US" sz="2800" dirty="0"/>
          </a:p>
        </p:txBody>
      </p:sp>
      <p:sp>
        <p:nvSpPr>
          <p:cNvPr id="5" name="Rectangle: Rounded Corners 4">
            <a:extLst>
              <a:ext uri="{FF2B5EF4-FFF2-40B4-BE49-F238E27FC236}">
                <a16:creationId xmlns:a16="http://schemas.microsoft.com/office/drawing/2014/main" id="{9D6AD1DE-66B4-A023-1247-AEFFBDFEE882}"/>
              </a:ext>
            </a:extLst>
          </p:cNvPr>
          <p:cNvSpPr/>
          <p:nvPr/>
        </p:nvSpPr>
        <p:spPr>
          <a:xfrm>
            <a:off x="9512151" y="6000751"/>
            <a:ext cx="2569093" cy="857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Page 178</a:t>
            </a:r>
          </a:p>
        </p:txBody>
      </p:sp>
    </p:spTree>
    <p:extLst>
      <p:ext uri="{BB962C8B-B14F-4D97-AF65-F5344CB8AC3E}">
        <p14:creationId xmlns:p14="http://schemas.microsoft.com/office/powerpoint/2010/main" val="10505818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B0DDC5-74F1-8918-EEF7-EB12462C23BC}"/>
              </a:ext>
            </a:extLst>
          </p:cNvPr>
          <p:cNvSpPr txBox="1"/>
          <p:nvPr/>
        </p:nvSpPr>
        <p:spPr>
          <a:xfrm>
            <a:off x="862788" y="650939"/>
            <a:ext cx="10466424" cy="5693866"/>
          </a:xfrm>
          <a:prstGeom prst="rect">
            <a:avLst/>
          </a:prstGeom>
          <a:noFill/>
        </p:spPr>
        <p:txBody>
          <a:bodyPr wrap="square">
            <a:spAutoFit/>
          </a:bodyPr>
          <a:lstStyle/>
          <a:p>
            <a:r>
              <a:rPr lang="en-CA" sz="2800" b="1" dirty="0">
                <a:effectLst/>
                <a:latin typeface="Times New Roman" panose="02020603050405020304" pitchFamily="18" charset="0"/>
              </a:rPr>
              <a:t>Additional analyses</a:t>
            </a:r>
            <a:br>
              <a:rPr lang="en-CA" sz="2800" dirty="0"/>
            </a:br>
            <a:r>
              <a:rPr lang="en-CA" sz="2800" dirty="0">
                <a:effectLst/>
                <a:latin typeface="Times New Roman" panose="02020603050405020304" pitchFamily="18" charset="0"/>
              </a:rPr>
              <a:t>The relationship between expectations and experience mismatch, and homesickness and mental health was investigated by subtracting the score on the expectations questionnaire from the ISQ score for each subject. These scores were then correlated with the scores the subjects recorded on the Dundee Relocation Inventory and the </a:t>
            </a:r>
            <a:r>
              <a:rPr lang="en-CA" sz="2800" dirty="0" err="1">
                <a:effectLst/>
                <a:latin typeface="Times New Roman" panose="02020603050405020304" pitchFamily="18" charset="0"/>
              </a:rPr>
              <a:t>Langner</a:t>
            </a:r>
            <a:r>
              <a:rPr lang="en-CA" sz="2800" dirty="0">
                <a:effectLst/>
                <a:latin typeface="Times New Roman" panose="02020603050405020304" pitchFamily="18" charset="0"/>
              </a:rPr>
              <a:t> 22 index. There was a significant negative correlation, using Pearson’s product-moment coefficient, between the difference between experiences and expectations and homesickness (r(53) = –0.504, p &lt; 0.001). This indicates that if a subject’s experience was worse than their expectations then they were more homesick. There was no significant</a:t>
            </a:r>
            <a:br>
              <a:rPr lang="en-CA" sz="2800" dirty="0"/>
            </a:br>
            <a:r>
              <a:rPr lang="en-CA" sz="2800" dirty="0">
                <a:effectLst/>
                <a:latin typeface="Times New Roman" panose="02020603050405020304" pitchFamily="18" charset="0"/>
              </a:rPr>
              <a:t>correlation between the difference between experiences and expectations and mental health (r(53) = –0.164).</a:t>
            </a:r>
            <a:endParaRPr lang="en-US" sz="2800" dirty="0"/>
          </a:p>
        </p:txBody>
      </p:sp>
      <p:sp>
        <p:nvSpPr>
          <p:cNvPr id="5" name="Rectangle: Rounded Corners 4">
            <a:extLst>
              <a:ext uri="{FF2B5EF4-FFF2-40B4-BE49-F238E27FC236}">
                <a16:creationId xmlns:a16="http://schemas.microsoft.com/office/drawing/2014/main" id="{9D6AD1DE-66B4-A023-1247-AEFFBDFEE882}"/>
              </a:ext>
            </a:extLst>
          </p:cNvPr>
          <p:cNvSpPr/>
          <p:nvPr/>
        </p:nvSpPr>
        <p:spPr>
          <a:xfrm>
            <a:off x="9512151" y="6000751"/>
            <a:ext cx="2569093" cy="857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Page 179</a:t>
            </a:r>
          </a:p>
        </p:txBody>
      </p:sp>
    </p:spTree>
    <p:extLst>
      <p:ext uri="{BB962C8B-B14F-4D97-AF65-F5344CB8AC3E}">
        <p14:creationId xmlns:p14="http://schemas.microsoft.com/office/powerpoint/2010/main" val="27216749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B0DDC5-74F1-8918-EEF7-EB12462C23BC}"/>
              </a:ext>
            </a:extLst>
          </p:cNvPr>
          <p:cNvSpPr txBox="1"/>
          <p:nvPr/>
        </p:nvSpPr>
        <p:spPr>
          <a:xfrm>
            <a:off x="862788" y="650939"/>
            <a:ext cx="10466424" cy="5693866"/>
          </a:xfrm>
          <a:prstGeom prst="rect">
            <a:avLst/>
          </a:prstGeom>
          <a:noFill/>
        </p:spPr>
        <p:txBody>
          <a:bodyPr wrap="square">
            <a:spAutoFit/>
          </a:bodyPr>
          <a:lstStyle/>
          <a:p>
            <a:r>
              <a:rPr lang="en-CA" sz="2800" b="1" dirty="0">
                <a:effectLst/>
                <a:latin typeface="Times New Roman" panose="02020603050405020304" pitchFamily="18" charset="0"/>
              </a:rPr>
              <a:t>Additional analyses</a:t>
            </a:r>
            <a:br>
              <a:rPr lang="en-CA" sz="2800" dirty="0"/>
            </a:br>
            <a:r>
              <a:rPr lang="en-CA" sz="2800" dirty="0">
                <a:effectLst/>
                <a:latin typeface="Times New Roman" panose="02020603050405020304" pitchFamily="18" charset="0"/>
              </a:rPr>
              <a:t>One-way ANOVAs were carried out between all regional groups on the three primary measures, but no significant differences were found. One-way ANOVAs were also computed between students living on and off campus on all measures. On the homesickness measure, students living off campus (m = 16.21, </a:t>
            </a:r>
            <a:r>
              <a:rPr lang="en-CA" sz="2800" dirty="0" err="1">
                <a:effectLst/>
                <a:latin typeface="Times New Roman" panose="02020603050405020304" pitchFamily="18" charset="0"/>
              </a:rPr>
              <a:t>sd</a:t>
            </a:r>
            <a:r>
              <a:rPr lang="en-CA" sz="2800" dirty="0">
                <a:effectLst/>
                <a:latin typeface="Times New Roman" panose="02020603050405020304" pitchFamily="18" charset="0"/>
              </a:rPr>
              <a:t> = 7.96) were significantly less homesick (F(1, 53) = 4.9, p &lt; 0.05) than students living on campus (m = 22.58, </a:t>
            </a:r>
            <a:r>
              <a:rPr lang="en-CA" sz="2800" dirty="0" err="1">
                <a:effectLst/>
                <a:latin typeface="Times New Roman" panose="02020603050405020304" pitchFamily="18" charset="0"/>
              </a:rPr>
              <a:t>sd</a:t>
            </a:r>
            <a:r>
              <a:rPr lang="en-CA" sz="2800" dirty="0">
                <a:effectLst/>
                <a:latin typeface="Times New Roman" panose="02020603050405020304" pitchFamily="18" charset="0"/>
              </a:rPr>
              <a:t> = 9.69). However the difference on the </a:t>
            </a:r>
            <a:r>
              <a:rPr lang="en-CA" sz="2800" dirty="0" err="1">
                <a:effectLst/>
                <a:latin typeface="Times New Roman" panose="02020603050405020304" pitchFamily="18" charset="0"/>
              </a:rPr>
              <a:t>Langner</a:t>
            </a:r>
            <a:r>
              <a:rPr lang="en-CA" sz="2800" dirty="0">
                <a:effectLst/>
                <a:latin typeface="Times New Roman" panose="02020603050405020304" pitchFamily="18" charset="0"/>
              </a:rPr>
              <a:t> 22 Index (F(1, 53) = 1.96, </a:t>
            </a:r>
            <a:r>
              <a:rPr lang="en-CA" sz="2800" dirty="0" err="1">
                <a:effectLst/>
                <a:latin typeface="Times New Roman" panose="02020603050405020304" pitchFamily="18" charset="0"/>
              </a:rPr>
              <a:t>n.s</a:t>
            </a:r>
            <a:r>
              <a:rPr lang="en-CA" sz="2800" dirty="0">
                <a:effectLst/>
                <a:latin typeface="Times New Roman" panose="02020603050405020304" pitchFamily="18" charset="0"/>
              </a:rPr>
              <a:t>.) between students living on campus (m = 5.07, </a:t>
            </a:r>
            <a:r>
              <a:rPr lang="en-CA" sz="2800" dirty="0" err="1">
                <a:effectLst/>
                <a:latin typeface="Times New Roman" panose="02020603050405020304" pitchFamily="18" charset="0"/>
              </a:rPr>
              <a:t>sd</a:t>
            </a:r>
            <a:r>
              <a:rPr lang="en-CA" sz="2800" dirty="0">
                <a:effectLst/>
                <a:latin typeface="Times New Roman" panose="02020603050405020304" pitchFamily="18" charset="0"/>
              </a:rPr>
              <a:t> = 3.45) or off campus (m = 3.57, </a:t>
            </a:r>
            <a:r>
              <a:rPr lang="en-CA" sz="2800" dirty="0" err="1">
                <a:effectLst/>
                <a:latin typeface="Times New Roman" panose="02020603050405020304" pitchFamily="18" charset="0"/>
              </a:rPr>
              <a:t>sd</a:t>
            </a:r>
            <a:r>
              <a:rPr lang="en-CA" sz="2800" dirty="0">
                <a:effectLst/>
                <a:latin typeface="Times New Roman" panose="02020603050405020304" pitchFamily="18" charset="0"/>
              </a:rPr>
              <a:t> = 3.52) did not reach significance. The ISQ score was also not significantly different (F(1, 53) = 1.12, </a:t>
            </a:r>
            <a:r>
              <a:rPr lang="en-CA" sz="2800" dirty="0" err="1">
                <a:effectLst/>
                <a:latin typeface="Times New Roman" panose="02020603050405020304" pitchFamily="18" charset="0"/>
              </a:rPr>
              <a:t>n.s</a:t>
            </a:r>
            <a:r>
              <a:rPr lang="en-CA" sz="2800" dirty="0">
                <a:effectLst/>
                <a:latin typeface="Times New Roman" panose="02020603050405020304" pitchFamily="18" charset="0"/>
              </a:rPr>
              <a:t>.) between the groups living on campus (m = 18.02, </a:t>
            </a:r>
            <a:r>
              <a:rPr lang="en-CA" sz="2800" dirty="0" err="1">
                <a:effectLst/>
                <a:latin typeface="Times New Roman" panose="02020603050405020304" pitchFamily="18" charset="0"/>
              </a:rPr>
              <a:t>sd</a:t>
            </a:r>
            <a:r>
              <a:rPr lang="en-CA" sz="2800" dirty="0">
                <a:effectLst/>
                <a:latin typeface="Times New Roman" panose="02020603050405020304" pitchFamily="18" charset="0"/>
              </a:rPr>
              <a:t> = 4.4) and off campus (m =</a:t>
            </a:r>
            <a:br>
              <a:rPr lang="en-CA" sz="2800" dirty="0"/>
            </a:br>
            <a:r>
              <a:rPr lang="en-CA" sz="2800" dirty="0">
                <a:effectLst/>
                <a:latin typeface="Times New Roman" panose="02020603050405020304" pitchFamily="18" charset="0"/>
              </a:rPr>
              <a:t>19.43, </a:t>
            </a:r>
            <a:r>
              <a:rPr lang="en-CA" sz="2800" dirty="0" err="1">
                <a:effectLst/>
                <a:latin typeface="Times New Roman" panose="02020603050405020304" pitchFamily="18" charset="0"/>
              </a:rPr>
              <a:t>sd</a:t>
            </a:r>
            <a:r>
              <a:rPr lang="en-CA" sz="2800" dirty="0">
                <a:effectLst/>
                <a:latin typeface="Times New Roman" panose="02020603050405020304" pitchFamily="18" charset="0"/>
              </a:rPr>
              <a:t> = 3.9). See Table 3.</a:t>
            </a:r>
            <a:endParaRPr lang="en-US" sz="2800" dirty="0"/>
          </a:p>
        </p:txBody>
      </p:sp>
      <p:sp>
        <p:nvSpPr>
          <p:cNvPr id="5" name="Rectangle: Rounded Corners 4">
            <a:extLst>
              <a:ext uri="{FF2B5EF4-FFF2-40B4-BE49-F238E27FC236}">
                <a16:creationId xmlns:a16="http://schemas.microsoft.com/office/drawing/2014/main" id="{9D6AD1DE-66B4-A023-1247-AEFFBDFEE882}"/>
              </a:ext>
            </a:extLst>
          </p:cNvPr>
          <p:cNvSpPr/>
          <p:nvPr/>
        </p:nvSpPr>
        <p:spPr>
          <a:xfrm>
            <a:off x="9512151" y="6000751"/>
            <a:ext cx="2569093" cy="857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Page 179</a:t>
            </a:r>
          </a:p>
        </p:txBody>
      </p:sp>
    </p:spTree>
    <p:extLst>
      <p:ext uri="{BB962C8B-B14F-4D97-AF65-F5344CB8AC3E}">
        <p14:creationId xmlns:p14="http://schemas.microsoft.com/office/powerpoint/2010/main" val="36392321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CDE8A-C3AC-2A3C-D39D-65C8756F5724}"/>
              </a:ext>
            </a:extLst>
          </p:cNvPr>
          <p:cNvSpPr>
            <a:spLocks noGrp="1"/>
          </p:cNvSpPr>
          <p:nvPr>
            <p:ph type="title"/>
          </p:nvPr>
        </p:nvSpPr>
        <p:spPr/>
        <p:txBody>
          <a:bodyPr/>
          <a:lstStyle/>
          <a:p>
            <a:r>
              <a:rPr lang="en-US"/>
              <a:t>Question</a:t>
            </a:r>
          </a:p>
        </p:txBody>
      </p:sp>
      <p:sp>
        <p:nvSpPr>
          <p:cNvPr id="3" name="Content Placeholder 2">
            <a:extLst>
              <a:ext uri="{FF2B5EF4-FFF2-40B4-BE49-F238E27FC236}">
                <a16:creationId xmlns:a16="http://schemas.microsoft.com/office/drawing/2014/main" id="{67F40782-E985-7C56-9B06-9DBB836A3FB2}"/>
              </a:ext>
            </a:extLst>
          </p:cNvPr>
          <p:cNvSpPr>
            <a:spLocks noGrp="1"/>
          </p:cNvSpPr>
          <p:nvPr>
            <p:ph idx="1"/>
          </p:nvPr>
        </p:nvSpPr>
        <p:spPr/>
        <p:txBody>
          <a:bodyPr>
            <a:normAutofit/>
          </a:bodyPr>
          <a:lstStyle/>
          <a:p>
            <a:r>
              <a:rPr lang="en-US" sz="3600"/>
              <a:t>What is a one-way ANOVA?</a:t>
            </a:r>
          </a:p>
        </p:txBody>
      </p:sp>
    </p:spTree>
    <p:extLst>
      <p:ext uri="{BB962C8B-B14F-4D97-AF65-F5344CB8AC3E}">
        <p14:creationId xmlns:p14="http://schemas.microsoft.com/office/powerpoint/2010/main" val="11829358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7966D-8E96-4F29-B4EC-404846FA963E}"/>
              </a:ext>
            </a:extLst>
          </p:cNvPr>
          <p:cNvSpPr>
            <a:spLocks noGrp="1"/>
          </p:cNvSpPr>
          <p:nvPr>
            <p:ph type="title"/>
          </p:nvPr>
        </p:nvSpPr>
        <p:spPr/>
        <p:txBody>
          <a:bodyPr/>
          <a:lstStyle/>
          <a:p>
            <a:r>
              <a:rPr lang="en-US"/>
              <a:t>Next Week</a:t>
            </a:r>
          </a:p>
        </p:txBody>
      </p:sp>
      <p:sp>
        <p:nvSpPr>
          <p:cNvPr id="3" name="Text Placeholder 2">
            <a:extLst>
              <a:ext uri="{FF2B5EF4-FFF2-40B4-BE49-F238E27FC236}">
                <a16:creationId xmlns:a16="http://schemas.microsoft.com/office/drawing/2014/main" id="{8A474D4A-355E-A6F2-00CE-79AAC9FBD51A}"/>
              </a:ext>
            </a:extLst>
          </p:cNvPr>
          <p:cNvSpPr>
            <a:spLocks noGrp="1"/>
          </p:cNvSpPr>
          <p:nvPr>
            <p:ph type="body" idx="1"/>
          </p:nvPr>
        </p:nvSpPr>
        <p:spPr>
          <a:xfrm>
            <a:off x="2015067" y="3846051"/>
            <a:ext cx="8158690" cy="1616426"/>
          </a:xfrm>
        </p:spPr>
        <p:txBody>
          <a:bodyPr/>
          <a:lstStyle/>
          <a:p>
            <a:r>
              <a:rPr lang="en-US"/>
              <a:t>Next week we will have the quiz on this unit’s reading content and vocabulary.</a:t>
            </a:r>
          </a:p>
          <a:p>
            <a:r>
              <a:rPr lang="en-US"/>
              <a:t>We will focus on title pages and abstracts next week.</a:t>
            </a:r>
          </a:p>
        </p:txBody>
      </p:sp>
      <p:pic>
        <p:nvPicPr>
          <p:cNvPr id="5" name="Picture 4">
            <a:extLst>
              <a:ext uri="{FF2B5EF4-FFF2-40B4-BE49-F238E27FC236}">
                <a16:creationId xmlns:a16="http://schemas.microsoft.com/office/drawing/2014/main" id="{DEE1915C-3C96-69BF-788B-8CE36588352F}"/>
              </a:ext>
            </a:extLst>
          </p:cNvPr>
          <p:cNvPicPr>
            <a:picLocks noChangeAspect="1"/>
          </p:cNvPicPr>
          <p:nvPr/>
        </p:nvPicPr>
        <p:blipFill>
          <a:blip r:embed="rId2"/>
          <a:stretch>
            <a:fillRect/>
          </a:stretch>
        </p:blipFill>
        <p:spPr>
          <a:xfrm>
            <a:off x="2030412" y="266157"/>
            <a:ext cx="8128000" cy="22962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4901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4CE03-7503-B41D-3CDA-B92410DA53DC}"/>
              </a:ext>
            </a:extLst>
          </p:cNvPr>
          <p:cNvSpPr>
            <a:spLocks noGrp="1"/>
          </p:cNvSpPr>
          <p:nvPr>
            <p:ph type="title"/>
          </p:nvPr>
        </p:nvSpPr>
        <p:spPr/>
        <p:txBody>
          <a:bodyPr/>
          <a:lstStyle/>
          <a:p>
            <a:r>
              <a:rPr lang="en-US"/>
              <a:t>Final Assignment</a:t>
            </a:r>
          </a:p>
        </p:txBody>
      </p:sp>
      <p:sp>
        <p:nvSpPr>
          <p:cNvPr id="3" name="Text Placeholder 2">
            <a:extLst>
              <a:ext uri="{FF2B5EF4-FFF2-40B4-BE49-F238E27FC236}">
                <a16:creationId xmlns:a16="http://schemas.microsoft.com/office/drawing/2014/main" id="{7A82F8E0-4FD8-26AE-976B-3E72AA7036AB}"/>
              </a:ext>
            </a:extLst>
          </p:cNvPr>
          <p:cNvSpPr>
            <a:spLocks noGrp="1"/>
          </p:cNvSpPr>
          <p:nvPr>
            <p:ph idx="1"/>
          </p:nvPr>
        </p:nvSpPr>
        <p:spPr>
          <a:xfrm>
            <a:off x="812948" y="2397443"/>
            <a:ext cx="10566104" cy="3318936"/>
          </a:xfrm>
        </p:spPr>
        <p:txBody>
          <a:bodyPr>
            <a:noAutofit/>
          </a:bodyPr>
          <a:lstStyle/>
          <a:p>
            <a:r>
              <a:rPr lang="en-US" sz="2800"/>
              <a:t>Now that we have covered all the major paper sections (Introduction, Methods, Results, Discussion), we know the framework for most research papers</a:t>
            </a:r>
          </a:p>
          <a:p>
            <a:r>
              <a:rPr lang="en-US" sz="2800"/>
              <a:t>The final assignment for this class will be to write a practice IMRD research paper</a:t>
            </a:r>
          </a:p>
          <a:p>
            <a:r>
              <a:rPr lang="en-US" sz="2800"/>
              <a:t>We will provide some information about the methods and a set of raw data for you to use – you will have a choice of quantitative or qualitative data sets</a:t>
            </a:r>
          </a:p>
        </p:txBody>
      </p:sp>
    </p:spTree>
    <p:extLst>
      <p:ext uri="{BB962C8B-B14F-4D97-AF65-F5344CB8AC3E}">
        <p14:creationId xmlns:p14="http://schemas.microsoft.com/office/powerpoint/2010/main" val="1698891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386DF-FCAF-BC78-A210-B796703D5B04}"/>
              </a:ext>
            </a:extLst>
          </p:cNvPr>
          <p:cNvSpPr>
            <a:spLocks noGrp="1"/>
          </p:cNvSpPr>
          <p:nvPr>
            <p:ph type="title"/>
          </p:nvPr>
        </p:nvSpPr>
        <p:spPr/>
        <p:txBody>
          <a:bodyPr/>
          <a:lstStyle/>
          <a:p>
            <a:r>
              <a:rPr lang="en-US"/>
              <a:t>Final Assignment Details</a:t>
            </a:r>
          </a:p>
        </p:txBody>
      </p:sp>
      <p:sp>
        <p:nvSpPr>
          <p:cNvPr id="3" name="Content Placeholder 2">
            <a:extLst>
              <a:ext uri="{FF2B5EF4-FFF2-40B4-BE49-F238E27FC236}">
                <a16:creationId xmlns:a16="http://schemas.microsoft.com/office/drawing/2014/main" id="{5F54D19F-EF0A-2170-415B-F8F6A1047E05}"/>
              </a:ext>
            </a:extLst>
          </p:cNvPr>
          <p:cNvSpPr>
            <a:spLocks noGrp="1"/>
          </p:cNvSpPr>
          <p:nvPr>
            <p:ph idx="1"/>
          </p:nvPr>
        </p:nvSpPr>
        <p:spPr>
          <a:xfrm>
            <a:off x="951918" y="2556932"/>
            <a:ext cx="10321762" cy="3543498"/>
          </a:xfrm>
        </p:spPr>
        <p:txBody>
          <a:bodyPr>
            <a:normAutofit/>
          </a:bodyPr>
          <a:lstStyle/>
          <a:p>
            <a:r>
              <a:rPr lang="en-US" sz="2800" dirty="0"/>
              <a:t>Using the material given and some background research of your own (at least 5 sources), write a practice research paper using the basic IMRD format  (no variants this time)</a:t>
            </a:r>
          </a:p>
          <a:p>
            <a:r>
              <a:rPr lang="en-US" sz="2800" dirty="0"/>
              <a:t>Use standard APA format (citations and layout, should look like papers in the textbook), 12-point standard font, double-spacing, headings, and no more than 12 pages (focus on content, not word count)</a:t>
            </a:r>
          </a:p>
          <a:p>
            <a:r>
              <a:rPr lang="en-US" sz="2800" dirty="0"/>
              <a:t>This will be due on the last day of term</a:t>
            </a:r>
          </a:p>
        </p:txBody>
      </p:sp>
    </p:spTree>
    <p:extLst>
      <p:ext uri="{BB962C8B-B14F-4D97-AF65-F5344CB8AC3E}">
        <p14:creationId xmlns:p14="http://schemas.microsoft.com/office/powerpoint/2010/main" val="2675375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CD49D-52DC-6B9A-11C8-902D36212D87}"/>
              </a:ext>
            </a:extLst>
          </p:cNvPr>
          <p:cNvSpPr>
            <a:spLocks noGrp="1"/>
          </p:cNvSpPr>
          <p:nvPr>
            <p:ph type="title"/>
          </p:nvPr>
        </p:nvSpPr>
        <p:spPr/>
        <p:txBody>
          <a:bodyPr/>
          <a:lstStyle/>
          <a:p>
            <a:r>
              <a:rPr lang="en-US"/>
              <a:t>Final Assignment Data</a:t>
            </a:r>
          </a:p>
        </p:txBody>
      </p:sp>
      <p:sp>
        <p:nvSpPr>
          <p:cNvPr id="3" name="Content Placeholder 2">
            <a:extLst>
              <a:ext uri="{FF2B5EF4-FFF2-40B4-BE49-F238E27FC236}">
                <a16:creationId xmlns:a16="http://schemas.microsoft.com/office/drawing/2014/main" id="{2CCE015C-F20B-63A4-19BB-D8153192F1FE}"/>
              </a:ext>
            </a:extLst>
          </p:cNvPr>
          <p:cNvSpPr>
            <a:spLocks noGrp="1"/>
          </p:cNvSpPr>
          <p:nvPr>
            <p:ph idx="1"/>
          </p:nvPr>
        </p:nvSpPr>
        <p:spPr>
          <a:xfrm>
            <a:off x="837314" y="2556932"/>
            <a:ext cx="10506296" cy="3669760"/>
          </a:xfrm>
        </p:spPr>
        <p:txBody>
          <a:bodyPr>
            <a:noAutofit/>
          </a:bodyPr>
          <a:lstStyle/>
          <a:p>
            <a:r>
              <a:rPr lang="en-US" sz="2800" dirty="0"/>
              <a:t>The final assignment data will be posted in the notices on the learning platform after the end of class.</a:t>
            </a:r>
          </a:p>
          <a:p>
            <a:r>
              <a:rPr lang="en-US" sz="2800" dirty="0"/>
              <a:t>The research questions and background are provided</a:t>
            </a:r>
          </a:p>
          <a:p>
            <a:r>
              <a:rPr lang="en-US" sz="2800" dirty="0"/>
              <a:t>There are two experiment options (quantitative and qualitative methods + results) – you only need to pick </a:t>
            </a:r>
            <a:r>
              <a:rPr lang="en-US" sz="2800" b="1" dirty="0"/>
              <a:t>ONE</a:t>
            </a:r>
          </a:p>
          <a:p>
            <a:r>
              <a:rPr lang="en-US" sz="2800" dirty="0"/>
              <a:t>Use this information and some background research for context (~five or more sources) to write a </a:t>
            </a:r>
            <a:r>
              <a:rPr lang="en-US" sz="2800" b="1" dirty="0"/>
              <a:t>standard</a:t>
            </a:r>
            <a:r>
              <a:rPr lang="en-US" sz="2800" dirty="0"/>
              <a:t> IMRD paper using APA format</a:t>
            </a:r>
          </a:p>
        </p:txBody>
      </p:sp>
    </p:spTree>
    <p:extLst>
      <p:ext uri="{BB962C8B-B14F-4D97-AF65-F5344CB8AC3E}">
        <p14:creationId xmlns:p14="http://schemas.microsoft.com/office/powerpoint/2010/main" val="1604717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8C810-1673-4E17-9438-E4ECF1D0C8C3}"/>
              </a:ext>
            </a:extLst>
          </p:cNvPr>
          <p:cNvSpPr>
            <a:spLocks noGrp="1"/>
          </p:cNvSpPr>
          <p:nvPr>
            <p:ph type="title"/>
          </p:nvPr>
        </p:nvSpPr>
        <p:spPr/>
        <p:txBody>
          <a:bodyPr>
            <a:normAutofit/>
          </a:bodyPr>
          <a:lstStyle/>
          <a:p>
            <a:r>
              <a:rPr lang="en-US" sz="6000"/>
              <a:t>This Week</a:t>
            </a:r>
          </a:p>
        </p:txBody>
      </p:sp>
      <p:sp>
        <p:nvSpPr>
          <p:cNvPr id="3" name="Content Placeholder 2">
            <a:extLst>
              <a:ext uri="{FF2B5EF4-FFF2-40B4-BE49-F238E27FC236}">
                <a16:creationId xmlns:a16="http://schemas.microsoft.com/office/drawing/2014/main" id="{B3EAAF19-F29D-A8E3-5AB7-C88FA2243020}"/>
              </a:ext>
            </a:extLst>
          </p:cNvPr>
          <p:cNvSpPr>
            <a:spLocks noGrp="1"/>
          </p:cNvSpPr>
          <p:nvPr>
            <p:ph idx="1"/>
          </p:nvPr>
        </p:nvSpPr>
        <p:spPr>
          <a:xfrm>
            <a:off x="817378" y="4904266"/>
            <a:ext cx="10612622" cy="1303867"/>
          </a:xfrm>
        </p:spPr>
        <p:txBody>
          <a:bodyPr>
            <a:normAutofit lnSpcReduction="10000"/>
          </a:bodyPr>
          <a:lstStyle/>
          <a:p>
            <a:r>
              <a:rPr lang="en-US" dirty="0"/>
              <a:t>We’ll cover most of this week’s reading to understand the research goals and methods, cover the vocabulary, and review Results and Discussion content</a:t>
            </a:r>
          </a:p>
          <a:p>
            <a:r>
              <a:rPr lang="en-US" dirty="0"/>
              <a:t> Next week will be about how to write Abstracts and Titles Pages (mostly formatting)</a:t>
            </a:r>
          </a:p>
        </p:txBody>
      </p:sp>
      <p:pic>
        <p:nvPicPr>
          <p:cNvPr id="5" name="Picture 4">
            <a:extLst>
              <a:ext uri="{FF2B5EF4-FFF2-40B4-BE49-F238E27FC236}">
                <a16:creationId xmlns:a16="http://schemas.microsoft.com/office/drawing/2014/main" id="{E6D03D4A-4381-00A6-B593-2CE91E0A6466}"/>
              </a:ext>
            </a:extLst>
          </p:cNvPr>
          <p:cNvPicPr>
            <a:picLocks noChangeAspect="1"/>
          </p:cNvPicPr>
          <p:nvPr/>
        </p:nvPicPr>
        <p:blipFill>
          <a:blip r:embed="rId2"/>
          <a:stretch>
            <a:fillRect/>
          </a:stretch>
        </p:blipFill>
        <p:spPr>
          <a:xfrm>
            <a:off x="2158728" y="2446989"/>
            <a:ext cx="8128000" cy="22962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96977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CD2EB-1369-2F03-45D3-7DD963577F2C}"/>
              </a:ext>
            </a:extLst>
          </p:cNvPr>
          <p:cNvSpPr>
            <a:spLocks noGrp="1"/>
          </p:cNvSpPr>
          <p:nvPr>
            <p:ph type="title"/>
          </p:nvPr>
        </p:nvSpPr>
        <p:spPr/>
        <p:txBody>
          <a:bodyPr/>
          <a:lstStyle/>
          <a:p>
            <a:r>
              <a:rPr lang="en-US"/>
              <a:t>Overall Question for the Paper</a:t>
            </a:r>
          </a:p>
        </p:txBody>
      </p:sp>
      <p:sp>
        <p:nvSpPr>
          <p:cNvPr id="3" name="Content Placeholder 2">
            <a:extLst>
              <a:ext uri="{FF2B5EF4-FFF2-40B4-BE49-F238E27FC236}">
                <a16:creationId xmlns:a16="http://schemas.microsoft.com/office/drawing/2014/main" id="{F512D029-A7C3-F994-13EF-EA914F0122B6}"/>
              </a:ext>
            </a:extLst>
          </p:cNvPr>
          <p:cNvSpPr>
            <a:spLocks noGrp="1"/>
          </p:cNvSpPr>
          <p:nvPr>
            <p:ph idx="1"/>
          </p:nvPr>
        </p:nvSpPr>
        <p:spPr/>
        <p:txBody>
          <a:bodyPr>
            <a:normAutofit/>
          </a:bodyPr>
          <a:lstStyle/>
          <a:p>
            <a:r>
              <a:rPr lang="en-US" sz="4400"/>
              <a:t>What is the structure for this paper?</a:t>
            </a:r>
          </a:p>
        </p:txBody>
      </p:sp>
    </p:spTree>
    <p:extLst>
      <p:ext uri="{BB962C8B-B14F-4D97-AF65-F5344CB8AC3E}">
        <p14:creationId xmlns:p14="http://schemas.microsoft.com/office/powerpoint/2010/main" val="4131713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7F66-A107-E884-75CE-6602509E7B84}"/>
              </a:ext>
            </a:extLst>
          </p:cNvPr>
          <p:cNvSpPr>
            <a:spLocks noGrp="1"/>
          </p:cNvSpPr>
          <p:nvPr>
            <p:ph type="title"/>
          </p:nvPr>
        </p:nvSpPr>
        <p:spPr/>
        <p:txBody>
          <a:bodyPr>
            <a:normAutofit/>
          </a:bodyPr>
          <a:lstStyle/>
          <a:p>
            <a:r>
              <a:rPr lang="en-US" sz="6000"/>
              <a:t>Introduction</a:t>
            </a:r>
          </a:p>
        </p:txBody>
      </p:sp>
      <p:sp>
        <p:nvSpPr>
          <p:cNvPr id="3" name="Content Placeholder 2">
            <a:extLst>
              <a:ext uri="{FF2B5EF4-FFF2-40B4-BE49-F238E27FC236}">
                <a16:creationId xmlns:a16="http://schemas.microsoft.com/office/drawing/2014/main" id="{3DB8FB26-2C87-8A73-7110-886B091660EA}"/>
              </a:ext>
            </a:extLst>
          </p:cNvPr>
          <p:cNvSpPr>
            <a:spLocks noGrp="1"/>
          </p:cNvSpPr>
          <p:nvPr>
            <p:ph type="body" idx="1"/>
          </p:nvPr>
        </p:nvSpPr>
        <p:spPr>
          <a:xfrm>
            <a:off x="2015067" y="3846051"/>
            <a:ext cx="8158690" cy="1669589"/>
          </a:xfrm>
        </p:spPr>
        <p:txBody>
          <a:bodyPr/>
          <a:lstStyle/>
          <a:p>
            <a:r>
              <a:rPr lang="en-US"/>
              <a:t>How many tenses were used in the Literature Review section and what are the possible differences of these patterns?</a:t>
            </a:r>
          </a:p>
          <a:p>
            <a:endParaRPr lang="en-US"/>
          </a:p>
        </p:txBody>
      </p:sp>
    </p:spTree>
    <p:extLst>
      <p:ext uri="{BB962C8B-B14F-4D97-AF65-F5344CB8AC3E}">
        <p14:creationId xmlns:p14="http://schemas.microsoft.com/office/powerpoint/2010/main" val="193738730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2555</Words>
  <Application>Microsoft Office PowerPoint</Application>
  <PresentationFormat>Widescreen</PresentationFormat>
  <Paragraphs>60</Paragraphs>
  <Slides>35</Slides>
  <Notes>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Organic</vt:lpstr>
      <vt:lpstr>Academic Reading &amp; Writing</vt:lpstr>
      <vt:lpstr>Last Week</vt:lpstr>
      <vt:lpstr>Final Assignment</vt:lpstr>
      <vt:lpstr>Final Assignment</vt:lpstr>
      <vt:lpstr>Final Assignment Details</vt:lpstr>
      <vt:lpstr>Final Assignment Data</vt:lpstr>
      <vt:lpstr>This Week</vt:lpstr>
      <vt:lpstr>Overall Question for the Paper</vt:lpstr>
      <vt:lpstr>Introduction</vt:lpstr>
      <vt:lpstr>PowerPoint Presentation</vt:lpstr>
      <vt:lpstr>Sojourner</vt:lpstr>
      <vt:lpstr>PowerPoint Presentation</vt:lpstr>
      <vt:lpstr>Questions</vt:lpstr>
      <vt:lpstr>PowerPoint Presentation</vt:lpstr>
      <vt:lpstr>PowerPoint Presentation</vt:lpstr>
      <vt:lpstr>PowerPoint Presentation</vt:lpstr>
      <vt:lpstr>PowerPoint Presentation</vt:lpstr>
      <vt:lpstr>Question</vt:lpstr>
      <vt:lpstr>PowerPoint Presentation</vt:lpstr>
      <vt:lpstr>Methods</vt:lpstr>
      <vt:lpstr>PowerPoint Presentation</vt:lpstr>
      <vt:lpstr>PowerPoint Presentation</vt:lpstr>
      <vt:lpstr>PowerPoint Presentation</vt:lpstr>
      <vt:lpstr>Question</vt:lpstr>
      <vt:lpstr>PowerPoint Presentation</vt:lpstr>
      <vt:lpstr>PowerPoint Presentation</vt:lpstr>
      <vt:lpstr>PowerPoint Presentation</vt:lpstr>
      <vt:lpstr>Results</vt:lpstr>
      <vt:lpstr>PowerPoint Presentation</vt:lpstr>
      <vt:lpstr>PowerPoint Presentation</vt:lpstr>
      <vt:lpstr>PowerPoint Presentation</vt:lpstr>
      <vt:lpstr>PowerPoint Presentation</vt:lpstr>
      <vt:lpstr>PowerPoint Presentation</vt:lpstr>
      <vt:lpstr>Question</vt:lpstr>
      <vt:lpstr>Next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Reading &amp; Writing</dc:title>
  <dc:creator>Russell Burgess</dc:creator>
  <cp:lastModifiedBy>Russell w. Burgess</cp:lastModifiedBy>
  <cp:revision>29</cp:revision>
  <dcterms:created xsi:type="dcterms:W3CDTF">2022-11-27T06:18:21Z</dcterms:created>
  <dcterms:modified xsi:type="dcterms:W3CDTF">2023-12-04T04:21:36Z</dcterms:modified>
</cp:coreProperties>
</file>