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7" r:id="rId2"/>
    <p:sldId id="258" r:id="rId3"/>
    <p:sldId id="260" r:id="rId4"/>
    <p:sldId id="524" r:id="rId5"/>
    <p:sldId id="523" r:id="rId6"/>
    <p:sldId id="525" r:id="rId7"/>
    <p:sldId id="526" r:id="rId8"/>
    <p:sldId id="572" r:id="rId9"/>
    <p:sldId id="574" r:id="rId10"/>
    <p:sldId id="527" r:id="rId11"/>
    <p:sldId id="528" r:id="rId12"/>
    <p:sldId id="529" r:id="rId13"/>
    <p:sldId id="575" r:id="rId14"/>
    <p:sldId id="542" r:id="rId15"/>
    <p:sldId id="538" r:id="rId16"/>
    <p:sldId id="539" r:id="rId17"/>
    <p:sldId id="540" r:id="rId18"/>
    <p:sldId id="544" r:id="rId19"/>
    <p:sldId id="545" r:id="rId20"/>
    <p:sldId id="546" r:id="rId21"/>
    <p:sldId id="547" r:id="rId22"/>
    <p:sldId id="548" r:id="rId23"/>
    <p:sldId id="550" r:id="rId24"/>
    <p:sldId id="549" r:id="rId25"/>
    <p:sldId id="552" r:id="rId26"/>
    <p:sldId id="554" r:id="rId27"/>
    <p:sldId id="555" r:id="rId28"/>
    <p:sldId id="280" r:id="rId29"/>
    <p:sldId id="281" r:id="rId30"/>
    <p:sldId id="551" r:id="rId31"/>
    <p:sldId id="553" r:id="rId32"/>
    <p:sldId id="556" r:id="rId33"/>
    <p:sldId id="557" r:id="rId34"/>
    <p:sldId id="558" r:id="rId35"/>
    <p:sldId id="559" r:id="rId36"/>
    <p:sldId id="560" r:id="rId37"/>
    <p:sldId id="565" r:id="rId38"/>
    <p:sldId id="561" r:id="rId39"/>
    <p:sldId id="562" r:id="rId40"/>
    <p:sldId id="569" r:id="rId41"/>
    <p:sldId id="570" r:id="rId42"/>
    <p:sldId id="571" r:id="rId43"/>
    <p:sldId id="566" r:id="rId44"/>
    <p:sldId id="563" r:id="rId45"/>
    <p:sldId id="567" r:id="rId46"/>
    <p:sldId id="568" r:id="rId47"/>
    <p:sldId id="564" r:id="rId48"/>
    <p:sldId id="51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5-22T11:46:00.854"/>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25360 2646 37 0,'0'0'0'0,"13"-13"113"0,-26 39-85 0,26 81-13 0,14 250-5 0,13 53-5 0,-27-14-3 0,1-224-2 0,-14-92-13 0,11-80-7 0</inkml:trace>
  <inkml:trace contextRef="#ctx0" brushRef="#br0" timeOffset="1">25718 2739 20 0,'0'0'5'0,"14"-13"84"0,11 0-48 0,55-41-11 0,171-91-5 0,-26 27-17 0,-66 51-6 0,-146 80-1 0,-53 159-3 0,-92 145-1 0,-53 227-6 0,79-135 1 0,66-131 3 0,66-92-12 0,28-173-28 0</inkml:trace>
  <inkml:trace contextRef="#ctx0" brushRef="#br0" timeOffset="2">26670 2276 36 0,'0'0'11'0,"13"13"100"0,27 225-83 0,39 278-16 0,1 13-9 0,-40-145-6 0,-27-251-25 0,0-106-34 0,1-27 47 0</inkml:trace>
  <inkml:trace contextRef="#ctx0" brushRef="#br0" timeOffset="3">28853 4273 23 0,'0'0'0'0,"14"-12"160"0,-28 39-133 0,28 11-20 0,-3 15-1 0,69 266 1 0,-40 38-6 0,-26-13-1 0,-1-132-5 0,0-121-27 0,-13-77-2 0</inkml:trace>
  <inkml:trace contextRef="#ctx0" brushRef="#br0" timeOffset="4">29382 4816 50 0,'0'0'0'0,"13"-13"125"0,94-54-92 0,78-105-28 0,-54-39-4 0,-104-1-3 0,-80 133-1 0,-92 66 0 0,11 105 0 0,83 93 2 0,51 15 3 0,80 24 4 0,51-79-2 0,28 2-4 0,-14 24 0 0,-119-52-3 0,-52 1-4 0,-53-55 3 0,-92-38 1 0,-28-81 1 0,119-24 4 0,67-15 4 0,40-26 3 0,13-1-11 0,25-38-32 0</inkml:trace>
  <inkml:trace contextRef="#ctx0" brushRef="#br0" timeOffset="5">30030 4154 36 0,'0'0'34'0,"27"0"77"0,93-38-92 0,105-96-12 0,-29-51-5 0,-129 120 0 0,-40 65-3 0,-14 184-2 0,-66 107-1 0,-26 93 2 0,-1 158 3 0,67-236 0 0,40-96-2 0,39-197-15 0,13-79-16 0,-39-40 25 0</inkml:trace>
  <inkml:trace contextRef="#ctx0" brushRef="#br0" timeOffset="6">24540 4116 17 0,'0'0'0'0,"13"-15"61"0,-26 30-40 0,26-30 71 0,27 43-74 0,14-16-13 0,37 16-3 0,-11-28 0 0,-40-28-2 0,-15-12 0 0,-25-52-1 0,-11 12 0 0,-43 15 0 0,-66 51 0 0,29 80 1 0,51 54 3 0,53-15-1 0,54 80 0 0,-16-38-1 0,-24-29-2 0,0-51-7 0,-14-55-54 0,14-51 21 0,-14 13 41 0</inkml:trace>
  <inkml:trace contextRef="#ctx0" brushRef="#br0" timeOffset="7">25030 4141 47 0,'0'0'14'0,"13"-12"39"0</inkml:trace>
  <inkml:trace contextRef="#ctx0" brushRef="#br0" timeOffset="8">28363 5624 28 0,'0'0'19'0,"14"-13"150"0,37-14-166 0,69-118-3 0,-93 11-2 0,-54 56 0 0,-13 51 2 0,-25 40 1 0,-1 79 1 0,-14 147 0 0,55-2 0 0,25-12 0 0,11-38 0 0,29-69 0 0,-13-104-13 0,0-95-42 0,-1-64 11 0,-26 67 42 0</inkml:trace>
  <inkml:trace contextRef="#ctx0" brushRef="#br0" timeOffset="9">28642 5636 78 0,'0'0'24'0,"0"-12"71"0,0 24-89 0,0 1-19 0,11-13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879B2-9AA4-8244-9BE4-54901F1160D7}"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A0127-8957-824B-850A-D2BAC1188856}" type="slidenum">
              <a:rPr lang="en-US" smtClean="0"/>
              <a:t>‹#›</a:t>
            </a:fld>
            <a:endParaRPr lang="en-US"/>
          </a:p>
        </p:txBody>
      </p:sp>
    </p:spTree>
    <p:extLst>
      <p:ext uri="{BB962C8B-B14F-4D97-AF65-F5344CB8AC3E}">
        <p14:creationId xmlns:p14="http://schemas.microsoft.com/office/powerpoint/2010/main" val="190533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 Id="rId5" Type="http://schemas.openxmlformats.org/officeDocument/2006/relationships/image" Target="../media/image16.png" /><Relationship Id="rId4" Type="http://schemas.openxmlformats.org/officeDocument/2006/relationships/image" Target="../media/image15.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customXml" Target="../ink/ink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6: Cultural Orientation Programs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262979"/>
          </a:xfrm>
          <a:prstGeom prst="rect">
            <a:avLst/>
          </a:prstGeom>
          <a:noFill/>
        </p:spPr>
        <p:txBody>
          <a:bodyPr wrap="square">
            <a:spAutoFit/>
          </a:bodyPr>
          <a:lstStyle/>
          <a:p>
            <a:r>
              <a:rPr lang="en-CA" sz="2800" dirty="0">
                <a:effectLst/>
              </a:rPr>
              <a:t>One consistent finding from the interviews is that there was not one isolated phase of feeling low. In the words of one student “Homesickness is something that comes and goes in waves”. However nearly all subjects reported that the most difficult time for </a:t>
            </a:r>
            <a:r>
              <a:rPr lang="en-CA" sz="2800">
                <a:effectLst/>
              </a:rPr>
              <a:t>them was</a:t>
            </a:r>
            <a:r>
              <a:rPr lang="en-US" sz="2800" dirty="0">
                <a:effectLst/>
              </a:rPr>
              <a:t> </a:t>
            </a:r>
            <a:r>
              <a:rPr lang="en-CA" sz="2800">
                <a:effectLst/>
              </a:rPr>
              <a:t>the </a:t>
            </a:r>
            <a:r>
              <a:rPr lang="en-CA" sz="2800" dirty="0">
                <a:effectLst/>
              </a:rPr>
              <a:t>first few days. Rather than experiencing an initial ‘honeymoon period’ many students were totally disoriented at the start of their time in the UK.</a:t>
            </a:r>
          </a:p>
          <a:p>
            <a:r>
              <a:rPr lang="en-CA" sz="2800" dirty="0">
                <a:effectLst/>
              </a:rPr>
              <a:t>This information runs counter to the </a:t>
            </a:r>
            <a:r>
              <a:rPr lang="en-CA" sz="2800" i="1" dirty="0">
                <a:effectLst/>
              </a:rPr>
              <a:t>U curve hypothesis</a:t>
            </a:r>
            <a:r>
              <a:rPr lang="en-CA" sz="2800" dirty="0">
                <a:effectLst/>
              </a:rPr>
              <a:t>. Despite the fact that this model is still replicated in the research literature and literature for professionals working with international students, it is clear from the information in this study that the students’ experience is much more complex and is related more to the personal and social factors affecting each individual.</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181-182</a:t>
            </a:r>
          </a:p>
        </p:txBody>
      </p:sp>
    </p:spTree>
    <p:extLst>
      <p:ext uri="{BB962C8B-B14F-4D97-AF65-F5344CB8AC3E}">
        <p14:creationId xmlns:p14="http://schemas.microsoft.com/office/powerpoint/2010/main" val="375591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557102" y="478160"/>
            <a:ext cx="10892834" cy="5509200"/>
          </a:xfrm>
          <a:prstGeom prst="rect">
            <a:avLst/>
          </a:prstGeom>
          <a:solidFill>
            <a:schemeClr val="bg1"/>
          </a:solidFill>
        </p:spPr>
        <p:txBody>
          <a:bodyPr wrap="square">
            <a:spAutoFit/>
          </a:bodyPr>
          <a:lstStyle/>
          <a:p>
            <a:r>
              <a:rPr lang="en-CA" sz="3200" dirty="0">
                <a:effectLst/>
              </a:rPr>
              <a:t>Culture shock in the context of international students can be seen as an ongoing process. The psychological effects are intermittent and are intensified by personal and social factors affecting each individual. The student, unlike an immigrant, is a sojourner and will stay only temporarily in the host culture. The student is therefore preoccupied</a:t>
            </a:r>
            <a:r>
              <a:rPr lang="en-US" sz="3200" dirty="0">
                <a:effectLst/>
              </a:rPr>
              <a:t> </a:t>
            </a:r>
            <a:r>
              <a:rPr lang="en-CA" sz="3200" dirty="0">
                <a:effectLst/>
              </a:rPr>
              <a:t>with the academic task in hand and outside cultural influences are regarded as a secondary factor. International students are not only adapting to the British culture, but perhaps primarily they are adapting to British university culture. Added to the difficulties of leaving home and family are the stresses brought on by academic study.</a:t>
            </a:r>
            <a:endParaRPr lang="en-US" sz="32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183</a:t>
            </a:r>
            <a:endParaRPr lang="en-US" sz="2800" b="1" dirty="0"/>
          </a:p>
        </p:txBody>
      </p:sp>
    </p:spTree>
    <p:extLst>
      <p:ext uri="{BB962C8B-B14F-4D97-AF65-F5344CB8AC3E}">
        <p14:creationId xmlns:p14="http://schemas.microsoft.com/office/powerpoint/2010/main" val="194464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4832092"/>
          </a:xfrm>
          <a:prstGeom prst="rect">
            <a:avLst/>
          </a:prstGeom>
          <a:noFill/>
        </p:spPr>
        <p:txBody>
          <a:bodyPr wrap="square">
            <a:spAutoFit/>
          </a:bodyPr>
          <a:lstStyle/>
          <a:p>
            <a:r>
              <a:rPr lang="en-CA" sz="2800" dirty="0">
                <a:effectLst/>
              </a:rPr>
              <a:t>On the basis of our findings we would recommend that the following could be considered by staff in higher education institutions, in addition to the provision of initial cultural orientation programmes:</a:t>
            </a:r>
            <a:br>
              <a:rPr lang="en-CA" sz="2800" dirty="0"/>
            </a:br>
            <a:r>
              <a:rPr lang="en-CA" sz="2800" dirty="0">
                <a:effectLst/>
              </a:rPr>
              <a:t>– A more sophisticated analysis of the problems and needs of individual international students, relevant to the local higher education environment.</a:t>
            </a:r>
            <a:br>
              <a:rPr lang="en-CA" sz="2800" dirty="0"/>
            </a:br>
            <a:r>
              <a:rPr lang="en-CA" sz="2800" dirty="0">
                <a:effectLst/>
              </a:rPr>
              <a:t>– The development of coherent management strategies to support international students. Support is often provided by several agencies within institutions in a relatively uncoordinated and unstructured way. Communication between these agencies, and between them and students, tends to be poor.</a:t>
            </a:r>
          </a:p>
          <a:p>
            <a:r>
              <a:rPr lang="en-CA" sz="2800" dirty="0">
                <a:effectLst/>
              </a:rPr>
              <a:t>– A support system that would address student needs all year round.</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183</a:t>
            </a:r>
            <a:endParaRPr lang="en-US" sz="2800" b="1" dirty="0"/>
          </a:p>
        </p:txBody>
      </p:sp>
    </p:spTree>
    <p:extLst>
      <p:ext uri="{BB962C8B-B14F-4D97-AF65-F5344CB8AC3E}">
        <p14:creationId xmlns:p14="http://schemas.microsoft.com/office/powerpoint/2010/main" val="96369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000D2-67D4-2B41-3EEC-4165B877E63A}"/>
              </a:ext>
            </a:extLst>
          </p:cNvPr>
          <p:cNvSpPr txBox="1"/>
          <p:nvPr/>
        </p:nvSpPr>
        <p:spPr>
          <a:xfrm>
            <a:off x="956930" y="1674674"/>
            <a:ext cx="10413262" cy="3046988"/>
          </a:xfrm>
          <a:prstGeom prst="rect">
            <a:avLst/>
          </a:prstGeom>
          <a:noFill/>
        </p:spPr>
        <p:txBody>
          <a:bodyPr wrap="square">
            <a:spAutoFit/>
          </a:bodyPr>
          <a:lstStyle/>
          <a:p>
            <a:r>
              <a:rPr lang="en-US" sz="3200"/>
              <a:t>In conclusion, this study suggests that the present model of culture shock used by the professionals at universities and colleges of higher education is unhelpful. The use of cultural orientation or ‘culture learning’ in a short course at the commencement of a student’s visit, does not seem to be a solution to the difficulties faced by international students.</a:t>
            </a:r>
          </a:p>
        </p:txBody>
      </p:sp>
      <p:sp>
        <p:nvSpPr>
          <p:cNvPr id="5" name="Rectangle: Rounded Corners 4">
            <a:extLst>
              <a:ext uri="{FF2B5EF4-FFF2-40B4-BE49-F238E27FC236}">
                <a16:creationId xmlns:a16="http://schemas.microsoft.com/office/drawing/2014/main" id="{DCE88444-B719-C657-90B8-486BBC1EC83C}"/>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184</a:t>
            </a:r>
            <a:endParaRPr lang="en-US" sz="2800" b="1" dirty="0"/>
          </a:p>
        </p:txBody>
      </p:sp>
    </p:spTree>
    <p:extLst>
      <p:ext uri="{BB962C8B-B14F-4D97-AF65-F5344CB8AC3E}">
        <p14:creationId xmlns:p14="http://schemas.microsoft.com/office/powerpoint/2010/main" val="421544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B199-8D0B-106E-34B2-D499E5AFAF33}"/>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72C82922-37FE-31B4-3E80-F96359D9E32C}"/>
              </a:ext>
            </a:extLst>
          </p:cNvPr>
          <p:cNvSpPr>
            <a:spLocks noGrp="1"/>
          </p:cNvSpPr>
          <p:nvPr>
            <p:ph idx="1"/>
          </p:nvPr>
        </p:nvSpPr>
        <p:spPr>
          <a:xfrm>
            <a:off x="1295400" y="2556932"/>
            <a:ext cx="9948529" cy="2932126"/>
          </a:xfrm>
        </p:spPr>
        <p:txBody>
          <a:bodyPr>
            <a:noAutofit/>
          </a:bodyPr>
          <a:lstStyle/>
          <a:p>
            <a:r>
              <a:rPr lang="en-US" sz="3600" dirty="0"/>
              <a:t>What do you think might be the limitations of the present study and their implications for future research?</a:t>
            </a:r>
          </a:p>
          <a:p>
            <a:r>
              <a:rPr lang="en-US" sz="3600" dirty="0"/>
              <a:t>Is the U-Curve Hypothesis valid?</a:t>
            </a:r>
          </a:p>
        </p:txBody>
      </p:sp>
    </p:spTree>
    <p:extLst>
      <p:ext uri="{BB962C8B-B14F-4D97-AF65-F5344CB8AC3E}">
        <p14:creationId xmlns:p14="http://schemas.microsoft.com/office/powerpoint/2010/main" val="285576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22367A-97DE-4060-B2BA-62E35C5C1286}"/>
              </a:ext>
            </a:extLst>
          </p:cNvPr>
          <p:cNvGraphicFramePr>
            <a:graphicFrameLocks noGrp="1"/>
          </p:cNvGraphicFramePr>
          <p:nvPr/>
        </p:nvGraphicFramePr>
        <p:xfrm>
          <a:off x="789688" y="1304454"/>
          <a:ext cx="10612623" cy="4603260"/>
        </p:xfrm>
        <a:graphic>
          <a:graphicData uri="http://schemas.openxmlformats.org/drawingml/2006/table">
            <a:tbl>
              <a:tblPr bandRow="1">
                <a:tableStyleId>{5C22544A-7EE6-4342-B048-85BDC9FD1C3A}</a:tableStyleId>
              </a:tblPr>
              <a:tblGrid>
                <a:gridCol w="3537541">
                  <a:extLst>
                    <a:ext uri="{9D8B030D-6E8A-4147-A177-3AD203B41FA5}">
                      <a16:colId xmlns:a16="http://schemas.microsoft.com/office/drawing/2014/main" val="3226324074"/>
                    </a:ext>
                  </a:extLst>
                </a:gridCol>
                <a:gridCol w="3537541">
                  <a:extLst>
                    <a:ext uri="{9D8B030D-6E8A-4147-A177-3AD203B41FA5}">
                      <a16:colId xmlns:a16="http://schemas.microsoft.com/office/drawing/2014/main" val="3011338622"/>
                    </a:ext>
                  </a:extLst>
                </a:gridCol>
                <a:gridCol w="3537541">
                  <a:extLst>
                    <a:ext uri="{9D8B030D-6E8A-4147-A177-3AD203B41FA5}">
                      <a16:colId xmlns:a16="http://schemas.microsoft.com/office/drawing/2014/main" val="2837679545"/>
                    </a:ext>
                  </a:extLst>
                </a:gridCol>
              </a:tblGrid>
              <a:tr h="1481968">
                <a:tc>
                  <a:txBody>
                    <a:bodyPr/>
                    <a:lstStyle/>
                    <a:p>
                      <a:pPr algn="ctr"/>
                      <a:r>
                        <a:rPr lang="en-US" sz="3600" b="1"/>
                        <a:t>Propose</a:t>
                      </a:r>
                    </a:p>
                  </a:txBody>
                  <a:tcPr anchor="ctr"/>
                </a:tc>
                <a:tc>
                  <a:txBody>
                    <a:bodyPr/>
                    <a:lstStyle/>
                    <a:p>
                      <a:pPr algn="ctr"/>
                      <a:r>
                        <a:rPr lang="en-US" sz="3600" b="1"/>
                        <a:t>Replicate</a:t>
                      </a:r>
                    </a:p>
                  </a:txBody>
                  <a:tcPr anchor="ctr"/>
                </a:tc>
                <a:tc>
                  <a:txBody>
                    <a:bodyPr/>
                    <a:lstStyle/>
                    <a:p>
                      <a:pPr algn="ctr"/>
                      <a:r>
                        <a:rPr lang="en-US" sz="3600" b="1"/>
                        <a:t>Validate</a:t>
                      </a:r>
                    </a:p>
                  </a:txBody>
                  <a:tcPr anchor="ctr"/>
                </a:tc>
                <a:extLst>
                  <a:ext uri="{0D108BD9-81ED-4DB2-BD59-A6C34878D82A}">
                    <a16:rowId xmlns:a16="http://schemas.microsoft.com/office/drawing/2014/main" val="3689432007"/>
                  </a:ext>
                </a:extLst>
              </a:tr>
              <a:tr h="1639324">
                <a:tc>
                  <a:txBody>
                    <a:bodyPr/>
                    <a:lstStyle/>
                    <a:p>
                      <a:pPr algn="ctr"/>
                      <a:r>
                        <a:rPr lang="en-US" sz="3600" b="1"/>
                        <a:t>Discrepancy</a:t>
                      </a:r>
                    </a:p>
                  </a:txBody>
                  <a:tcPr anchor="ctr"/>
                </a:tc>
                <a:tc>
                  <a:txBody>
                    <a:bodyPr/>
                    <a:lstStyle/>
                    <a:p>
                      <a:pPr algn="ctr"/>
                      <a:r>
                        <a:rPr lang="en-US" sz="3600" b="1"/>
                        <a:t>Exclude</a:t>
                      </a:r>
                    </a:p>
                  </a:txBody>
                  <a:tcPr anchor="ctr"/>
                </a:tc>
                <a:tc>
                  <a:txBody>
                    <a:bodyPr/>
                    <a:lstStyle/>
                    <a:p>
                      <a:pPr algn="ctr"/>
                      <a:r>
                        <a:rPr lang="en-US" sz="3600" b="1"/>
                        <a:t>Devise</a:t>
                      </a:r>
                    </a:p>
                  </a:txBody>
                  <a:tcPr anchor="ctr"/>
                </a:tc>
                <a:extLst>
                  <a:ext uri="{0D108BD9-81ED-4DB2-BD59-A6C34878D82A}">
                    <a16:rowId xmlns:a16="http://schemas.microsoft.com/office/drawing/2014/main" val="3198658591"/>
                  </a:ext>
                </a:extLst>
              </a:tr>
              <a:tr h="1481968">
                <a:tc>
                  <a:txBody>
                    <a:bodyPr/>
                    <a:lstStyle/>
                    <a:p>
                      <a:pPr algn="ctr"/>
                      <a:r>
                        <a:rPr lang="en-US" sz="3600" b="1"/>
                        <a:t>In Accordance With</a:t>
                      </a:r>
                    </a:p>
                  </a:txBody>
                  <a:tcPr anchor="ctr"/>
                </a:tc>
                <a:tc>
                  <a:txBody>
                    <a:bodyPr/>
                    <a:lstStyle/>
                    <a:p>
                      <a:pPr algn="ctr"/>
                      <a:r>
                        <a:rPr lang="en-US" sz="3600" b="1"/>
                        <a:t>At Large</a:t>
                      </a:r>
                    </a:p>
                  </a:txBody>
                  <a:tcPr anchor="ctr"/>
                </a:tc>
                <a:tc>
                  <a:txBody>
                    <a:bodyPr/>
                    <a:lstStyle/>
                    <a:p>
                      <a:pPr algn="ctr"/>
                      <a:r>
                        <a:rPr lang="en-US" sz="3600" b="1"/>
                        <a:t>Map Out</a:t>
                      </a:r>
                    </a:p>
                  </a:txBody>
                  <a:tcPr anchor="ctr"/>
                </a:tc>
                <a:extLst>
                  <a:ext uri="{0D108BD9-81ED-4DB2-BD59-A6C34878D82A}">
                    <a16:rowId xmlns:a16="http://schemas.microsoft.com/office/drawing/2014/main" val="1012123104"/>
                  </a:ext>
                </a:extLst>
              </a:tr>
            </a:tbl>
          </a:graphicData>
        </a:graphic>
      </p:graphicFrame>
      <p:sp>
        <p:nvSpPr>
          <p:cNvPr id="3" name="Rectangle: Rounded Corners 2">
            <a:extLst>
              <a:ext uri="{FF2B5EF4-FFF2-40B4-BE49-F238E27FC236}">
                <a16:creationId xmlns:a16="http://schemas.microsoft.com/office/drawing/2014/main" id="{B029737E-46D4-9BFA-162B-37EAF35813CC}"/>
              </a:ext>
            </a:extLst>
          </p:cNvPr>
          <p:cNvSpPr/>
          <p:nvPr/>
        </p:nvSpPr>
        <p:spPr>
          <a:xfrm>
            <a:off x="112971" y="0"/>
            <a:ext cx="11968273" cy="992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Collocation Exercise – Use these word to fill in the sentences on Page 190</a:t>
            </a:r>
          </a:p>
        </p:txBody>
      </p:sp>
    </p:spTree>
    <p:extLst>
      <p:ext uri="{BB962C8B-B14F-4D97-AF65-F5344CB8AC3E}">
        <p14:creationId xmlns:p14="http://schemas.microsoft.com/office/powerpoint/2010/main" val="315533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CD4B79-20C6-8D7D-475D-73AC17A78483}"/>
              </a:ext>
            </a:extLst>
          </p:cNvPr>
          <p:cNvGraphicFramePr>
            <a:graphicFrameLocks noGrp="1"/>
          </p:cNvGraphicFramePr>
          <p:nvPr>
            <p:extLst>
              <p:ext uri="{D42A27DB-BD31-4B8C-83A1-F6EECF244321}">
                <p14:modId xmlns:p14="http://schemas.microsoft.com/office/powerpoint/2010/main" val="1961435651"/>
              </p:ext>
            </p:extLst>
          </p:nvPr>
        </p:nvGraphicFramePr>
        <p:xfrm>
          <a:off x="789688" y="0"/>
          <a:ext cx="10612623" cy="1371600"/>
        </p:xfrm>
        <a:graphic>
          <a:graphicData uri="http://schemas.openxmlformats.org/drawingml/2006/table">
            <a:tbl>
              <a:tblPr bandRow="1">
                <a:tableStyleId>{5C22544A-7EE6-4342-B048-85BDC9FD1C3A}</a:tableStyleId>
              </a:tblPr>
              <a:tblGrid>
                <a:gridCol w="3537541">
                  <a:extLst>
                    <a:ext uri="{9D8B030D-6E8A-4147-A177-3AD203B41FA5}">
                      <a16:colId xmlns:a16="http://schemas.microsoft.com/office/drawing/2014/main" val="3226324074"/>
                    </a:ext>
                  </a:extLst>
                </a:gridCol>
                <a:gridCol w="3537541">
                  <a:extLst>
                    <a:ext uri="{9D8B030D-6E8A-4147-A177-3AD203B41FA5}">
                      <a16:colId xmlns:a16="http://schemas.microsoft.com/office/drawing/2014/main" val="3011338622"/>
                    </a:ext>
                  </a:extLst>
                </a:gridCol>
                <a:gridCol w="3537541">
                  <a:extLst>
                    <a:ext uri="{9D8B030D-6E8A-4147-A177-3AD203B41FA5}">
                      <a16:colId xmlns:a16="http://schemas.microsoft.com/office/drawing/2014/main" val="2837679545"/>
                    </a:ext>
                  </a:extLst>
                </a:gridCol>
              </a:tblGrid>
              <a:tr h="395850">
                <a:tc>
                  <a:txBody>
                    <a:bodyPr/>
                    <a:lstStyle/>
                    <a:p>
                      <a:pPr algn="ctr"/>
                      <a:r>
                        <a:rPr lang="en-US" sz="2400" b="1"/>
                        <a:t>Propose</a:t>
                      </a:r>
                    </a:p>
                  </a:txBody>
                  <a:tcPr anchor="ctr"/>
                </a:tc>
                <a:tc>
                  <a:txBody>
                    <a:bodyPr/>
                    <a:lstStyle/>
                    <a:p>
                      <a:pPr algn="ctr"/>
                      <a:r>
                        <a:rPr lang="en-US" sz="2400" b="1"/>
                        <a:t>Replicate</a:t>
                      </a:r>
                    </a:p>
                  </a:txBody>
                  <a:tcPr anchor="ctr"/>
                </a:tc>
                <a:tc>
                  <a:txBody>
                    <a:bodyPr/>
                    <a:lstStyle/>
                    <a:p>
                      <a:pPr algn="ctr"/>
                      <a:r>
                        <a:rPr lang="en-US" sz="2400" b="1"/>
                        <a:t>Validate</a:t>
                      </a:r>
                    </a:p>
                  </a:txBody>
                  <a:tcPr anchor="ctr"/>
                </a:tc>
                <a:extLst>
                  <a:ext uri="{0D108BD9-81ED-4DB2-BD59-A6C34878D82A}">
                    <a16:rowId xmlns:a16="http://schemas.microsoft.com/office/drawing/2014/main" val="3689432007"/>
                  </a:ext>
                </a:extLst>
              </a:tr>
              <a:tr h="395850">
                <a:tc>
                  <a:txBody>
                    <a:bodyPr/>
                    <a:lstStyle/>
                    <a:p>
                      <a:pPr algn="ctr"/>
                      <a:r>
                        <a:rPr lang="en-US" sz="2400" b="1"/>
                        <a:t>Discrepancy</a:t>
                      </a:r>
                    </a:p>
                  </a:txBody>
                  <a:tcPr anchor="ctr"/>
                </a:tc>
                <a:tc>
                  <a:txBody>
                    <a:bodyPr/>
                    <a:lstStyle/>
                    <a:p>
                      <a:pPr algn="ctr"/>
                      <a:r>
                        <a:rPr lang="en-US" sz="2400" b="1"/>
                        <a:t>Exclude</a:t>
                      </a:r>
                    </a:p>
                  </a:txBody>
                  <a:tcPr anchor="ctr"/>
                </a:tc>
                <a:tc>
                  <a:txBody>
                    <a:bodyPr/>
                    <a:lstStyle/>
                    <a:p>
                      <a:pPr algn="ctr"/>
                      <a:r>
                        <a:rPr lang="en-US" sz="2400" b="1"/>
                        <a:t>Devise</a:t>
                      </a:r>
                    </a:p>
                  </a:txBody>
                  <a:tcPr anchor="ctr"/>
                </a:tc>
                <a:extLst>
                  <a:ext uri="{0D108BD9-81ED-4DB2-BD59-A6C34878D82A}">
                    <a16:rowId xmlns:a16="http://schemas.microsoft.com/office/drawing/2014/main" val="3198658591"/>
                  </a:ext>
                </a:extLst>
              </a:tr>
              <a:tr h="395850">
                <a:tc>
                  <a:txBody>
                    <a:bodyPr/>
                    <a:lstStyle/>
                    <a:p>
                      <a:pPr algn="ctr"/>
                      <a:r>
                        <a:rPr lang="en-US" sz="2400" b="1"/>
                        <a:t>In Accordance With</a:t>
                      </a:r>
                    </a:p>
                  </a:txBody>
                  <a:tcPr anchor="ctr"/>
                </a:tc>
                <a:tc>
                  <a:txBody>
                    <a:bodyPr/>
                    <a:lstStyle/>
                    <a:p>
                      <a:pPr algn="ctr"/>
                      <a:r>
                        <a:rPr lang="en-US" sz="2400" b="1"/>
                        <a:t>At Large</a:t>
                      </a:r>
                    </a:p>
                  </a:txBody>
                  <a:tcPr anchor="ctr"/>
                </a:tc>
                <a:tc>
                  <a:txBody>
                    <a:bodyPr/>
                    <a:lstStyle/>
                    <a:p>
                      <a:pPr algn="ctr"/>
                      <a:r>
                        <a:rPr lang="en-US" sz="2400" b="1"/>
                        <a:t>Map Out</a:t>
                      </a:r>
                    </a:p>
                  </a:txBody>
                  <a:tcPr anchor="ctr"/>
                </a:tc>
                <a:extLst>
                  <a:ext uri="{0D108BD9-81ED-4DB2-BD59-A6C34878D82A}">
                    <a16:rowId xmlns:a16="http://schemas.microsoft.com/office/drawing/2014/main" val="1012123104"/>
                  </a:ext>
                </a:extLst>
              </a:tr>
            </a:tbl>
          </a:graphicData>
        </a:graphic>
      </p:graphicFrame>
      <p:sp>
        <p:nvSpPr>
          <p:cNvPr id="5" name="TextBox 4">
            <a:extLst>
              <a:ext uri="{FF2B5EF4-FFF2-40B4-BE49-F238E27FC236}">
                <a16:creationId xmlns:a16="http://schemas.microsoft.com/office/drawing/2014/main" id="{9AC947F3-655C-0878-F710-7A2DCB44F200}"/>
              </a:ext>
            </a:extLst>
          </p:cNvPr>
          <p:cNvSpPr txBox="1"/>
          <p:nvPr/>
        </p:nvSpPr>
        <p:spPr>
          <a:xfrm>
            <a:off x="818483" y="1311591"/>
            <a:ext cx="10690153" cy="5016758"/>
          </a:xfrm>
          <a:prstGeom prst="rect">
            <a:avLst/>
          </a:prstGeom>
          <a:noFill/>
        </p:spPr>
        <p:txBody>
          <a:bodyPr wrap="square">
            <a:spAutoFit/>
          </a:bodyPr>
          <a:lstStyle/>
          <a:p>
            <a:r>
              <a:rPr lang="en-US" sz="3200"/>
              <a:t>1) A method _____________ for quicker communications between offices.</a:t>
            </a:r>
          </a:p>
          <a:p>
            <a:r>
              <a:rPr lang="en-US" sz="3200"/>
              <a:t>2) This group is not representative of the population _______________.</a:t>
            </a:r>
          </a:p>
          <a:p>
            <a:r>
              <a:rPr lang="en-US" sz="3200"/>
              <a:t>3) The government has issued a new document ________________ its policies on education.</a:t>
            </a:r>
          </a:p>
          <a:p>
            <a:r>
              <a:rPr lang="en-US" sz="3200"/>
              <a:t>4) Researchers tried many times to _________________ the original experiment.</a:t>
            </a:r>
          </a:p>
          <a:p>
            <a:r>
              <a:rPr lang="en-US" sz="3200"/>
              <a:t>5) This product can only be used _______________ the manufacturer’s instructions.</a:t>
            </a:r>
          </a:p>
        </p:txBody>
      </p:sp>
    </p:spTree>
    <p:extLst>
      <p:ext uri="{BB962C8B-B14F-4D97-AF65-F5344CB8AC3E}">
        <p14:creationId xmlns:p14="http://schemas.microsoft.com/office/powerpoint/2010/main" val="384531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356D1EA-32C3-2401-15DB-562D111407D9}"/>
              </a:ext>
            </a:extLst>
          </p:cNvPr>
          <p:cNvGraphicFramePr>
            <a:graphicFrameLocks noGrp="1"/>
          </p:cNvGraphicFramePr>
          <p:nvPr/>
        </p:nvGraphicFramePr>
        <p:xfrm>
          <a:off x="789688" y="101647"/>
          <a:ext cx="10612623" cy="1408310"/>
        </p:xfrm>
        <a:graphic>
          <a:graphicData uri="http://schemas.openxmlformats.org/drawingml/2006/table">
            <a:tbl>
              <a:tblPr bandRow="1">
                <a:tableStyleId>{5C22544A-7EE6-4342-B048-85BDC9FD1C3A}</a:tableStyleId>
              </a:tblPr>
              <a:tblGrid>
                <a:gridCol w="3537541">
                  <a:extLst>
                    <a:ext uri="{9D8B030D-6E8A-4147-A177-3AD203B41FA5}">
                      <a16:colId xmlns:a16="http://schemas.microsoft.com/office/drawing/2014/main" val="3226324074"/>
                    </a:ext>
                  </a:extLst>
                </a:gridCol>
                <a:gridCol w="3537541">
                  <a:extLst>
                    <a:ext uri="{9D8B030D-6E8A-4147-A177-3AD203B41FA5}">
                      <a16:colId xmlns:a16="http://schemas.microsoft.com/office/drawing/2014/main" val="3011338622"/>
                    </a:ext>
                  </a:extLst>
                </a:gridCol>
                <a:gridCol w="3537541">
                  <a:extLst>
                    <a:ext uri="{9D8B030D-6E8A-4147-A177-3AD203B41FA5}">
                      <a16:colId xmlns:a16="http://schemas.microsoft.com/office/drawing/2014/main" val="2837679545"/>
                    </a:ext>
                  </a:extLst>
                </a:gridCol>
              </a:tblGrid>
              <a:tr h="446500">
                <a:tc>
                  <a:txBody>
                    <a:bodyPr/>
                    <a:lstStyle/>
                    <a:p>
                      <a:pPr algn="ctr"/>
                      <a:r>
                        <a:rPr lang="en-US" sz="2400" b="1"/>
                        <a:t>Propose</a:t>
                      </a:r>
                    </a:p>
                  </a:txBody>
                  <a:tcPr anchor="ctr"/>
                </a:tc>
                <a:tc>
                  <a:txBody>
                    <a:bodyPr/>
                    <a:lstStyle/>
                    <a:p>
                      <a:pPr algn="ctr"/>
                      <a:r>
                        <a:rPr lang="en-US" sz="2400" b="1"/>
                        <a:t>Replicate</a:t>
                      </a:r>
                    </a:p>
                  </a:txBody>
                  <a:tcPr anchor="ctr"/>
                </a:tc>
                <a:tc>
                  <a:txBody>
                    <a:bodyPr/>
                    <a:lstStyle/>
                    <a:p>
                      <a:pPr algn="ctr"/>
                      <a:r>
                        <a:rPr lang="en-US" sz="2400" b="1"/>
                        <a:t>Validate</a:t>
                      </a:r>
                    </a:p>
                  </a:txBody>
                  <a:tcPr anchor="ctr"/>
                </a:tc>
                <a:extLst>
                  <a:ext uri="{0D108BD9-81ED-4DB2-BD59-A6C34878D82A}">
                    <a16:rowId xmlns:a16="http://schemas.microsoft.com/office/drawing/2014/main" val="3689432007"/>
                  </a:ext>
                </a:extLst>
              </a:tr>
              <a:tr h="493910">
                <a:tc>
                  <a:txBody>
                    <a:bodyPr/>
                    <a:lstStyle/>
                    <a:p>
                      <a:pPr algn="ctr"/>
                      <a:r>
                        <a:rPr lang="en-US" sz="2400" b="1"/>
                        <a:t>Discrepancy</a:t>
                      </a:r>
                    </a:p>
                  </a:txBody>
                  <a:tcPr anchor="ctr"/>
                </a:tc>
                <a:tc>
                  <a:txBody>
                    <a:bodyPr/>
                    <a:lstStyle/>
                    <a:p>
                      <a:pPr algn="ctr"/>
                      <a:r>
                        <a:rPr lang="en-US" sz="2400" b="1"/>
                        <a:t>Exclude</a:t>
                      </a:r>
                    </a:p>
                  </a:txBody>
                  <a:tcPr anchor="ctr"/>
                </a:tc>
                <a:tc>
                  <a:txBody>
                    <a:bodyPr/>
                    <a:lstStyle/>
                    <a:p>
                      <a:pPr algn="ctr"/>
                      <a:r>
                        <a:rPr lang="en-US" sz="2400" b="1"/>
                        <a:t>Devise</a:t>
                      </a:r>
                    </a:p>
                  </a:txBody>
                  <a:tcPr anchor="ctr"/>
                </a:tc>
                <a:extLst>
                  <a:ext uri="{0D108BD9-81ED-4DB2-BD59-A6C34878D82A}">
                    <a16:rowId xmlns:a16="http://schemas.microsoft.com/office/drawing/2014/main" val="3198658591"/>
                  </a:ext>
                </a:extLst>
              </a:tr>
              <a:tr h="446500">
                <a:tc>
                  <a:txBody>
                    <a:bodyPr/>
                    <a:lstStyle/>
                    <a:p>
                      <a:pPr algn="ctr"/>
                      <a:r>
                        <a:rPr lang="en-US" sz="2400" b="1"/>
                        <a:t>In Accordance With</a:t>
                      </a:r>
                    </a:p>
                  </a:txBody>
                  <a:tcPr anchor="ctr"/>
                </a:tc>
                <a:tc>
                  <a:txBody>
                    <a:bodyPr/>
                    <a:lstStyle/>
                    <a:p>
                      <a:pPr algn="ctr"/>
                      <a:r>
                        <a:rPr lang="en-US" sz="2400" b="1"/>
                        <a:t>At Large</a:t>
                      </a:r>
                    </a:p>
                  </a:txBody>
                  <a:tcPr anchor="ctr"/>
                </a:tc>
                <a:tc>
                  <a:txBody>
                    <a:bodyPr/>
                    <a:lstStyle/>
                    <a:p>
                      <a:pPr algn="ctr"/>
                      <a:r>
                        <a:rPr lang="en-US" sz="2400" b="1"/>
                        <a:t>Map Out</a:t>
                      </a:r>
                    </a:p>
                  </a:txBody>
                  <a:tcPr anchor="ctr"/>
                </a:tc>
                <a:extLst>
                  <a:ext uri="{0D108BD9-81ED-4DB2-BD59-A6C34878D82A}">
                    <a16:rowId xmlns:a16="http://schemas.microsoft.com/office/drawing/2014/main" val="1012123104"/>
                  </a:ext>
                </a:extLst>
              </a:tr>
            </a:tbl>
          </a:graphicData>
        </a:graphic>
      </p:graphicFrame>
      <p:sp>
        <p:nvSpPr>
          <p:cNvPr id="5" name="TextBox 4">
            <a:extLst>
              <a:ext uri="{FF2B5EF4-FFF2-40B4-BE49-F238E27FC236}">
                <a16:creationId xmlns:a16="http://schemas.microsoft.com/office/drawing/2014/main" id="{12959B82-C01B-64DA-4568-9A72EEDB33FF}"/>
              </a:ext>
            </a:extLst>
          </p:cNvPr>
          <p:cNvSpPr txBox="1"/>
          <p:nvPr/>
        </p:nvSpPr>
        <p:spPr>
          <a:xfrm>
            <a:off x="737634" y="1814180"/>
            <a:ext cx="10287001" cy="4031873"/>
          </a:xfrm>
          <a:prstGeom prst="rect">
            <a:avLst/>
          </a:prstGeom>
          <a:noFill/>
        </p:spPr>
        <p:txBody>
          <a:bodyPr wrap="square">
            <a:spAutoFit/>
          </a:bodyPr>
          <a:lstStyle/>
          <a:p>
            <a:r>
              <a:rPr lang="en-US" sz="3200"/>
              <a:t>6) In his speech, he _________________ a financial incentive 		for schools to take on poorer performing students.</a:t>
            </a:r>
          </a:p>
          <a:p>
            <a:r>
              <a:rPr lang="en-US" sz="3200"/>
              <a:t>7) Microbes must, as far as possible, ______________ from the 	room during an operation.</a:t>
            </a:r>
          </a:p>
          <a:p>
            <a:r>
              <a:rPr lang="en-US" sz="3200"/>
              <a:t>8) There is a large __________________ between the ideal 		image of motherhood and the reality.</a:t>
            </a:r>
          </a:p>
          <a:p>
            <a:r>
              <a:rPr lang="en-US" sz="3200"/>
              <a:t>9) The data is ______________ automatically by the computer 	after it has been entered.</a:t>
            </a:r>
          </a:p>
        </p:txBody>
      </p:sp>
    </p:spTree>
    <p:extLst>
      <p:ext uri="{BB962C8B-B14F-4D97-AF65-F5344CB8AC3E}">
        <p14:creationId xmlns:p14="http://schemas.microsoft.com/office/powerpoint/2010/main" val="352351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4FBF-0564-946E-0821-7830FD9BA561}"/>
              </a:ext>
            </a:extLst>
          </p:cNvPr>
          <p:cNvSpPr>
            <a:spLocks noGrp="1"/>
          </p:cNvSpPr>
          <p:nvPr>
            <p:ph type="title"/>
          </p:nvPr>
        </p:nvSpPr>
        <p:spPr/>
        <p:txBody>
          <a:bodyPr/>
          <a:lstStyle/>
          <a:p>
            <a:r>
              <a:rPr lang="en-US"/>
              <a:t>Title Pages</a:t>
            </a:r>
          </a:p>
        </p:txBody>
      </p:sp>
      <p:sp>
        <p:nvSpPr>
          <p:cNvPr id="3" name="Content Placeholder 2">
            <a:extLst>
              <a:ext uri="{FF2B5EF4-FFF2-40B4-BE49-F238E27FC236}">
                <a16:creationId xmlns:a16="http://schemas.microsoft.com/office/drawing/2014/main" id="{6DE8FD48-0A27-D21B-4C00-99D6A50AE0CE}"/>
              </a:ext>
            </a:extLst>
          </p:cNvPr>
          <p:cNvSpPr>
            <a:spLocks noGrp="1"/>
          </p:cNvSpPr>
          <p:nvPr>
            <p:ph type="body" idx="1"/>
          </p:nvPr>
        </p:nvSpPr>
        <p:spPr/>
        <p:txBody>
          <a:bodyPr/>
          <a:lstStyle/>
          <a:p>
            <a:r>
              <a:rPr lang="en-US"/>
              <a:t>Functions and Steps</a:t>
            </a:r>
          </a:p>
        </p:txBody>
      </p:sp>
    </p:spTree>
    <p:extLst>
      <p:ext uri="{BB962C8B-B14F-4D97-AF65-F5344CB8AC3E}">
        <p14:creationId xmlns:p14="http://schemas.microsoft.com/office/powerpoint/2010/main" val="391137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34E9-534C-1132-3F36-8838044FB3B6}"/>
              </a:ext>
            </a:extLst>
          </p:cNvPr>
          <p:cNvSpPr>
            <a:spLocks noGrp="1"/>
          </p:cNvSpPr>
          <p:nvPr>
            <p:ph type="title"/>
          </p:nvPr>
        </p:nvSpPr>
        <p:spPr/>
        <p:txBody>
          <a:bodyPr/>
          <a:lstStyle/>
          <a:p>
            <a:r>
              <a:rPr lang="en-US"/>
              <a:t>Steps to Writing a Title Page</a:t>
            </a:r>
          </a:p>
        </p:txBody>
      </p:sp>
      <p:sp>
        <p:nvSpPr>
          <p:cNvPr id="3" name="Text Placeholder 2">
            <a:extLst>
              <a:ext uri="{FF2B5EF4-FFF2-40B4-BE49-F238E27FC236}">
                <a16:creationId xmlns:a16="http://schemas.microsoft.com/office/drawing/2014/main" id="{7B56EDD4-797B-F988-D64C-CA7DACC0C7EF}"/>
              </a:ext>
            </a:extLst>
          </p:cNvPr>
          <p:cNvSpPr>
            <a:spLocks noGrp="1"/>
          </p:cNvSpPr>
          <p:nvPr>
            <p:ph idx="1"/>
          </p:nvPr>
        </p:nvSpPr>
        <p:spPr/>
        <p:txBody>
          <a:bodyPr>
            <a:noAutofit/>
          </a:bodyPr>
          <a:lstStyle/>
          <a:p>
            <a:r>
              <a:rPr lang="en-US" sz="3200" dirty="0"/>
              <a:t>A title page is often the first thing your reader will see</a:t>
            </a:r>
          </a:p>
          <a:p>
            <a:r>
              <a:rPr lang="en-US" sz="3200" dirty="0"/>
              <a:t>At the very least, you need to have the project title and author name – need to know who wrote the paper</a:t>
            </a:r>
          </a:p>
          <a:p>
            <a:r>
              <a:rPr lang="en-US" sz="3200" dirty="0"/>
              <a:t>Step One to writing a title page is to finish writing the paper – decide on the final title </a:t>
            </a:r>
            <a:r>
              <a:rPr lang="en-US" sz="3200" b="1" dirty="0"/>
              <a:t>when the underlying work is complete</a:t>
            </a:r>
          </a:p>
        </p:txBody>
      </p:sp>
    </p:spTree>
    <p:extLst>
      <p:ext uri="{BB962C8B-B14F-4D97-AF65-F5344CB8AC3E}">
        <p14:creationId xmlns:p14="http://schemas.microsoft.com/office/powerpoint/2010/main" val="100546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C810-1673-4E17-9438-E4ECF1D0C8C3}"/>
              </a:ext>
            </a:extLst>
          </p:cNvPr>
          <p:cNvSpPr>
            <a:spLocks noGrp="1"/>
          </p:cNvSpPr>
          <p:nvPr>
            <p:ph type="title"/>
          </p:nvPr>
        </p:nvSpPr>
        <p:spPr/>
        <p:txBody>
          <a:bodyPr>
            <a:normAutofit/>
          </a:bodyPr>
          <a:lstStyle/>
          <a:p>
            <a:r>
              <a:rPr lang="en-US" sz="6000"/>
              <a:t>This Week</a:t>
            </a:r>
          </a:p>
        </p:txBody>
      </p:sp>
      <p:sp>
        <p:nvSpPr>
          <p:cNvPr id="3" name="Content Placeholder 2">
            <a:extLst>
              <a:ext uri="{FF2B5EF4-FFF2-40B4-BE49-F238E27FC236}">
                <a16:creationId xmlns:a16="http://schemas.microsoft.com/office/drawing/2014/main" id="{B3EAAF19-F29D-A8E3-5AB7-C88FA2243020}"/>
              </a:ext>
            </a:extLst>
          </p:cNvPr>
          <p:cNvSpPr>
            <a:spLocks noGrp="1"/>
          </p:cNvSpPr>
          <p:nvPr>
            <p:ph idx="1"/>
          </p:nvPr>
        </p:nvSpPr>
        <p:spPr>
          <a:xfrm>
            <a:off x="1295401" y="4904266"/>
            <a:ext cx="9601196" cy="1303867"/>
          </a:xfrm>
        </p:spPr>
        <p:txBody>
          <a:bodyPr>
            <a:normAutofit/>
          </a:bodyPr>
          <a:lstStyle/>
          <a:p>
            <a:r>
              <a:rPr lang="en-US"/>
              <a:t>Last week we covered this paper’s Introduction, Methods, and Results</a:t>
            </a:r>
          </a:p>
          <a:p>
            <a:r>
              <a:rPr lang="en-US"/>
              <a:t>This week we will look at Discussion, and Abstracts and Title Pages</a:t>
            </a:r>
          </a:p>
        </p:txBody>
      </p:sp>
      <p:pic>
        <p:nvPicPr>
          <p:cNvPr id="5" name="Picture 4">
            <a:extLst>
              <a:ext uri="{FF2B5EF4-FFF2-40B4-BE49-F238E27FC236}">
                <a16:creationId xmlns:a16="http://schemas.microsoft.com/office/drawing/2014/main" id="{E6D03D4A-4381-00A6-B593-2CE91E0A6466}"/>
              </a:ext>
            </a:extLst>
          </p:cNvPr>
          <p:cNvPicPr>
            <a:picLocks noChangeAspect="1"/>
          </p:cNvPicPr>
          <p:nvPr/>
        </p:nvPicPr>
        <p:blipFill>
          <a:blip r:embed="rId2"/>
          <a:stretch>
            <a:fillRect/>
          </a:stretch>
        </p:blipFill>
        <p:spPr>
          <a:xfrm>
            <a:off x="2158728" y="2446989"/>
            <a:ext cx="8128000" cy="2296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697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B3F7-A1B9-560F-3D01-371B294F983A}"/>
              </a:ext>
            </a:extLst>
          </p:cNvPr>
          <p:cNvSpPr>
            <a:spLocks noGrp="1"/>
          </p:cNvSpPr>
          <p:nvPr>
            <p:ph type="title"/>
          </p:nvPr>
        </p:nvSpPr>
        <p:spPr/>
        <p:txBody>
          <a:bodyPr/>
          <a:lstStyle/>
          <a:p>
            <a:r>
              <a:rPr lang="en-US"/>
              <a:t>Step Two – Proper APA Header Format</a:t>
            </a:r>
          </a:p>
        </p:txBody>
      </p:sp>
      <p:sp>
        <p:nvSpPr>
          <p:cNvPr id="3" name="Content Placeholder 2">
            <a:extLst>
              <a:ext uri="{FF2B5EF4-FFF2-40B4-BE49-F238E27FC236}">
                <a16:creationId xmlns:a16="http://schemas.microsoft.com/office/drawing/2014/main" id="{E0A6F15D-4677-6F9B-BC46-02F4EA16BB70}"/>
              </a:ext>
            </a:extLst>
          </p:cNvPr>
          <p:cNvSpPr>
            <a:spLocks noGrp="1"/>
          </p:cNvSpPr>
          <p:nvPr>
            <p:ph idx="1"/>
          </p:nvPr>
        </p:nvSpPr>
        <p:spPr>
          <a:xfrm>
            <a:off x="1295402" y="2570221"/>
            <a:ext cx="9601196" cy="2367273"/>
          </a:xfrm>
        </p:spPr>
        <p:txBody>
          <a:bodyPr/>
          <a:lstStyle/>
          <a:p>
            <a:r>
              <a:rPr lang="en-US" dirty="0"/>
              <a:t>In your document, the title page will go on Page 1</a:t>
            </a:r>
          </a:p>
          <a:p>
            <a:r>
              <a:rPr lang="en-US" dirty="0"/>
              <a:t>In the header, type “Running head:” followed by the title of your paper in uppercase letters and left justify (align to the left)</a:t>
            </a:r>
          </a:p>
          <a:p>
            <a:r>
              <a:rPr lang="en-US" dirty="0"/>
              <a:t>At the end of title, insert the page number and align to the right (in most word documents this will count automatically on each page</a:t>
            </a:r>
          </a:p>
        </p:txBody>
      </p:sp>
      <p:pic>
        <p:nvPicPr>
          <p:cNvPr id="6" name="Picture 5">
            <a:extLst>
              <a:ext uri="{FF2B5EF4-FFF2-40B4-BE49-F238E27FC236}">
                <a16:creationId xmlns:a16="http://schemas.microsoft.com/office/drawing/2014/main" id="{A1E5A5EF-8809-91BA-310F-59232FB7D062}"/>
              </a:ext>
            </a:extLst>
          </p:cNvPr>
          <p:cNvPicPr>
            <a:picLocks noChangeAspect="1"/>
          </p:cNvPicPr>
          <p:nvPr/>
        </p:nvPicPr>
        <p:blipFill rotWithShape="1">
          <a:blip r:embed="rId2"/>
          <a:srcRect b="70543"/>
          <a:stretch/>
        </p:blipFill>
        <p:spPr>
          <a:xfrm>
            <a:off x="1671367" y="5316279"/>
            <a:ext cx="8849266" cy="2031970"/>
          </a:xfrm>
          <a:prstGeom prst="rect">
            <a:avLst/>
          </a:prstGeom>
        </p:spPr>
      </p:pic>
    </p:spTree>
    <p:extLst>
      <p:ext uri="{BB962C8B-B14F-4D97-AF65-F5344CB8AC3E}">
        <p14:creationId xmlns:p14="http://schemas.microsoft.com/office/powerpoint/2010/main" val="286171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7CDC-D077-AD5E-A55E-D49939AEB154}"/>
              </a:ext>
            </a:extLst>
          </p:cNvPr>
          <p:cNvSpPr>
            <a:spLocks noGrp="1"/>
          </p:cNvSpPr>
          <p:nvPr>
            <p:ph type="title"/>
          </p:nvPr>
        </p:nvSpPr>
        <p:spPr/>
        <p:txBody>
          <a:bodyPr/>
          <a:lstStyle/>
          <a:p>
            <a:r>
              <a:rPr lang="en-US"/>
              <a:t>Step Three – Title Page Content</a:t>
            </a:r>
          </a:p>
        </p:txBody>
      </p:sp>
      <p:sp>
        <p:nvSpPr>
          <p:cNvPr id="3" name="Content Placeholder 2">
            <a:extLst>
              <a:ext uri="{FF2B5EF4-FFF2-40B4-BE49-F238E27FC236}">
                <a16:creationId xmlns:a16="http://schemas.microsoft.com/office/drawing/2014/main" id="{53BAF2EA-F2FD-4244-D895-39D0BD658883}"/>
              </a:ext>
            </a:extLst>
          </p:cNvPr>
          <p:cNvSpPr>
            <a:spLocks noGrp="1"/>
          </p:cNvSpPr>
          <p:nvPr>
            <p:ph idx="1"/>
          </p:nvPr>
        </p:nvSpPr>
        <p:spPr>
          <a:xfrm>
            <a:off x="816269" y="2525232"/>
            <a:ext cx="10440951" cy="3741331"/>
          </a:xfrm>
        </p:spPr>
        <p:txBody>
          <a:bodyPr>
            <a:normAutofit lnSpcReduction="10000"/>
          </a:bodyPr>
          <a:lstStyle/>
          <a:p>
            <a:r>
              <a:rPr lang="en-US"/>
              <a:t>Use 1 inch margins, 12 point font, and double spacing</a:t>
            </a:r>
          </a:p>
          <a:p>
            <a:r>
              <a:rPr lang="en-US"/>
              <a:t>Write the title of your paper about halfway down the page – this should not have more than 12 words per line, or include abbreviations and words with no purpose</a:t>
            </a:r>
          </a:p>
          <a:p>
            <a:r>
              <a:rPr lang="en-US"/>
              <a:t>Type the author’s name: First name, middle initial, last name (Do not include titles or degrees)</a:t>
            </a:r>
          </a:p>
          <a:p>
            <a:r>
              <a:rPr lang="en-US"/>
              <a:t>Type the school or institution related to the research or where the research was conducted</a:t>
            </a:r>
          </a:p>
          <a:p>
            <a:r>
              <a:rPr lang="en-US"/>
              <a:t>For school projects, you can include the course name, instructor, and submission date</a:t>
            </a:r>
          </a:p>
        </p:txBody>
      </p:sp>
    </p:spTree>
    <p:extLst>
      <p:ext uri="{BB962C8B-B14F-4D97-AF65-F5344CB8AC3E}">
        <p14:creationId xmlns:p14="http://schemas.microsoft.com/office/powerpoint/2010/main" val="291550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7FAE61-231D-47CA-F15B-DA7914F0435E}"/>
              </a:ext>
            </a:extLst>
          </p:cNvPr>
          <p:cNvPicPr>
            <a:picLocks noChangeAspect="1"/>
          </p:cNvPicPr>
          <p:nvPr/>
        </p:nvPicPr>
        <p:blipFill>
          <a:blip r:embed="rId2"/>
          <a:stretch>
            <a:fillRect/>
          </a:stretch>
        </p:blipFill>
        <p:spPr>
          <a:xfrm>
            <a:off x="3686019" y="-31275"/>
            <a:ext cx="5325074" cy="6881501"/>
          </a:xfrm>
          <a:prstGeom prst="rect">
            <a:avLst/>
          </a:prstGeom>
        </p:spPr>
      </p:pic>
      <p:sp>
        <p:nvSpPr>
          <p:cNvPr id="10" name="Rectangle 9">
            <a:extLst>
              <a:ext uri="{FF2B5EF4-FFF2-40B4-BE49-F238E27FC236}">
                <a16:creationId xmlns:a16="http://schemas.microsoft.com/office/drawing/2014/main" id="{23686D3C-C19E-62F3-F94B-57E1FEF1FC75}"/>
              </a:ext>
            </a:extLst>
          </p:cNvPr>
          <p:cNvSpPr/>
          <p:nvPr/>
        </p:nvSpPr>
        <p:spPr>
          <a:xfrm>
            <a:off x="4255679" y="228600"/>
            <a:ext cx="2628901" cy="269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E6BE8D-A38B-A4B0-2D88-5477D220A221}"/>
              </a:ext>
            </a:extLst>
          </p:cNvPr>
          <p:cNvSpPr/>
          <p:nvPr/>
        </p:nvSpPr>
        <p:spPr>
          <a:xfrm>
            <a:off x="8056376" y="294612"/>
            <a:ext cx="542705" cy="2037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Rectangle with Corners Rounded 12">
            <a:extLst>
              <a:ext uri="{FF2B5EF4-FFF2-40B4-BE49-F238E27FC236}">
                <a16:creationId xmlns:a16="http://schemas.microsoft.com/office/drawing/2014/main" id="{BF286A70-EA2B-0D44-C219-482999E7A609}"/>
              </a:ext>
            </a:extLst>
          </p:cNvPr>
          <p:cNvSpPr/>
          <p:nvPr/>
        </p:nvSpPr>
        <p:spPr>
          <a:xfrm>
            <a:off x="1105219" y="294612"/>
            <a:ext cx="1828800" cy="748266"/>
          </a:xfrm>
          <a:prstGeom prst="wedgeRoundRectCallout">
            <a:avLst>
              <a:gd name="adj1" fmla="val 113978"/>
              <a:gd name="adj2" fmla="val -37292"/>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Header</a:t>
            </a:r>
          </a:p>
        </p:txBody>
      </p:sp>
      <p:sp>
        <p:nvSpPr>
          <p:cNvPr id="15" name="Speech Bubble: Rectangle with Corners Rounded 14">
            <a:extLst>
              <a:ext uri="{FF2B5EF4-FFF2-40B4-BE49-F238E27FC236}">
                <a16:creationId xmlns:a16="http://schemas.microsoft.com/office/drawing/2014/main" id="{AB0EF340-70F3-A415-D6CB-FC3B8A37F529}"/>
              </a:ext>
            </a:extLst>
          </p:cNvPr>
          <p:cNvSpPr/>
          <p:nvPr/>
        </p:nvSpPr>
        <p:spPr>
          <a:xfrm>
            <a:off x="9524433" y="294612"/>
            <a:ext cx="1828800" cy="748266"/>
          </a:xfrm>
          <a:prstGeom prst="wedgeRoundRectCallout">
            <a:avLst>
              <a:gd name="adj1" fmla="val -98595"/>
              <a:gd name="adj2" fmla="val -31075"/>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a:t>
            </a:r>
          </a:p>
        </p:txBody>
      </p:sp>
      <p:sp>
        <p:nvSpPr>
          <p:cNvPr id="17" name="Speech Bubble: Rectangle with Corners Rounded 16">
            <a:extLst>
              <a:ext uri="{FF2B5EF4-FFF2-40B4-BE49-F238E27FC236}">
                <a16:creationId xmlns:a16="http://schemas.microsoft.com/office/drawing/2014/main" id="{A58110C1-5C90-AF21-7A7A-BBB785884624}"/>
              </a:ext>
            </a:extLst>
          </p:cNvPr>
          <p:cNvSpPr/>
          <p:nvPr/>
        </p:nvSpPr>
        <p:spPr>
          <a:xfrm>
            <a:off x="1026551" y="2955186"/>
            <a:ext cx="1828800" cy="748266"/>
          </a:xfrm>
          <a:prstGeom prst="wedgeRoundRectCallout">
            <a:avLst>
              <a:gd name="adj1" fmla="val 159036"/>
              <a:gd name="adj2" fmla="val -26635"/>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Title</a:t>
            </a:r>
          </a:p>
        </p:txBody>
      </p:sp>
      <p:sp>
        <p:nvSpPr>
          <p:cNvPr id="19" name="Speech Bubble: Rectangle with Corners Rounded 18">
            <a:extLst>
              <a:ext uri="{FF2B5EF4-FFF2-40B4-BE49-F238E27FC236}">
                <a16:creationId xmlns:a16="http://schemas.microsoft.com/office/drawing/2014/main" id="{52318EAD-9F7F-70FC-BC82-6A7C1AFFF6B1}"/>
              </a:ext>
            </a:extLst>
          </p:cNvPr>
          <p:cNvSpPr/>
          <p:nvPr/>
        </p:nvSpPr>
        <p:spPr>
          <a:xfrm>
            <a:off x="9377061" y="3118443"/>
            <a:ext cx="1828800" cy="748266"/>
          </a:xfrm>
          <a:prstGeom prst="wedgeRoundRectCallout">
            <a:avLst>
              <a:gd name="adj1" fmla="val -144743"/>
              <a:gd name="adj2" fmla="val -12425"/>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Authors</a:t>
            </a:r>
          </a:p>
        </p:txBody>
      </p:sp>
      <p:sp>
        <p:nvSpPr>
          <p:cNvPr id="21" name="Speech Bubble: Rectangle with Corners Rounded 20">
            <a:extLst>
              <a:ext uri="{FF2B5EF4-FFF2-40B4-BE49-F238E27FC236}">
                <a16:creationId xmlns:a16="http://schemas.microsoft.com/office/drawing/2014/main" id="{E372E249-B86A-BB68-296F-D18ED1CD8C52}"/>
              </a:ext>
            </a:extLst>
          </p:cNvPr>
          <p:cNvSpPr/>
          <p:nvPr/>
        </p:nvSpPr>
        <p:spPr>
          <a:xfrm>
            <a:off x="657890" y="4249036"/>
            <a:ext cx="2455111" cy="656115"/>
          </a:xfrm>
          <a:prstGeom prst="wedgeRoundRectCallout">
            <a:avLst>
              <a:gd name="adj1" fmla="val 184109"/>
              <a:gd name="adj2" fmla="val -134095"/>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Institution</a:t>
            </a:r>
          </a:p>
        </p:txBody>
      </p:sp>
    </p:spTree>
    <p:extLst>
      <p:ext uri="{BB962C8B-B14F-4D97-AF65-F5344CB8AC3E}">
        <p14:creationId xmlns:p14="http://schemas.microsoft.com/office/powerpoint/2010/main" val="58313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5358A95-BEB3-A152-DAE9-3749FF31C414}"/>
              </a:ext>
            </a:extLst>
          </p:cNvPr>
          <p:cNvPicPr>
            <a:picLocks noChangeAspect="1"/>
          </p:cNvPicPr>
          <p:nvPr/>
        </p:nvPicPr>
        <p:blipFill>
          <a:blip r:embed="rId2"/>
          <a:stretch>
            <a:fillRect/>
          </a:stretch>
        </p:blipFill>
        <p:spPr>
          <a:xfrm>
            <a:off x="1385472" y="274428"/>
            <a:ext cx="9421055" cy="6424084"/>
          </a:xfrm>
          <a:prstGeom prst="rect">
            <a:avLst/>
          </a:prstGeom>
        </p:spPr>
      </p:pic>
      <p:sp>
        <p:nvSpPr>
          <p:cNvPr id="4" name="Speech Bubble: Rectangle with Corners Rounded 3">
            <a:extLst>
              <a:ext uri="{FF2B5EF4-FFF2-40B4-BE49-F238E27FC236}">
                <a16:creationId xmlns:a16="http://schemas.microsoft.com/office/drawing/2014/main" id="{44A4CCA5-8878-76D1-5B52-2A7A0F7827AC}"/>
              </a:ext>
            </a:extLst>
          </p:cNvPr>
          <p:cNvSpPr/>
          <p:nvPr/>
        </p:nvSpPr>
        <p:spPr>
          <a:xfrm>
            <a:off x="-139553" y="5012810"/>
            <a:ext cx="2781177" cy="1632538"/>
          </a:xfrm>
          <a:prstGeom prst="wedgeRoundRectCallout">
            <a:avLst>
              <a:gd name="adj1" fmla="val 139529"/>
              <a:gd name="adj2" fmla="val -17161"/>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For schoolwork, insert below</a:t>
            </a:r>
          </a:p>
        </p:txBody>
      </p:sp>
    </p:spTree>
    <p:extLst>
      <p:ext uri="{BB962C8B-B14F-4D97-AF65-F5344CB8AC3E}">
        <p14:creationId xmlns:p14="http://schemas.microsoft.com/office/powerpoint/2010/main" val="885510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BD6CCB-8153-86E5-B6BB-336E92ED7F70}"/>
              </a:ext>
            </a:extLst>
          </p:cNvPr>
          <p:cNvPicPr>
            <a:picLocks noChangeAspect="1"/>
          </p:cNvPicPr>
          <p:nvPr/>
        </p:nvPicPr>
        <p:blipFill>
          <a:blip r:embed="rId2"/>
          <a:stretch>
            <a:fillRect/>
          </a:stretch>
        </p:blipFill>
        <p:spPr>
          <a:xfrm>
            <a:off x="1242201" y="169556"/>
            <a:ext cx="9707598" cy="5269563"/>
          </a:xfrm>
          <a:prstGeom prst="rect">
            <a:avLst/>
          </a:prstGeom>
        </p:spPr>
      </p:pic>
      <p:sp>
        <p:nvSpPr>
          <p:cNvPr id="5" name="Rectangle: Rounded Corners 4">
            <a:extLst>
              <a:ext uri="{FF2B5EF4-FFF2-40B4-BE49-F238E27FC236}">
                <a16:creationId xmlns:a16="http://schemas.microsoft.com/office/drawing/2014/main" id="{FE618077-D9DA-0BCF-4B44-78F801EB6365}"/>
              </a:ext>
            </a:extLst>
          </p:cNvPr>
          <p:cNvSpPr/>
          <p:nvPr/>
        </p:nvSpPr>
        <p:spPr>
          <a:xfrm>
            <a:off x="2940788" y="5631269"/>
            <a:ext cx="6310423" cy="116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Are there any formatting errors with this title page?</a:t>
            </a:r>
          </a:p>
        </p:txBody>
      </p:sp>
    </p:spTree>
    <p:extLst>
      <p:ext uri="{BB962C8B-B14F-4D97-AF65-F5344CB8AC3E}">
        <p14:creationId xmlns:p14="http://schemas.microsoft.com/office/powerpoint/2010/main" val="1697832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5285-F59D-7A7E-5652-3AD3C73D1162}"/>
              </a:ext>
            </a:extLst>
          </p:cNvPr>
          <p:cNvSpPr>
            <a:spLocks noGrp="1"/>
          </p:cNvSpPr>
          <p:nvPr>
            <p:ph type="title"/>
          </p:nvPr>
        </p:nvSpPr>
        <p:spPr/>
        <p:txBody>
          <a:bodyPr/>
          <a:lstStyle/>
          <a:p>
            <a:r>
              <a:rPr lang="en-US"/>
              <a:t>Grammar Question</a:t>
            </a:r>
          </a:p>
        </p:txBody>
      </p:sp>
      <p:sp>
        <p:nvSpPr>
          <p:cNvPr id="3" name="Content Placeholder 2">
            <a:extLst>
              <a:ext uri="{FF2B5EF4-FFF2-40B4-BE49-F238E27FC236}">
                <a16:creationId xmlns:a16="http://schemas.microsoft.com/office/drawing/2014/main" id="{69C59570-826B-4877-2C59-A97C19D23CD0}"/>
              </a:ext>
            </a:extLst>
          </p:cNvPr>
          <p:cNvSpPr>
            <a:spLocks noGrp="1"/>
          </p:cNvSpPr>
          <p:nvPr>
            <p:ph idx="1"/>
          </p:nvPr>
        </p:nvSpPr>
        <p:spPr>
          <a:xfrm>
            <a:off x="903767" y="2556932"/>
            <a:ext cx="10353454" cy="3318936"/>
          </a:xfrm>
        </p:spPr>
        <p:txBody>
          <a:bodyPr>
            <a:normAutofit fontScale="92500" lnSpcReduction="10000"/>
          </a:bodyPr>
          <a:lstStyle/>
          <a:p>
            <a:r>
              <a:rPr lang="en-US" sz="4400" dirty="0"/>
              <a:t>What is the plural of Research?</a:t>
            </a:r>
          </a:p>
          <a:p>
            <a:r>
              <a:rPr lang="en-US" sz="4400" dirty="0"/>
              <a:t>Researches is a verb, not usually a noun </a:t>
            </a:r>
            <a:br>
              <a:rPr lang="en-US" sz="4400" dirty="0"/>
            </a:br>
            <a:r>
              <a:rPr lang="en-US" sz="4400" dirty="0"/>
              <a:t>(He researches black holes)</a:t>
            </a:r>
          </a:p>
          <a:p>
            <a:r>
              <a:rPr lang="en-US" sz="4400" dirty="0"/>
              <a:t>What are some other examples of words like this?</a:t>
            </a:r>
          </a:p>
        </p:txBody>
      </p:sp>
    </p:spTree>
    <p:extLst>
      <p:ext uri="{BB962C8B-B14F-4D97-AF65-F5344CB8AC3E}">
        <p14:creationId xmlns:p14="http://schemas.microsoft.com/office/powerpoint/2010/main" val="83526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EC09B8-B11B-7A1C-0435-DCB6868B2535}"/>
              </a:ext>
            </a:extLst>
          </p:cNvPr>
          <p:cNvPicPr>
            <a:picLocks noChangeAspect="1"/>
          </p:cNvPicPr>
          <p:nvPr/>
        </p:nvPicPr>
        <p:blipFill>
          <a:blip r:embed="rId2"/>
          <a:stretch>
            <a:fillRect/>
          </a:stretch>
        </p:blipFill>
        <p:spPr>
          <a:xfrm>
            <a:off x="1104678" y="736747"/>
            <a:ext cx="4514850" cy="2819400"/>
          </a:xfrm>
          <a:prstGeom prst="rect">
            <a:avLst/>
          </a:prstGeom>
        </p:spPr>
      </p:pic>
      <p:pic>
        <p:nvPicPr>
          <p:cNvPr id="12" name="Picture 11">
            <a:extLst>
              <a:ext uri="{FF2B5EF4-FFF2-40B4-BE49-F238E27FC236}">
                <a16:creationId xmlns:a16="http://schemas.microsoft.com/office/drawing/2014/main" id="{0459F65C-02E3-F0F9-D5F2-1694C440D600}"/>
              </a:ext>
            </a:extLst>
          </p:cNvPr>
          <p:cNvPicPr>
            <a:picLocks noChangeAspect="1"/>
          </p:cNvPicPr>
          <p:nvPr/>
        </p:nvPicPr>
        <p:blipFill>
          <a:blip r:embed="rId3"/>
          <a:stretch>
            <a:fillRect/>
          </a:stretch>
        </p:blipFill>
        <p:spPr>
          <a:xfrm>
            <a:off x="5719208" y="555772"/>
            <a:ext cx="4514850" cy="3000375"/>
          </a:xfrm>
          <a:prstGeom prst="rect">
            <a:avLst/>
          </a:prstGeom>
        </p:spPr>
      </p:pic>
      <p:pic>
        <p:nvPicPr>
          <p:cNvPr id="15" name="Picture 14">
            <a:extLst>
              <a:ext uri="{FF2B5EF4-FFF2-40B4-BE49-F238E27FC236}">
                <a16:creationId xmlns:a16="http://schemas.microsoft.com/office/drawing/2014/main" id="{E9DD6FEF-F69A-549F-7FC7-38A8F291CBCE}"/>
              </a:ext>
            </a:extLst>
          </p:cNvPr>
          <p:cNvPicPr>
            <a:picLocks noChangeAspect="1"/>
          </p:cNvPicPr>
          <p:nvPr/>
        </p:nvPicPr>
        <p:blipFill>
          <a:blip r:embed="rId4"/>
          <a:stretch>
            <a:fillRect/>
          </a:stretch>
        </p:blipFill>
        <p:spPr>
          <a:xfrm>
            <a:off x="1104678" y="3646634"/>
            <a:ext cx="4514850" cy="2819400"/>
          </a:xfrm>
          <a:prstGeom prst="rect">
            <a:avLst/>
          </a:prstGeom>
        </p:spPr>
      </p:pic>
      <p:pic>
        <p:nvPicPr>
          <p:cNvPr id="18" name="Picture 17">
            <a:extLst>
              <a:ext uri="{FF2B5EF4-FFF2-40B4-BE49-F238E27FC236}">
                <a16:creationId xmlns:a16="http://schemas.microsoft.com/office/drawing/2014/main" id="{3BE8EB2B-81DF-FD5A-0C51-2E9722028593}"/>
              </a:ext>
            </a:extLst>
          </p:cNvPr>
          <p:cNvPicPr>
            <a:picLocks noChangeAspect="1"/>
          </p:cNvPicPr>
          <p:nvPr/>
        </p:nvPicPr>
        <p:blipFill>
          <a:blip r:embed="rId5"/>
          <a:stretch>
            <a:fillRect/>
          </a:stretch>
        </p:blipFill>
        <p:spPr>
          <a:xfrm>
            <a:off x="5719208" y="3646634"/>
            <a:ext cx="5122404" cy="2909887"/>
          </a:xfrm>
          <a:prstGeom prst="rect">
            <a:avLst/>
          </a:prstGeom>
        </p:spPr>
      </p:pic>
      <p:sp>
        <p:nvSpPr>
          <p:cNvPr id="19" name="Rectangle: Rounded Corners 18">
            <a:extLst>
              <a:ext uri="{FF2B5EF4-FFF2-40B4-BE49-F238E27FC236}">
                <a16:creationId xmlns:a16="http://schemas.microsoft.com/office/drawing/2014/main" id="{BE011342-2AF9-D50D-E5AD-1EF546701B91}"/>
              </a:ext>
            </a:extLst>
          </p:cNvPr>
          <p:cNvSpPr/>
          <p:nvPr/>
        </p:nvSpPr>
        <p:spPr>
          <a:xfrm>
            <a:off x="2237045" y="218964"/>
            <a:ext cx="2250115" cy="85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Water</a:t>
            </a:r>
          </a:p>
        </p:txBody>
      </p:sp>
      <p:sp>
        <p:nvSpPr>
          <p:cNvPr id="21" name="Rectangle: Rounded Corners 20">
            <a:extLst>
              <a:ext uri="{FF2B5EF4-FFF2-40B4-BE49-F238E27FC236}">
                <a16:creationId xmlns:a16="http://schemas.microsoft.com/office/drawing/2014/main" id="{4120ECE1-0193-F56E-5B72-8514FE42F091}"/>
              </a:ext>
            </a:extLst>
          </p:cNvPr>
          <p:cNvSpPr/>
          <p:nvPr/>
        </p:nvSpPr>
        <p:spPr>
          <a:xfrm>
            <a:off x="7021253" y="128476"/>
            <a:ext cx="2250115" cy="85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Sand</a:t>
            </a:r>
          </a:p>
        </p:txBody>
      </p:sp>
      <p:sp>
        <p:nvSpPr>
          <p:cNvPr id="23" name="Rectangle: Rounded Corners 22">
            <a:extLst>
              <a:ext uri="{FF2B5EF4-FFF2-40B4-BE49-F238E27FC236}">
                <a16:creationId xmlns:a16="http://schemas.microsoft.com/office/drawing/2014/main" id="{1352F15D-EB47-2939-67B6-8C122107DA9C}"/>
              </a:ext>
            </a:extLst>
          </p:cNvPr>
          <p:cNvSpPr/>
          <p:nvPr/>
        </p:nvSpPr>
        <p:spPr>
          <a:xfrm>
            <a:off x="2077114" y="6003408"/>
            <a:ext cx="2250115" cy="85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Space</a:t>
            </a:r>
          </a:p>
        </p:txBody>
      </p:sp>
      <p:sp>
        <p:nvSpPr>
          <p:cNvPr id="25" name="Rectangle: Rounded Corners 24">
            <a:extLst>
              <a:ext uri="{FF2B5EF4-FFF2-40B4-BE49-F238E27FC236}">
                <a16:creationId xmlns:a16="http://schemas.microsoft.com/office/drawing/2014/main" id="{0F8DA53E-78B7-4C1E-F139-D494B06D3CCE}"/>
              </a:ext>
            </a:extLst>
          </p:cNvPr>
          <p:cNvSpPr/>
          <p:nvPr/>
        </p:nvSpPr>
        <p:spPr>
          <a:xfrm>
            <a:off x="7466492" y="6129225"/>
            <a:ext cx="2250115" cy="85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Time</a:t>
            </a:r>
          </a:p>
        </p:txBody>
      </p:sp>
    </p:spTree>
    <p:extLst>
      <p:ext uri="{BB962C8B-B14F-4D97-AF65-F5344CB8AC3E}">
        <p14:creationId xmlns:p14="http://schemas.microsoft.com/office/powerpoint/2010/main" val="333779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8CB0-2DF1-4E5C-8112-57DA81F6157E}"/>
              </a:ext>
            </a:extLst>
          </p:cNvPr>
          <p:cNvSpPr>
            <a:spLocks noGrp="1"/>
          </p:cNvSpPr>
          <p:nvPr>
            <p:ph type="title"/>
          </p:nvPr>
        </p:nvSpPr>
        <p:spPr/>
        <p:txBody>
          <a:bodyPr/>
          <a:lstStyle/>
          <a:p>
            <a:r>
              <a:rPr lang="en-US"/>
              <a:t>General And Abstract Terms</a:t>
            </a:r>
          </a:p>
        </p:txBody>
      </p:sp>
      <p:sp>
        <p:nvSpPr>
          <p:cNvPr id="3" name="Content Placeholder 2">
            <a:extLst>
              <a:ext uri="{FF2B5EF4-FFF2-40B4-BE49-F238E27FC236}">
                <a16:creationId xmlns:a16="http://schemas.microsoft.com/office/drawing/2014/main" id="{C0E2F5A4-0508-C5D6-4505-C8F3D707812A}"/>
              </a:ext>
            </a:extLst>
          </p:cNvPr>
          <p:cNvSpPr>
            <a:spLocks noGrp="1"/>
          </p:cNvSpPr>
          <p:nvPr>
            <p:ph idx="1"/>
          </p:nvPr>
        </p:nvSpPr>
        <p:spPr>
          <a:xfrm>
            <a:off x="976866" y="2556931"/>
            <a:ext cx="10373389" cy="3576725"/>
          </a:xfrm>
        </p:spPr>
        <p:txBody>
          <a:bodyPr>
            <a:normAutofit/>
          </a:bodyPr>
          <a:lstStyle/>
          <a:p>
            <a:r>
              <a:rPr lang="en-US" sz="3200" b="1" dirty="0"/>
              <a:t>Abstract Terms(</a:t>
            </a:r>
            <a:r>
              <a:rPr lang="en-US" sz="3200" b="1" dirty="0" err="1"/>
              <a:t>抽象词</a:t>
            </a:r>
            <a:r>
              <a:rPr lang="en-US" sz="3200" b="1" dirty="0"/>
              <a:t>)</a:t>
            </a:r>
            <a:r>
              <a:rPr lang="en-US" sz="3200" dirty="0"/>
              <a:t>: </a:t>
            </a:r>
            <a:r>
              <a:rPr lang="en-US" sz="3200" dirty="0" err="1"/>
              <a:t>Honour</a:t>
            </a:r>
            <a:r>
              <a:rPr lang="en-US" sz="3200" dirty="0"/>
              <a:t>, Diligence, Talent, Happiness, Sentimentality, Love</a:t>
            </a:r>
          </a:p>
          <a:p>
            <a:r>
              <a:rPr lang="en-US" sz="3200" b="1" dirty="0"/>
              <a:t>General Categories(</a:t>
            </a:r>
            <a:r>
              <a:rPr lang="en-US" sz="3200" b="1" dirty="0" err="1"/>
              <a:t>集合名词</a:t>
            </a:r>
            <a:r>
              <a:rPr lang="en-US" sz="3200" b="1" dirty="0"/>
              <a:t>)</a:t>
            </a:r>
            <a:r>
              <a:rPr lang="en-US" sz="3200" dirty="0"/>
              <a:t>: Music, Art, Advice, Money, News, Furniture, Research</a:t>
            </a:r>
          </a:p>
          <a:p>
            <a:r>
              <a:rPr lang="en-US" sz="3200" dirty="0"/>
              <a:t>When we want to refer to large general categories of countable nouns, we use the plural (The car / Cars [</a:t>
            </a:r>
            <a:r>
              <a:rPr lang="en-US" sz="3200" dirty="0" err="1"/>
              <a:t>车辆</a:t>
            </a:r>
            <a:r>
              <a:rPr lang="en-US" sz="3200" dirty="0"/>
              <a:t>])</a:t>
            </a:r>
          </a:p>
        </p:txBody>
      </p:sp>
    </p:spTree>
    <p:extLst>
      <p:ext uri="{BB962C8B-B14F-4D97-AF65-F5344CB8AC3E}">
        <p14:creationId xmlns:p14="http://schemas.microsoft.com/office/powerpoint/2010/main" val="2364077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F839-9AC0-C141-BF6A-4840C99EC91C}"/>
              </a:ext>
            </a:extLst>
          </p:cNvPr>
          <p:cNvSpPr>
            <a:spLocks noGrp="1"/>
          </p:cNvSpPr>
          <p:nvPr>
            <p:ph type="title"/>
          </p:nvPr>
        </p:nvSpPr>
        <p:spPr/>
        <p:txBody>
          <a:bodyPr>
            <a:noAutofit/>
          </a:bodyPr>
          <a:lstStyle/>
          <a:p>
            <a:pPr algn="ctr"/>
            <a:r>
              <a:rPr lang="en-US" sz="3600"/>
              <a:t>Review: Countable &amp; Uncountable nouns</a:t>
            </a:r>
          </a:p>
        </p:txBody>
      </p:sp>
      <p:sp>
        <p:nvSpPr>
          <p:cNvPr id="3" name="Content Placeholder 2">
            <a:extLst>
              <a:ext uri="{FF2B5EF4-FFF2-40B4-BE49-F238E27FC236}">
                <a16:creationId xmlns:a16="http://schemas.microsoft.com/office/drawing/2014/main" id="{AB4ADCFF-B222-404B-8574-045A1AB3DF8C}"/>
              </a:ext>
            </a:extLst>
          </p:cNvPr>
          <p:cNvSpPr>
            <a:spLocks noGrp="1"/>
          </p:cNvSpPr>
          <p:nvPr>
            <p:ph idx="1"/>
          </p:nvPr>
        </p:nvSpPr>
        <p:spPr>
          <a:xfrm>
            <a:off x="667582" y="2517273"/>
            <a:ext cx="11029615" cy="4340727"/>
          </a:xfrm>
        </p:spPr>
        <p:txBody>
          <a:bodyPr>
            <a:noAutofit/>
          </a:bodyPr>
          <a:lstStyle/>
          <a:p>
            <a:r>
              <a:rPr lang="en-US" sz="4000"/>
              <a:t>Nouns are either countable, uncountable or both*</a:t>
            </a:r>
          </a:p>
          <a:p>
            <a:pPr marL="0" indent="0">
              <a:buNone/>
            </a:pPr>
            <a:endParaRPr lang="en-US" sz="4000"/>
          </a:p>
          <a:p>
            <a:pPr marL="0" indent="0">
              <a:buNone/>
            </a:pPr>
            <a:r>
              <a:rPr lang="en-US" sz="4000"/>
              <a:t>*If they are both, the meaning will be different for each</a:t>
            </a:r>
          </a:p>
        </p:txBody>
      </p:sp>
    </p:spTree>
    <p:extLst>
      <p:ext uri="{BB962C8B-B14F-4D97-AF65-F5344CB8AC3E}">
        <p14:creationId xmlns:p14="http://schemas.microsoft.com/office/powerpoint/2010/main" val="1763010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AB3B-DBD7-5D47-B3B2-56D1355F0693}"/>
              </a:ext>
            </a:extLst>
          </p:cNvPr>
          <p:cNvSpPr>
            <a:spLocks noGrp="1"/>
          </p:cNvSpPr>
          <p:nvPr>
            <p:ph type="title"/>
          </p:nvPr>
        </p:nvSpPr>
        <p:spPr/>
        <p:txBody>
          <a:bodyPr>
            <a:normAutofit/>
          </a:bodyPr>
          <a:lstStyle/>
          <a:p>
            <a:pPr algn="ctr"/>
            <a:r>
              <a:rPr lang="en-US" sz="4000"/>
              <a:t>Example: Both countable and uncountable</a:t>
            </a:r>
          </a:p>
        </p:txBody>
      </p:sp>
      <p:sp>
        <p:nvSpPr>
          <p:cNvPr id="3" name="Content Placeholder 2">
            <a:extLst>
              <a:ext uri="{FF2B5EF4-FFF2-40B4-BE49-F238E27FC236}">
                <a16:creationId xmlns:a16="http://schemas.microsoft.com/office/drawing/2014/main" id="{996D3695-44E4-BA42-A366-17D3DDEC6343}"/>
              </a:ext>
            </a:extLst>
          </p:cNvPr>
          <p:cNvSpPr>
            <a:spLocks noGrp="1"/>
          </p:cNvSpPr>
          <p:nvPr>
            <p:ph idx="1"/>
          </p:nvPr>
        </p:nvSpPr>
        <p:spPr>
          <a:xfrm>
            <a:off x="860098" y="2512654"/>
            <a:ext cx="10755972" cy="3621004"/>
          </a:xfrm>
        </p:spPr>
        <p:txBody>
          <a:bodyPr>
            <a:normAutofit/>
          </a:bodyPr>
          <a:lstStyle/>
          <a:p>
            <a:r>
              <a:rPr lang="en-US" sz="3600" dirty="0"/>
              <a:t>It will take </a:t>
            </a:r>
            <a:r>
              <a:rPr lang="en-US" sz="3600" b="1" dirty="0"/>
              <a:t>time</a:t>
            </a:r>
            <a:r>
              <a:rPr lang="en-US" sz="3600" dirty="0"/>
              <a:t> to change people’s opinions on the subject.</a:t>
            </a:r>
          </a:p>
          <a:p>
            <a:r>
              <a:rPr lang="zh-CN" altLang="en-US" sz="3600" dirty="0"/>
              <a:t>时间</a:t>
            </a:r>
            <a:endParaRPr lang="en-US" sz="3600" dirty="0"/>
          </a:p>
          <a:p>
            <a:r>
              <a:rPr lang="en-US" sz="3600" dirty="0"/>
              <a:t>I visited Sydney several </a:t>
            </a:r>
            <a:r>
              <a:rPr lang="en-US" sz="3600" b="1" dirty="0"/>
              <a:t>times</a:t>
            </a:r>
            <a:r>
              <a:rPr lang="en-US" sz="3600" dirty="0"/>
              <a:t> during my stay in Australia</a:t>
            </a:r>
          </a:p>
          <a:p>
            <a:r>
              <a:rPr lang="zh-CN" altLang="en-US" sz="3600" dirty="0"/>
              <a:t>次</a:t>
            </a:r>
            <a:r>
              <a:rPr lang="en-US" altLang="zh-CN" sz="3600" dirty="0"/>
              <a:t>/</a:t>
            </a:r>
            <a:r>
              <a:rPr lang="zh-CN" altLang="en-US" sz="3600" dirty="0"/>
              <a:t>趟</a:t>
            </a:r>
            <a:endParaRPr lang="en-US" sz="3600" dirty="0"/>
          </a:p>
        </p:txBody>
      </p:sp>
    </p:spTree>
    <p:extLst>
      <p:ext uri="{BB962C8B-B14F-4D97-AF65-F5344CB8AC3E}">
        <p14:creationId xmlns:p14="http://schemas.microsoft.com/office/powerpoint/2010/main" val="195494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0856-4D3B-8052-8FEA-DC10BBB8F7C6}"/>
              </a:ext>
            </a:extLst>
          </p:cNvPr>
          <p:cNvSpPr>
            <a:spLocks noGrp="1"/>
          </p:cNvSpPr>
          <p:nvPr>
            <p:ph type="title"/>
          </p:nvPr>
        </p:nvSpPr>
        <p:spPr/>
        <p:txBody>
          <a:bodyPr/>
          <a:lstStyle/>
          <a:p>
            <a:r>
              <a:rPr lang="en-US"/>
              <a:t>Unit 6 – Reading Quiz</a:t>
            </a:r>
          </a:p>
        </p:txBody>
      </p:sp>
      <p:sp>
        <p:nvSpPr>
          <p:cNvPr id="3" name="Content Placeholder 2">
            <a:extLst>
              <a:ext uri="{FF2B5EF4-FFF2-40B4-BE49-F238E27FC236}">
                <a16:creationId xmlns:a16="http://schemas.microsoft.com/office/drawing/2014/main" id="{0F2CCB74-9E8F-0827-766B-E085A37E0FD7}"/>
              </a:ext>
            </a:extLst>
          </p:cNvPr>
          <p:cNvSpPr>
            <a:spLocks noGrp="1"/>
          </p:cNvSpPr>
          <p:nvPr>
            <p:ph idx="1"/>
          </p:nvPr>
        </p:nvSpPr>
        <p:spPr>
          <a:xfrm>
            <a:off x="996802" y="2556932"/>
            <a:ext cx="10340163" cy="3550144"/>
          </a:xfrm>
        </p:spPr>
        <p:txBody>
          <a:bodyPr>
            <a:normAutofit fontScale="92500" lnSpcReduction="10000"/>
          </a:bodyPr>
          <a:lstStyle/>
          <a:p>
            <a:r>
              <a:rPr lang="en-US" sz="3600"/>
              <a:t>We </a:t>
            </a:r>
            <a:r>
              <a:rPr lang="en-US" sz="3600" dirty="0"/>
              <a:t>will have our usual quiz </a:t>
            </a:r>
            <a:r>
              <a:rPr lang="en-US" sz="3600"/>
              <a:t>on reading content and vocabulary</a:t>
            </a:r>
            <a:endParaRPr lang="en-US" sz="3600" dirty="0"/>
          </a:p>
          <a:p>
            <a:r>
              <a:rPr lang="en-US" sz="3600"/>
              <a:t>Some questions may have more than one answer </a:t>
            </a:r>
            <a:r>
              <a:rPr lang="en-US" sz="3600" dirty="0"/>
              <a:t>- you must select </a:t>
            </a:r>
            <a:r>
              <a:rPr lang="en-US" sz="3600" b="1" dirty="0"/>
              <a:t>all</a:t>
            </a:r>
            <a:r>
              <a:rPr lang="en-US" sz="3600" dirty="0"/>
              <a:t> correct answers to receive full marks</a:t>
            </a:r>
          </a:p>
          <a:p>
            <a:r>
              <a:rPr lang="en-US" sz="3600" dirty="0"/>
              <a:t>The link </a:t>
            </a:r>
            <a:r>
              <a:rPr lang="en-US" sz="3600"/>
              <a:t>will be posted to the WeChat group</a:t>
            </a:r>
            <a:endParaRPr lang="en-US" sz="3600" dirty="0"/>
          </a:p>
          <a:p>
            <a:r>
              <a:rPr lang="en-US" sz="3600" dirty="0"/>
              <a:t>You have 20 minutes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757827-67A8-4BBF-B649-528894B77363}"/>
                  </a:ext>
                </a:extLst>
              </p14:cNvPr>
              <p14:cNvContentPartPr/>
              <p14:nvPr/>
            </p14:nvContentPartPr>
            <p14:xfrm>
              <a:off x="8834400" y="819000"/>
              <a:ext cx="2219760" cy="1458000"/>
            </p14:xfrm>
          </p:contentPart>
        </mc:Choice>
        <mc:Fallback xmlns="">
          <p:pic>
            <p:nvPicPr>
              <p:cNvPr id="4" name="Ink 3">
                <a:extLst>
                  <a:ext uri="{FF2B5EF4-FFF2-40B4-BE49-F238E27FC236}">
                    <a16:creationId xmlns:a16="http://schemas.microsoft.com/office/drawing/2014/main" id="{00757827-67A8-4BBF-B649-528894B77363}"/>
                  </a:ext>
                </a:extLst>
              </p:cNvPr>
              <p:cNvPicPr/>
              <p:nvPr/>
            </p:nvPicPr>
            <p:blipFill>
              <a:blip r:embed="rId3"/>
              <a:stretch>
                <a:fillRect/>
              </a:stretch>
            </p:blipFill>
            <p:spPr>
              <a:xfrm>
                <a:off x="8825040" y="809640"/>
                <a:ext cx="2238480" cy="1476720"/>
              </a:xfrm>
              <a:prstGeom prst="rect">
                <a:avLst/>
              </a:prstGeom>
            </p:spPr>
          </p:pic>
        </mc:Fallback>
      </mc:AlternateContent>
    </p:spTree>
    <p:extLst>
      <p:ext uri="{BB962C8B-B14F-4D97-AF65-F5344CB8AC3E}">
        <p14:creationId xmlns:p14="http://schemas.microsoft.com/office/powerpoint/2010/main" val="1812201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98F7-EC47-1E68-DF27-6FEDCE4F45CC}"/>
              </a:ext>
            </a:extLst>
          </p:cNvPr>
          <p:cNvSpPr>
            <a:spLocks noGrp="1"/>
          </p:cNvSpPr>
          <p:nvPr>
            <p:ph type="title"/>
          </p:nvPr>
        </p:nvSpPr>
        <p:spPr/>
        <p:txBody>
          <a:bodyPr/>
          <a:lstStyle/>
          <a:p>
            <a:r>
              <a:rPr lang="en-US"/>
              <a:t>Why is this important?</a:t>
            </a:r>
          </a:p>
        </p:txBody>
      </p:sp>
      <p:sp>
        <p:nvSpPr>
          <p:cNvPr id="3" name="Content Placeholder 2">
            <a:extLst>
              <a:ext uri="{FF2B5EF4-FFF2-40B4-BE49-F238E27FC236}">
                <a16:creationId xmlns:a16="http://schemas.microsoft.com/office/drawing/2014/main" id="{FD18B29C-8431-4880-3631-25E23F31B0B6}"/>
              </a:ext>
            </a:extLst>
          </p:cNvPr>
          <p:cNvSpPr>
            <a:spLocks noGrp="1"/>
          </p:cNvSpPr>
          <p:nvPr>
            <p:ph idx="1"/>
          </p:nvPr>
        </p:nvSpPr>
        <p:spPr>
          <a:xfrm>
            <a:off x="996802" y="2556932"/>
            <a:ext cx="10360099" cy="3563434"/>
          </a:xfrm>
        </p:spPr>
        <p:txBody>
          <a:bodyPr>
            <a:normAutofit/>
          </a:bodyPr>
          <a:lstStyle/>
          <a:p>
            <a:pPr marL="0" indent="0">
              <a:buNone/>
            </a:pPr>
            <a:r>
              <a:rPr lang="en-US" sz="3600"/>
              <a:t>This determines:</a:t>
            </a:r>
          </a:p>
          <a:p>
            <a:r>
              <a:rPr lang="en-US" sz="3600"/>
              <a:t>How our verbs agree with our countable/uncountable subjects</a:t>
            </a:r>
          </a:p>
          <a:p>
            <a:r>
              <a:rPr lang="en-US" sz="3600"/>
              <a:t>Whether we need articles (general/non-count do not)</a:t>
            </a:r>
          </a:p>
          <a:p>
            <a:r>
              <a:rPr lang="en-US" sz="3600"/>
              <a:t>Which words we use to talk about them</a:t>
            </a:r>
          </a:p>
        </p:txBody>
      </p:sp>
    </p:spTree>
    <p:extLst>
      <p:ext uri="{BB962C8B-B14F-4D97-AF65-F5344CB8AC3E}">
        <p14:creationId xmlns:p14="http://schemas.microsoft.com/office/powerpoint/2010/main" val="3376423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F760C22-90F6-3315-4517-59BB1FC9AD51}"/>
              </a:ext>
            </a:extLst>
          </p:cNvPr>
          <p:cNvSpPr txBox="1">
            <a:spLocks/>
          </p:cNvSpPr>
          <p:nvPr/>
        </p:nvSpPr>
        <p:spPr>
          <a:xfrm>
            <a:off x="680397" y="602234"/>
            <a:ext cx="10831205" cy="5653532"/>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4000"/>
              <a:t>For example, </a:t>
            </a:r>
            <a:r>
              <a:rPr lang="en-US" sz="4000" b="1"/>
              <a:t>few / a few </a:t>
            </a:r>
            <a:r>
              <a:rPr lang="en-US" sz="4000"/>
              <a:t>years ago there were not many microwave ovens in our country.</a:t>
            </a:r>
          </a:p>
          <a:p>
            <a:r>
              <a:rPr lang="en-US" sz="4000"/>
              <a:t>Technology brings </a:t>
            </a:r>
            <a:r>
              <a:rPr lang="en-US" sz="4000" b="1"/>
              <a:t>much / many </a:t>
            </a:r>
            <a:r>
              <a:rPr lang="en-US" sz="4000"/>
              <a:t>advantages to our lives.</a:t>
            </a:r>
          </a:p>
          <a:p>
            <a:r>
              <a:rPr lang="en-US" sz="4000"/>
              <a:t>I think </a:t>
            </a:r>
            <a:r>
              <a:rPr lang="en-US" sz="4000" b="1"/>
              <a:t>many / a lot of </a:t>
            </a:r>
            <a:r>
              <a:rPr lang="en-US" sz="4000"/>
              <a:t>research must be done on organic farming.</a:t>
            </a:r>
          </a:p>
          <a:p>
            <a:r>
              <a:rPr lang="en-US" sz="4000"/>
              <a:t>Unfortunately I have </a:t>
            </a:r>
            <a:r>
              <a:rPr lang="en-US" sz="4000" b="1"/>
              <a:t>little / a little </a:t>
            </a:r>
            <a:r>
              <a:rPr lang="en-US" sz="4000"/>
              <a:t>time to cook when I get home.</a:t>
            </a:r>
          </a:p>
        </p:txBody>
      </p:sp>
    </p:spTree>
    <p:extLst>
      <p:ext uri="{BB962C8B-B14F-4D97-AF65-F5344CB8AC3E}">
        <p14:creationId xmlns:p14="http://schemas.microsoft.com/office/powerpoint/2010/main" val="2218704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61F-067B-77B0-FA9F-75E7AB6E227E}"/>
              </a:ext>
            </a:extLst>
          </p:cNvPr>
          <p:cNvSpPr>
            <a:spLocks noGrp="1"/>
          </p:cNvSpPr>
          <p:nvPr>
            <p:ph type="title"/>
          </p:nvPr>
        </p:nvSpPr>
        <p:spPr/>
        <p:txBody>
          <a:bodyPr/>
          <a:lstStyle/>
          <a:p>
            <a:r>
              <a:rPr lang="en-US"/>
              <a:t>Abstracts</a:t>
            </a:r>
          </a:p>
        </p:txBody>
      </p:sp>
      <p:sp>
        <p:nvSpPr>
          <p:cNvPr id="3" name="Text Placeholder 2">
            <a:extLst>
              <a:ext uri="{FF2B5EF4-FFF2-40B4-BE49-F238E27FC236}">
                <a16:creationId xmlns:a16="http://schemas.microsoft.com/office/drawing/2014/main" id="{A6AA4287-9244-5888-A77E-B8FDA8D8D670}"/>
              </a:ext>
            </a:extLst>
          </p:cNvPr>
          <p:cNvSpPr>
            <a:spLocks noGrp="1"/>
          </p:cNvSpPr>
          <p:nvPr>
            <p:ph type="body" idx="1"/>
          </p:nvPr>
        </p:nvSpPr>
        <p:spPr/>
        <p:txBody>
          <a:bodyPr/>
          <a:lstStyle/>
          <a:p>
            <a:r>
              <a:rPr lang="en-US"/>
              <a:t>Functions and Steps</a:t>
            </a:r>
          </a:p>
        </p:txBody>
      </p:sp>
    </p:spTree>
    <p:extLst>
      <p:ext uri="{BB962C8B-B14F-4D97-AF65-F5344CB8AC3E}">
        <p14:creationId xmlns:p14="http://schemas.microsoft.com/office/powerpoint/2010/main" val="233871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0880-69A3-C652-DF63-3C7F97A749FC}"/>
              </a:ext>
            </a:extLst>
          </p:cNvPr>
          <p:cNvSpPr>
            <a:spLocks noGrp="1"/>
          </p:cNvSpPr>
          <p:nvPr>
            <p:ph type="title"/>
          </p:nvPr>
        </p:nvSpPr>
        <p:spPr/>
        <p:txBody>
          <a:bodyPr/>
          <a:lstStyle/>
          <a:p>
            <a:r>
              <a:rPr lang="en-US"/>
              <a:t>Abstracts</a:t>
            </a:r>
          </a:p>
        </p:txBody>
      </p:sp>
      <p:sp>
        <p:nvSpPr>
          <p:cNvPr id="3" name="Text Placeholder 2">
            <a:extLst>
              <a:ext uri="{FF2B5EF4-FFF2-40B4-BE49-F238E27FC236}">
                <a16:creationId xmlns:a16="http://schemas.microsoft.com/office/drawing/2014/main" id="{9B250E54-01ED-DC33-9CE1-0ACC3919B06C}"/>
              </a:ext>
            </a:extLst>
          </p:cNvPr>
          <p:cNvSpPr>
            <a:spLocks noGrp="1"/>
          </p:cNvSpPr>
          <p:nvPr>
            <p:ph idx="1"/>
          </p:nvPr>
        </p:nvSpPr>
        <p:spPr/>
        <p:txBody>
          <a:bodyPr>
            <a:normAutofit/>
          </a:bodyPr>
          <a:lstStyle/>
          <a:p>
            <a:pPr marL="0" indent="0">
              <a:buNone/>
            </a:pPr>
            <a:r>
              <a:rPr lang="en-US" sz="3600"/>
              <a:t>An abstract is a concise, comprehensive summary of the contents of the research paper that allows readers to survey the contents of your paper quickly. It is also used by abstracting and information services to index and retrieve articles.</a:t>
            </a:r>
          </a:p>
        </p:txBody>
      </p:sp>
    </p:spTree>
    <p:extLst>
      <p:ext uri="{BB962C8B-B14F-4D97-AF65-F5344CB8AC3E}">
        <p14:creationId xmlns:p14="http://schemas.microsoft.com/office/powerpoint/2010/main" val="20641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A792-2469-080C-80D3-7DA5D58ADA48}"/>
              </a:ext>
            </a:extLst>
          </p:cNvPr>
          <p:cNvSpPr>
            <a:spLocks noGrp="1"/>
          </p:cNvSpPr>
          <p:nvPr>
            <p:ph type="title"/>
          </p:nvPr>
        </p:nvSpPr>
        <p:spPr/>
        <p:txBody>
          <a:bodyPr/>
          <a:lstStyle/>
          <a:p>
            <a:r>
              <a:rPr lang="en-US"/>
              <a:t>Step One</a:t>
            </a:r>
          </a:p>
        </p:txBody>
      </p:sp>
      <p:sp>
        <p:nvSpPr>
          <p:cNvPr id="3" name="Content Placeholder 2">
            <a:extLst>
              <a:ext uri="{FF2B5EF4-FFF2-40B4-BE49-F238E27FC236}">
                <a16:creationId xmlns:a16="http://schemas.microsoft.com/office/drawing/2014/main" id="{66600744-AD02-D0CA-09B4-7070780C4442}"/>
              </a:ext>
            </a:extLst>
          </p:cNvPr>
          <p:cNvSpPr>
            <a:spLocks noGrp="1"/>
          </p:cNvSpPr>
          <p:nvPr>
            <p:ph idx="1"/>
          </p:nvPr>
        </p:nvSpPr>
        <p:spPr/>
        <p:txBody>
          <a:bodyPr>
            <a:normAutofit/>
          </a:bodyPr>
          <a:lstStyle/>
          <a:p>
            <a:r>
              <a:rPr lang="en-US" sz="3600"/>
              <a:t>Step one is just like the title page: finish the research paper first</a:t>
            </a:r>
          </a:p>
          <a:p>
            <a:r>
              <a:rPr lang="en-US" sz="3600"/>
              <a:t>You need to know the content of your paper, from methods to discussion, to be able to summarize it</a:t>
            </a:r>
          </a:p>
          <a:p>
            <a:endParaRPr lang="en-US" sz="3600"/>
          </a:p>
        </p:txBody>
      </p:sp>
    </p:spTree>
    <p:extLst>
      <p:ext uri="{BB962C8B-B14F-4D97-AF65-F5344CB8AC3E}">
        <p14:creationId xmlns:p14="http://schemas.microsoft.com/office/powerpoint/2010/main" val="4274743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0896-FB80-E34D-ACE5-A4830BCB011C}"/>
              </a:ext>
            </a:extLst>
          </p:cNvPr>
          <p:cNvSpPr>
            <a:spLocks noGrp="1"/>
          </p:cNvSpPr>
          <p:nvPr>
            <p:ph type="title"/>
          </p:nvPr>
        </p:nvSpPr>
        <p:spPr/>
        <p:txBody>
          <a:bodyPr/>
          <a:lstStyle/>
          <a:p>
            <a:r>
              <a:rPr lang="en-US"/>
              <a:t>Step Two: APA Formatting</a:t>
            </a:r>
          </a:p>
        </p:txBody>
      </p:sp>
      <p:sp>
        <p:nvSpPr>
          <p:cNvPr id="3" name="Content Placeholder 2">
            <a:extLst>
              <a:ext uri="{FF2B5EF4-FFF2-40B4-BE49-F238E27FC236}">
                <a16:creationId xmlns:a16="http://schemas.microsoft.com/office/drawing/2014/main" id="{FD8CA9D2-2AA7-EB74-5133-DCBC9412FD57}"/>
              </a:ext>
            </a:extLst>
          </p:cNvPr>
          <p:cNvSpPr>
            <a:spLocks noGrp="1"/>
          </p:cNvSpPr>
          <p:nvPr>
            <p:ph idx="1"/>
          </p:nvPr>
        </p:nvSpPr>
        <p:spPr>
          <a:xfrm>
            <a:off x="1295401" y="2556931"/>
            <a:ext cx="9601196" cy="3596661"/>
          </a:xfrm>
        </p:spPr>
        <p:txBody>
          <a:bodyPr>
            <a:normAutofit/>
          </a:bodyPr>
          <a:lstStyle/>
          <a:p>
            <a:r>
              <a:rPr lang="en-US" sz="2800"/>
              <a:t>The abstract begins on Page 2, after the title page</a:t>
            </a:r>
          </a:p>
          <a:p>
            <a:r>
              <a:rPr lang="en-US" sz="2800"/>
              <a:t>The header from the title page should continue across the top, including page numbers</a:t>
            </a:r>
          </a:p>
          <a:p>
            <a:r>
              <a:rPr lang="en-US" sz="2800"/>
              <a:t>The first line of the page should say “Abstract” (No other formatting: italics, bold, quotation marks etc.)</a:t>
            </a:r>
          </a:p>
          <a:p>
            <a:r>
              <a:rPr lang="en-US" sz="2800"/>
              <a:t>One inch margins, 12-point font, and double spacing</a:t>
            </a:r>
          </a:p>
        </p:txBody>
      </p:sp>
    </p:spTree>
    <p:extLst>
      <p:ext uri="{BB962C8B-B14F-4D97-AF65-F5344CB8AC3E}">
        <p14:creationId xmlns:p14="http://schemas.microsoft.com/office/powerpoint/2010/main" val="1024430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1F-183E-4E94-F266-6DF3BBA64E27}"/>
              </a:ext>
            </a:extLst>
          </p:cNvPr>
          <p:cNvSpPr>
            <a:spLocks noGrp="1"/>
          </p:cNvSpPr>
          <p:nvPr>
            <p:ph type="title"/>
          </p:nvPr>
        </p:nvSpPr>
        <p:spPr/>
        <p:txBody>
          <a:bodyPr/>
          <a:lstStyle/>
          <a:p>
            <a:r>
              <a:rPr lang="en-US"/>
              <a:t>Step 3: Write the Abstract Content</a:t>
            </a:r>
          </a:p>
        </p:txBody>
      </p:sp>
      <p:sp>
        <p:nvSpPr>
          <p:cNvPr id="3" name="Content Placeholder 2">
            <a:extLst>
              <a:ext uri="{FF2B5EF4-FFF2-40B4-BE49-F238E27FC236}">
                <a16:creationId xmlns:a16="http://schemas.microsoft.com/office/drawing/2014/main" id="{ED4E2983-7D39-79E4-DA39-8A98CE6E5793}"/>
              </a:ext>
            </a:extLst>
          </p:cNvPr>
          <p:cNvSpPr>
            <a:spLocks noGrp="1"/>
          </p:cNvSpPr>
          <p:nvPr>
            <p:ph idx="1"/>
          </p:nvPr>
        </p:nvSpPr>
        <p:spPr>
          <a:xfrm>
            <a:off x="830668" y="2556931"/>
            <a:ext cx="10479715" cy="3616597"/>
          </a:xfrm>
        </p:spPr>
        <p:txBody>
          <a:bodyPr>
            <a:normAutofit/>
          </a:bodyPr>
          <a:lstStyle/>
          <a:p>
            <a:r>
              <a:rPr lang="en-US" sz="2800"/>
              <a:t>The abstract should make up a single block paragraph with approximately 50 to 250 words</a:t>
            </a:r>
          </a:p>
          <a:p>
            <a:r>
              <a:rPr lang="en-US" sz="2800"/>
              <a:t>Write a </a:t>
            </a:r>
            <a:r>
              <a:rPr lang="en-US" sz="2800" b="1"/>
              <a:t>concise</a:t>
            </a:r>
            <a:r>
              <a:rPr lang="en-US" sz="2800"/>
              <a:t> summary of the key points of your research, which contains your introduction, research questions, participants (if any), methods, results/findings, conclusions, and (if room) implications</a:t>
            </a:r>
          </a:p>
          <a:p>
            <a:r>
              <a:rPr lang="en-US" sz="2800"/>
              <a:t>On the line after your abstract, type “</a:t>
            </a:r>
            <a:r>
              <a:rPr lang="en-US" sz="2800" i="1"/>
              <a:t>Keywords:</a:t>
            </a:r>
            <a:r>
              <a:rPr lang="en-US" sz="2800"/>
              <a:t>” and list up to five relevent keywords related to your research (all italicized)</a:t>
            </a:r>
          </a:p>
        </p:txBody>
      </p:sp>
    </p:spTree>
    <p:extLst>
      <p:ext uri="{BB962C8B-B14F-4D97-AF65-F5344CB8AC3E}">
        <p14:creationId xmlns:p14="http://schemas.microsoft.com/office/powerpoint/2010/main" val="813135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4EF7EA-F71A-587A-532C-8762D64FDF35}"/>
              </a:ext>
            </a:extLst>
          </p:cNvPr>
          <p:cNvSpPr txBox="1"/>
          <p:nvPr/>
        </p:nvSpPr>
        <p:spPr>
          <a:xfrm>
            <a:off x="817377" y="876881"/>
            <a:ext cx="10506297" cy="5262979"/>
          </a:xfrm>
          <a:prstGeom prst="rect">
            <a:avLst/>
          </a:prstGeom>
          <a:noFill/>
        </p:spPr>
        <p:txBody>
          <a:bodyPr wrap="square">
            <a:spAutoFit/>
          </a:bodyPr>
          <a:lstStyle/>
          <a:p>
            <a:pPr algn="dist"/>
            <a:r>
              <a:rPr lang="en-US" sz="2400"/>
              <a:t>Exploring University Students’ Perceptions of Plagiarism:  A Focus Group Study		2</a:t>
            </a:r>
          </a:p>
          <a:p>
            <a:pPr algn="ctr"/>
            <a:endParaRPr lang="en-US" sz="2400"/>
          </a:p>
          <a:p>
            <a:pPr algn="ctr"/>
            <a:r>
              <a:rPr lang="en-US" sz="2400"/>
              <a:t>Abstract</a:t>
            </a:r>
          </a:p>
          <a:p>
            <a:pPr algn="just"/>
            <a:r>
              <a:rPr lang="en-US" sz="2400"/>
              <a:t>Plagiarism is perceived to be a growing problem and universities are being required to devote increasing time and resources to combating it. Theory and research in psychology show that a thorough understanding of an individual’s view of an issue or problem is an essential requirement for successful change of that person’s attitudes and behaviour. This pilot study explores students’ perceptions of a number of issues relating to plagiarism in an Australian university. In the pilot study, focus groups were held with students across discipline areas, year and mode of study. A thematic analysis revealed six themes of perceptions of plagiarism: confusion, fear, perceived sanctions, perceived seriousness, academic consequences and resentment.</a:t>
            </a:r>
          </a:p>
          <a:p>
            <a:endParaRPr lang="en-US" sz="2400"/>
          </a:p>
          <a:p>
            <a:r>
              <a:rPr lang="en-US" sz="2400" i="1"/>
              <a:t>Keywords: academic integrity; college students; plagiarism; student ethics; university student</a:t>
            </a:r>
          </a:p>
        </p:txBody>
      </p:sp>
    </p:spTree>
    <p:extLst>
      <p:ext uri="{BB962C8B-B14F-4D97-AF65-F5344CB8AC3E}">
        <p14:creationId xmlns:p14="http://schemas.microsoft.com/office/powerpoint/2010/main" val="2916527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000F-C279-8ADC-6CB7-865CB1B46229}"/>
              </a:ext>
            </a:extLst>
          </p:cNvPr>
          <p:cNvSpPr>
            <a:spLocks noGrp="1"/>
          </p:cNvSpPr>
          <p:nvPr>
            <p:ph type="title"/>
          </p:nvPr>
        </p:nvSpPr>
        <p:spPr/>
        <p:txBody>
          <a:bodyPr/>
          <a:lstStyle/>
          <a:p>
            <a:r>
              <a:rPr lang="en-US"/>
              <a:t>Different Elements</a:t>
            </a:r>
          </a:p>
        </p:txBody>
      </p:sp>
      <p:sp>
        <p:nvSpPr>
          <p:cNvPr id="4" name="Text Placeholder 3">
            <a:extLst>
              <a:ext uri="{FF2B5EF4-FFF2-40B4-BE49-F238E27FC236}">
                <a16:creationId xmlns:a16="http://schemas.microsoft.com/office/drawing/2014/main" id="{F18FD6DF-393A-4A3C-F6BA-CCB762D58828}"/>
              </a:ext>
            </a:extLst>
          </p:cNvPr>
          <p:cNvSpPr>
            <a:spLocks noGrp="1"/>
          </p:cNvSpPr>
          <p:nvPr>
            <p:ph type="body" idx="1"/>
          </p:nvPr>
        </p:nvSpPr>
        <p:spPr/>
        <p:txBody>
          <a:bodyPr/>
          <a:lstStyle/>
          <a:p>
            <a:r>
              <a:rPr lang="en-US"/>
              <a:t>Introduction</a:t>
            </a:r>
          </a:p>
        </p:txBody>
      </p:sp>
      <p:sp>
        <p:nvSpPr>
          <p:cNvPr id="3" name="Content Placeholder 2">
            <a:extLst>
              <a:ext uri="{FF2B5EF4-FFF2-40B4-BE49-F238E27FC236}">
                <a16:creationId xmlns:a16="http://schemas.microsoft.com/office/drawing/2014/main" id="{8F534A25-FD7A-A7FE-031C-D38760566152}"/>
              </a:ext>
            </a:extLst>
          </p:cNvPr>
          <p:cNvSpPr>
            <a:spLocks noGrp="1"/>
          </p:cNvSpPr>
          <p:nvPr>
            <p:ph sz="half" idx="2"/>
          </p:nvPr>
        </p:nvSpPr>
        <p:spPr>
          <a:xfrm>
            <a:off x="1295400" y="3243262"/>
            <a:ext cx="4718304" cy="2797360"/>
          </a:xfrm>
        </p:spPr>
        <p:txBody>
          <a:bodyPr/>
          <a:lstStyle/>
          <a:p>
            <a:r>
              <a:rPr lang="en-US"/>
              <a:t>The purpose of the present paper is to provide…</a:t>
            </a:r>
          </a:p>
          <a:p>
            <a:r>
              <a:rPr lang="en-US"/>
              <a:t>With the aim to provide…, we have...</a:t>
            </a:r>
          </a:p>
          <a:p>
            <a:r>
              <a:rPr lang="en-US"/>
              <a:t>This paper presents a detailed analysis/methodology of...</a:t>
            </a:r>
          </a:p>
        </p:txBody>
      </p:sp>
      <p:sp>
        <p:nvSpPr>
          <p:cNvPr id="5" name="Text Placeholder 4">
            <a:extLst>
              <a:ext uri="{FF2B5EF4-FFF2-40B4-BE49-F238E27FC236}">
                <a16:creationId xmlns:a16="http://schemas.microsoft.com/office/drawing/2014/main" id="{4ACD5B85-39D3-BA10-C962-09A58AFAB6B1}"/>
              </a:ext>
            </a:extLst>
          </p:cNvPr>
          <p:cNvSpPr>
            <a:spLocks noGrp="1"/>
          </p:cNvSpPr>
          <p:nvPr>
            <p:ph type="body" sz="quarter" idx="3"/>
          </p:nvPr>
        </p:nvSpPr>
        <p:spPr/>
        <p:txBody>
          <a:bodyPr/>
          <a:lstStyle/>
          <a:p>
            <a:r>
              <a:rPr lang="en-US"/>
              <a:t>Methods</a:t>
            </a:r>
          </a:p>
        </p:txBody>
      </p:sp>
      <p:sp>
        <p:nvSpPr>
          <p:cNvPr id="6" name="Content Placeholder 5">
            <a:extLst>
              <a:ext uri="{FF2B5EF4-FFF2-40B4-BE49-F238E27FC236}">
                <a16:creationId xmlns:a16="http://schemas.microsoft.com/office/drawing/2014/main" id="{C545BF9A-72D4-D2CC-6658-2FA4E929C0A6}"/>
              </a:ext>
            </a:extLst>
          </p:cNvPr>
          <p:cNvSpPr>
            <a:spLocks noGrp="1"/>
          </p:cNvSpPr>
          <p:nvPr>
            <p:ph sz="quarter" idx="4"/>
          </p:nvPr>
        </p:nvSpPr>
        <p:spPr>
          <a:xfrm>
            <a:off x="6180670" y="3243262"/>
            <a:ext cx="5089842" cy="2632605"/>
          </a:xfrm>
        </p:spPr>
        <p:txBody>
          <a:bodyPr/>
          <a:lstStyle/>
          <a:p>
            <a:r>
              <a:rPr lang="en-US"/>
              <a:t>We use…to investigate the...</a:t>
            </a:r>
          </a:p>
          <a:p>
            <a:r>
              <a:rPr lang="en-US"/>
              <a:t>We have developed a…to study/estimate/investigate the...</a:t>
            </a:r>
          </a:p>
          <a:p>
            <a:r>
              <a:rPr lang="en-US"/>
              <a:t>Our research/study uses a(n)…approach...</a:t>
            </a:r>
          </a:p>
        </p:txBody>
      </p:sp>
    </p:spTree>
    <p:extLst>
      <p:ext uri="{BB962C8B-B14F-4D97-AF65-F5344CB8AC3E}">
        <p14:creationId xmlns:p14="http://schemas.microsoft.com/office/powerpoint/2010/main" val="3438549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000F-C279-8ADC-6CB7-865CB1B46229}"/>
              </a:ext>
            </a:extLst>
          </p:cNvPr>
          <p:cNvSpPr>
            <a:spLocks noGrp="1"/>
          </p:cNvSpPr>
          <p:nvPr>
            <p:ph type="title"/>
          </p:nvPr>
        </p:nvSpPr>
        <p:spPr/>
        <p:txBody>
          <a:bodyPr/>
          <a:lstStyle/>
          <a:p>
            <a:r>
              <a:rPr lang="en-US"/>
              <a:t>Different Elements</a:t>
            </a:r>
          </a:p>
        </p:txBody>
      </p:sp>
      <p:sp>
        <p:nvSpPr>
          <p:cNvPr id="4" name="Text Placeholder 3">
            <a:extLst>
              <a:ext uri="{FF2B5EF4-FFF2-40B4-BE49-F238E27FC236}">
                <a16:creationId xmlns:a16="http://schemas.microsoft.com/office/drawing/2014/main" id="{F18FD6DF-393A-4A3C-F6BA-CCB762D58828}"/>
              </a:ext>
            </a:extLst>
          </p:cNvPr>
          <p:cNvSpPr>
            <a:spLocks noGrp="1"/>
          </p:cNvSpPr>
          <p:nvPr>
            <p:ph type="body" idx="1"/>
          </p:nvPr>
        </p:nvSpPr>
        <p:spPr/>
        <p:txBody>
          <a:bodyPr/>
          <a:lstStyle/>
          <a:p>
            <a:r>
              <a:rPr lang="en-US"/>
              <a:t>Results</a:t>
            </a:r>
          </a:p>
        </p:txBody>
      </p:sp>
      <p:sp>
        <p:nvSpPr>
          <p:cNvPr id="3" name="Content Placeholder 2">
            <a:extLst>
              <a:ext uri="{FF2B5EF4-FFF2-40B4-BE49-F238E27FC236}">
                <a16:creationId xmlns:a16="http://schemas.microsoft.com/office/drawing/2014/main" id="{8F534A25-FD7A-A7FE-031C-D38760566152}"/>
              </a:ext>
            </a:extLst>
          </p:cNvPr>
          <p:cNvSpPr>
            <a:spLocks noGrp="1"/>
          </p:cNvSpPr>
          <p:nvPr>
            <p:ph sz="half" idx="2"/>
          </p:nvPr>
        </p:nvSpPr>
        <p:spPr/>
        <p:txBody>
          <a:bodyPr>
            <a:normAutofit/>
          </a:bodyPr>
          <a:lstStyle/>
          <a:p>
            <a:r>
              <a:rPr lang="en-US"/>
              <a:t>Our findings/results suggest/indicate/show...</a:t>
            </a:r>
          </a:p>
          <a:p>
            <a:r>
              <a:rPr lang="en-US"/>
              <a:t>Some of our important findings include…</a:t>
            </a:r>
          </a:p>
          <a:p>
            <a:r>
              <a:rPr lang="en-US"/>
              <a:t>The results we obtained demonstrate that...</a:t>
            </a:r>
          </a:p>
        </p:txBody>
      </p:sp>
      <p:sp>
        <p:nvSpPr>
          <p:cNvPr id="5" name="Text Placeholder 4">
            <a:extLst>
              <a:ext uri="{FF2B5EF4-FFF2-40B4-BE49-F238E27FC236}">
                <a16:creationId xmlns:a16="http://schemas.microsoft.com/office/drawing/2014/main" id="{4ACD5B85-39D3-BA10-C962-09A58AFAB6B1}"/>
              </a:ext>
            </a:extLst>
          </p:cNvPr>
          <p:cNvSpPr>
            <a:spLocks noGrp="1"/>
          </p:cNvSpPr>
          <p:nvPr>
            <p:ph type="body" sz="quarter" idx="3"/>
          </p:nvPr>
        </p:nvSpPr>
        <p:spPr/>
        <p:txBody>
          <a:bodyPr/>
          <a:lstStyle/>
          <a:p>
            <a:r>
              <a:rPr lang="en-US"/>
              <a:t>Discussion/Conclusion</a:t>
            </a:r>
          </a:p>
        </p:txBody>
      </p:sp>
      <p:sp>
        <p:nvSpPr>
          <p:cNvPr id="6" name="Content Placeholder 5">
            <a:extLst>
              <a:ext uri="{FF2B5EF4-FFF2-40B4-BE49-F238E27FC236}">
                <a16:creationId xmlns:a16="http://schemas.microsoft.com/office/drawing/2014/main" id="{C545BF9A-72D4-D2CC-6658-2FA4E929C0A6}"/>
              </a:ext>
            </a:extLst>
          </p:cNvPr>
          <p:cNvSpPr>
            <a:spLocks noGrp="1"/>
          </p:cNvSpPr>
          <p:nvPr>
            <p:ph sz="quarter" idx="4"/>
          </p:nvPr>
        </p:nvSpPr>
        <p:spPr>
          <a:xfrm>
            <a:off x="6180670" y="3234795"/>
            <a:ext cx="4718304" cy="2958670"/>
          </a:xfrm>
        </p:spPr>
        <p:txBody>
          <a:bodyPr>
            <a:normAutofit/>
          </a:bodyPr>
          <a:lstStyle/>
          <a:p>
            <a:r>
              <a:rPr lang="en-US"/>
              <a:t>These results support the idea that…</a:t>
            </a:r>
          </a:p>
          <a:p>
            <a:r>
              <a:rPr lang="en-US"/>
              <a:t>In this study, we present/propose…</a:t>
            </a:r>
          </a:p>
          <a:p>
            <a:r>
              <a:rPr lang="en-US"/>
              <a:t>And in the present study, we attempt to use an alternative theoretic framework to examine…</a:t>
            </a:r>
          </a:p>
        </p:txBody>
      </p:sp>
    </p:spTree>
    <p:extLst>
      <p:ext uri="{BB962C8B-B14F-4D97-AF65-F5344CB8AC3E}">
        <p14:creationId xmlns:p14="http://schemas.microsoft.com/office/powerpoint/2010/main" val="183669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75B1-B4A6-F1D5-86B9-27F6C6C187E3}"/>
              </a:ext>
            </a:extLst>
          </p:cNvPr>
          <p:cNvSpPr>
            <a:spLocks noGrp="1"/>
          </p:cNvSpPr>
          <p:nvPr>
            <p:ph type="title"/>
          </p:nvPr>
        </p:nvSpPr>
        <p:spPr/>
        <p:txBody>
          <a:bodyPr/>
          <a:lstStyle/>
          <a:p>
            <a:r>
              <a:rPr lang="en-CA" dirty="0"/>
              <a:t>Discussion</a:t>
            </a:r>
          </a:p>
        </p:txBody>
      </p:sp>
      <p:sp>
        <p:nvSpPr>
          <p:cNvPr id="3" name="Text Placeholder 2">
            <a:extLst>
              <a:ext uri="{FF2B5EF4-FFF2-40B4-BE49-F238E27FC236}">
                <a16:creationId xmlns:a16="http://schemas.microsoft.com/office/drawing/2014/main" id="{B0950F46-3D3A-84F1-7FAB-5C5C3018E9DF}"/>
              </a:ext>
            </a:extLst>
          </p:cNvPr>
          <p:cNvSpPr>
            <a:spLocks noGrp="1"/>
          </p:cNvSpPr>
          <p:nvPr>
            <p:ph type="body" idx="1"/>
          </p:nvPr>
        </p:nvSpPr>
        <p:spPr>
          <a:xfrm>
            <a:off x="2015067" y="3846051"/>
            <a:ext cx="8158690" cy="1510100"/>
          </a:xfrm>
        </p:spPr>
        <p:txBody>
          <a:bodyPr>
            <a:noAutofit/>
          </a:bodyPr>
          <a:lstStyle/>
          <a:p>
            <a:r>
              <a:rPr lang="en-US" sz="2800" dirty="0"/>
              <a:t>What do you think might be the limitations of the present study and their implications for future research?</a:t>
            </a:r>
          </a:p>
          <a:p>
            <a:r>
              <a:rPr lang="en-US" sz="2800" dirty="0"/>
              <a:t>Is the U-Curve Hypothesis valid?</a:t>
            </a:r>
            <a:endParaRPr lang="en-CA" sz="2800" dirty="0"/>
          </a:p>
        </p:txBody>
      </p:sp>
    </p:spTree>
    <p:extLst>
      <p:ext uri="{BB962C8B-B14F-4D97-AF65-F5344CB8AC3E}">
        <p14:creationId xmlns:p14="http://schemas.microsoft.com/office/powerpoint/2010/main" val="416497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21558C-4E5F-6CD6-64BB-A5A0382D2C92}"/>
              </a:ext>
            </a:extLst>
          </p:cNvPr>
          <p:cNvSpPr txBox="1"/>
          <p:nvPr/>
        </p:nvSpPr>
        <p:spPr>
          <a:xfrm>
            <a:off x="724343" y="612844"/>
            <a:ext cx="10612622" cy="5632311"/>
          </a:xfrm>
          <a:prstGeom prst="rect">
            <a:avLst/>
          </a:prstGeom>
          <a:noFill/>
        </p:spPr>
        <p:txBody>
          <a:bodyPr wrap="square">
            <a:spAutoFit/>
          </a:bodyPr>
          <a:lstStyle/>
          <a:p>
            <a:pPr algn="ctr"/>
            <a:r>
              <a:rPr lang="en-US" sz="2400"/>
              <a:t>Abstract </a:t>
            </a:r>
          </a:p>
          <a:p>
            <a:pPr algn="just"/>
            <a:r>
              <a:rPr lang="en-US" sz="2400"/>
              <a:t>‘Culture shock’ has been identified as a psychological reaction to a change in cultural environment. The main symptoms of culture shock are reported to be psychological disturbance, a negative reaction to the new surroundings and a longing for a more familiar environment. Research has identified culture shock as a component, in the difficulties that international students face when studying in another country. One way that institutions of higher education have responded to these difficulties is to provide initial cultural orientation. In the study reported here, a group of post-graduate students who had participated in a study skills and cultural orientation course at a British university were compared with a group who had not. Contrary to the research hypothesis, the group that took part in the orientation course were significantly more homesick and reported more psychological difficulties. The overall findings cast doubt on the received view of culture shock as it affects international students. They suggest that culture shock is exacerbated by personal and social factors and this has implications for the way that international students may be helped through the experience.</a:t>
            </a:r>
          </a:p>
        </p:txBody>
      </p:sp>
    </p:spTree>
    <p:extLst>
      <p:ext uri="{BB962C8B-B14F-4D97-AF65-F5344CB8AC3E}">
        <p14:creationId xmlns:p14="http://schemas.microsoft.com/office/powerpoint/2010/main" val="2402687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21558C-4E5F-6CD6-64BB-A5A0382D2C92}"/>
              </a:ext>
            </a:extLst>
          </p:cNvPr>
          <p:cNvSpPr txBox="1"/>
          <p:nvPr/>
        </p:nvSpPr>
        <p:spPr>
          <a:xfrm>
            <a:off x="724343" y="612844"/>
            <a:ext cx="10612622" cy="5693866"/>
          </a:xfrm>
          <a:prstGeom prst="rect">
            <a:avLst/>
          </a:prstGeom>
          <a:noFill/>
        </p:spPr>
        <p:txBody>
          <a:bodyPr wrap="square">
            <a:spAutoFit/>
          </a:bodyPr>
          <a:lstStyle/>
          <a:p>
            <a:pPr algn="ctr"/>
            <a:r>
              <a:rPr lang="en-US" sz="2800" dirty="0"/>
              <a:t>Abstract </a:t>
            </a:r>
          </a:p>
          <a:p>
            <a:pPr algn="just"/>
            <a:r>
              <a:rPr lang="en-CA" sz="2800" dirty="0"/>
              <a:t>This paper investigates the effect of the computer dictionary and the paper dictionary on L2 learners’ vocabulary acquisition while reading. Thirty-seven Korean college students divided into a computer dictionary group and a paper dictionary group read a short text for comprehension with access to a dictionary and were tested on the retention of the 14 target words. The results show that (1) while L2 learners read a short text, they look up significantly more words using the computer dictionary than using the paper dictionary, (2) the computer dictionary has a more positive effect on learners’ incidental vocabulary acquisition by drawing learners’ attention to the words than the paper dictionary, and (3) there is no difference in the retention rate between the words looked up in the computer dictionary and those looked up in the paper dictionary.</a:t>
            </a:r>
            <a:endParaRPr lang="en-US" sz="2800" dirty="0"/>
          </a:p>
        </p:txBody>
      </p:sp>
    </p:spTree>
    <p:extLst>
      <p:ext uri="{BB962C8B-B14F-4D97-AF65-F5344CB8AC3E}">
        <p14:creationId xmlns:p14="http://schemas.microsoft.com/office/powerpoint/2010/main" val="843555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21558C-4E5F-6CD6-64BB-A5A0382D2C92}"/>
              </a:ext>
            </a:extLst>
          </p:cNvPr>
          <p:cNvSpPr txBox="1"/>
          <p:nvPr/>
        </p:nvSpPr>
        <p:spPr>
          <a:xfrm>
            <a:off x="724343" y="612844"/>
            <a:ext cx="10612622" cy="5632311"/>
          </a:xfrm>
          <a:prstGeom prst="rect">
            <a:avLst/>
          </a:prstGeom>
          <a:noFill/>
        </p:spPr>
        <p:txBody>
          <a:bodyPr wrap="square">
            <a:spAutoFit/>
          </a:bodyPr>
          <a:lstStyle/>
          <a:p>
            <a:pPr algn="ctr"/>
            <a:r>
              <a:rPr lang="en-US" sz="2400" dirty="0"/>
              <a:t>Abstract </a:t>
            </a:r>
          </a:p>
          <a:p>
            <a:pPr algn="just"/>
            <a:r>
              <a:rPr lang="en-CA" sz="2400" dirty="0"/>
              <a:t>In second language (L2) writing research it is essential to focus on the learners’ writing processes to understand their L2 vocabulary use; namely, limitations, choices, and misunderstandings. This article offers an overview of learners’ Spanish-English online dictionary use in relation to L2 writing tasks, the strategies being used, and the limitations encountered while on task. The diverse data collection techniques—written texts, verbal protocols and interviews—provide a holistic view of students of Spanish as a foreign language in their online dictionary use, as well as information about the learners’ reflections on their dictionary use. Results do not only indicate that learners use the dictionary to find a word they did not know, to check their spelling, or to ascertain the meaning of a word, but also to express themselves better or translate the complexity of their English thoughts into Spanish. However, the texts they produced result also from their limited ability in the dictionary use and inability to transfer known strategies from their first language (L1) to their L2. Finally, certain pedagogical implications are discussed to help learners achieve a better command of the dictionary.</a:t>
            </a:r>
            <a:endParaRPr lang="en-US" sz="2400" dirty="0"/>
          </a:p>
        </p:txBody>
      </p:sp>
    </p:spTree>
    <p:extLst>
      <p:ext uri="{BB962C8B-B14F-4D97-AF65-F5344CB8AC3E}">
        <p14:creationId xmlns:p14="http://schemas.microsoft.com/office/powerpoint/2010/main" val="911502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21558C-4E5F-6CD6-64BB-A5A0382D2C92}"/>
              </a:ext>
            </a:extLst>
          </p:cNvPr>
          <p:cNvSpPr txBox="1"/>
          <p:nvPr/>
        </p:nvSpPr>
        <p:spPr>
          <a:xfrm>
            <a:off x="724343" y="612844"/>
            <a:ext cx="10612622" cy="4832092"/>
          </a:xfrm>
          <a:prstGeom prst="rect">
            <a:avLst/>
          </a:prstGeom>
          <a:noFill/>
        </p:spPr>
        <p:txBody>
          <a:bodyPr wrap="square">
            <a:spAutoFit/>
          </a:bodyPr>
          <a:lstStyle/>
          <a:p>
            <a:pPr algn="ctr"/>
            <a:r>
              <a:rPr lang="en-US" sz="2800" dirty="0"/>
              <a:t>Abstract </a:t>
            </a:r>
          </a:p>
          <a:p>
            <a:pPr algn="just"/>
            <a:r>
              <a:rPr lang="en-CA" sz="2800" dirty="0"/>
              <a:t>In this study, I investigated the nature of communication between home and school in families who recently immigrated to Canada. I used an open-ended questionnaire in interviews of 21 Chinese immigrant families and 19 non-immigrant European-Canadian families. The immigrant parents’ pattern of communication differed from that of </a:t>
            </a:r>
            <a:r>
              <a:rPr lang="en-CA" sz="2800" dirty="0" err="1"/>
              <a:t>nonimmigrant</a:t>
            </a:r>
            <a:r>
              <a:rPr lang="en-CA" sz="2800" dirty="0"/>
              <a:t> parents: immigrant parents communicated less frequently, had more difficulty comprehending the communication, and were less satisfied with the communication. The immigrant parents especially emphasized the academic progress of their children and were concerned with the quality of teaching.</a:t>
            </a:r>
            <a:endParaRPr lang="en-US" sz="2800" dirty="0"/>
          </a:p>
        </p:txBody>
      </p:sp>
    </p:spTree>
    <p:extLst>
      <p:ext uri="{BB962C8B-B14F-4D97-AF65-F5344CB8AC3E}">
        <p14:creationId xmlns:p14="http://schemas.microsoft.com/office/powerpoint/2010/main" val="4176044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0AC2-6123-F956-7777-12C8C92AB05C}"/>
              </a:ext>
            </a:extLst>
          </p:cNvPr>
          <p:cNvSpPr>
            <a:spLocks noGrp="1"/>
          </p:cNvSpPr>
          <p:nvPr>
            <p:ph type="title"/>
          </p:nvPr>
        </p:nvSpPr>
        <p:spPr/>
        <p:txBody>
          <a:bodyPr/>
          <a:lstStyle/>
          <a:p>
            <a:r>
              <a:rPr lang="en-US"/>
              <a:t>Task Two (Pg. 195)</a:t>
            </a:r>
          </a:p>
        </p:txBody>
      </p:sp>
      <p:sp>
        <p:nvSpPr>
          <p:cNvPr id="4" name="Content Placeholder 3">
            <a:extLst>
              <a:ext uri="{FF2B5EF4-FFF2-40B4-BE49-F238E27FC236}">
                <a16:creationId xmlns:a16="http://schemas.microsoft.com/office/drawing/2014/main" id="{B0DA2364-5F90-6BA8-992C-EB085AD6014A}"/>
              </a:ext>
            </a:extLst>
          </p:cNvPr>
          <p:cNvSpPr>
            <a:spLocks noGrp="1"/>
          </p:cNvSpPr>
          <p:nvPr>
            <p:ph idx="1"/>
          </p:nvPr>
        </p:nvSpPr>
        <p:spPr/>
        <p:txBody>
          <a:bodyPr>
            <a:normAutofit/>
          </a:bodyPr>
          <a:lstStyle/>
          <a:p>
            <a:r>
              <a:rPr lang="en-US" sz="2800"/>
              <a:t>There are eight sentences on Page 195 that come from an abstract</a:t>
            </a:r>
          </a:p>
          <a:p>
            <a:r>
              <a:rPr lang="en-US" sz="2800"/>
              <a:t>Use the content and structure to guess which elements (Introduction, Result, Methods etc.) each sentence represents</a:t>
            </a:r>
          </a:p>
          <a:p>
            <a:r>
              <a:rPr lang="en-US" sz="2800"/>
              <a:t>Then decide which order the sentences come in.</a:t>
            </a:r>
          </a:p>
        </p:txBody>
      </p:sp>
    </p:spTree>
    <p:extLst>
      <p:ext uri="{BB962C8B-B14F-4D97-AF65-F5344CB8AC3E}">
        <p14:creationId xmlns:p14="http://schemas.microsoft.com/office/powerpoint/2010/main" val="3362174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A8B5AC-A358-D014-B1EE-68EA556FE14F}"/>
              </a:ext>
            </a:extLst>
          </p:cNvPr>
          <p:cNvSpPr txBox="1"/>
          <p:nvPr/>
        </p:nvSpPr>
        <p:spPr>
          <a:xfrm>
            <a:off x="199360" y="1123064"/>
            <a:ext cx="11908465" cy="4401205"/>
          </a:xfrm>
          <a:prstGeom prst="rect">
            <a:avLst/>
          </a:prstGeom>
          <a:solidFill>
            <a:schemeClr val="bg1"/>
          </a:solidFill>
          <a:ln>
            <a:solidFill>
              <a:schemeClr val="tx1"/>
            </a:solidFill>
          </a:ln>
        </p:spPr>
        <p:txBody>
          <a:bodyPr wrap="square">
            <a:spAutoFit/>
          </a:bodyPr>
          <a:lstStyle/>
          <a:p>
            <a:pPr marL="342900" indent="-342900">
              <a:buAutoNum type="arabicParenBoth"/>
            </a:pPr>
            <a:r>
              <a:rPr lang="en-US" sz="2800"/>
              <a:t>________________In addition,most students in the CW condition found the experience enjoyable and felt that it contributed to their L2 learning.</a:t>
            </a:r>
          </a:p>
          <a:p>
            <a:pPr marL="342900" indent="-342900">
              <a:buAutoNum type="arabicParenBoth"/>
            </a:pPr>
            <a:r>
              <a:rPr lang="en-US" sz="2800"/>
              <a:t>______________Results of the study showed that CW had an overall significant effect on students’ L2 writing; however, this effect varied from one writing skill area to another. Specifically, the effect was significant for content, organization, and vocabulary, but not for grammar or mechanics.</a:t>
            </a:r>
          </a:p>
          <a:p>
            <a:pPr marL="342900" indent="-342900">
              <a:buAutoNum type="arabicParenBoth"/>
            </a:pPr>
            <a:r>
              <a:rPr lang="en-US" sz="2800"/>
              <a:t>__________________This study investigated the effectiveness and students’ perceptions of collaborative writing (CW) in second language (L2).</a:t>
            </a:r>
          </a:p>
          <a:p>
            <a:pPr marL="342900" indent="-342900">
              <a:buAutoNum type="arabicParenBoth"/>
            </a:pPr>
            <a:r>
              <a:rPr lang="en-US" sz="2800"/>
              <a:t>__________________A number of theoretical and pedagogical implications of the study, and limitations and directions for further research, are presented.</a:t>
            </a:r>
          </a:p>
        </p:txBody>
      </p:sp>
    </p:spTree>
    <p:extLst>
      <p:ext uri="{BB962C8B-B14F-4D97-AF65-F5344CB8AC3E}">
        <p14:creationId xmlns:p14="http://schemas.microsoft.com/office/powerpoint/2010/main" val="75014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AA655-CAC0-30B8-D4C0-7A295F5FBBB9}"/>
              </a:ext>
            </a:extLst>
          </p:cNvPr>
          <p:cNvSpPr txBox="1"/>
          <p:nvPr/>
        </p:nvSpPr>
        <p:spPr>
          <a:xfrm>
            <a:off x="538273" y="582067"/>
            <a:ext cx="11230639" cy="5693866"/>
          </a:xfrm>
          <a:prstGeom prst="rect">
            <a:avLst/>
          </a:prstGeom>
          <a:solidFill>
            <a:schemeClr val="bg1"/>
          </a:solidFill>
          <a:ln>
            <a:solidFill>
              <a:schemeClr val="tx1"/>
            </a:solidFill>
          </a:ln>
        </p:spPr>
        <p:txBody>
          <a:bodyPr wrap="square">
            <a:spAutoFit/>
          </a:bodyPr>
          <a:lstStyle/>
          <a:p>
            <a:r>
              <a:rPr lang="en-US" sz="2800"/>
              <a:t>(5) _____________The study involved 38 first year students in two intact classes at a large university in the UAE (United Arab Emirates). One class consisted of 18 students and was considered the experimental group, and the second consisted of 20 students and was considered the control group. In the control group, writing tasks were carried out by students individually; in the experimental group, these tasks were carried out in pairs.</a:t>
            </a:r>
          </a:p>
          <a:p>
            <a:r>
              <a:rPr lang="en-US" sz="2800"/>
              <a:t>(6) _______________Writing quality was determined by a holistic rating procedure that included content, organization, grammar, vocabulary, and mechanics.</a:t>
            </a:r>
          </a:p>
          <a:p>
            <a:r>
              <a:rPr lang="en-US" sz="2800"/>
              <a:t>(7) _______________Results of the study are discussed in light of the social constructivist perspective of learning.</a:t>
            </a:r>
          </a:p>
          <a:p>
            <a:r>
              <a:rPr lang="en-US" sz="2800"/>
              <a:t>(8) ______________The study lasted 16 weeks and involved a pre- and post-test.</a:t>
            </a:r>
          </a:p>
        </p:txBody>
      </p:sp>
    </p:spTree>
    <p:extLst>
      <p:ext uri="{BB962C8B-B14F-4D97-AF65-F5344CB8AC3E}">
        <p14:creationId xmlns:p14="http://schemas.microsoft.com/office/powerpoint/2010/main" val="718577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92AA-3B14-15EB-FCBA-665E4BE92058}"/>
              </a:ext>
            </a:extLst>
          </p:cNvPr>
          <p:cNvSpPr>
            <a:spLocks noGrp="1"/>
          </p:cNvSpPr>
          <p:nvPr>
            <p:ph type="title"/>
          </p:nvPr>
        </p:nvSpPr>
        <p:spPr/>
        <p:txBody>
          <a:bodyPr/>
          <a:lstStyle/>
          <a:p>
            <a:r>
              <a:rPr lang="en-US" dirty="0"/>
              <a:t>Task 2 Part 4 (p.195/196)</a:t>
            </a:r>
          </a:p>
        </p:txBody>
      </p:sp>
      <p:sp>
        <p:nvSpPr>
          <p:cNvPr id="3" name="Content Placeholder 2">
            <a:extLst>
              <a:ext uri="{FF2B5EF4-FFF2-40B4-BE49-F238E27FC236}">
                <a16:creationId xmlns:a16="http://schemas.microsoft.com/office/drawing/2014/main" id="{80FB0A68-8567-00E5-B0C6-B4BB00FAD414}"/>
              </a:ext>
            </a:extLst>
          </p:cNvPr>
          <p:cNvSpPr>
            <a:spLocks noGrp="1"/>
          </p:cNvSpPr>
          <p:nvPr>
            <p:ph idx="1"/>
          </p:nvPr>
        </p:nvSpPr>
        <p:spPr>
          <a:xfrm>
            <a:off x="917058" y="2556932"/>
            <a:ext cx="10406616" cy="3318936"/>
          </a:xfrm>
        </p:spPr>
        <p:txBody>
          <a:bodyPr/>
          <a:lstStyle/>
          <a:p>
            <a:r>
              <a:rPr lang="en-US"/>
              <a:t>Assemble the provided sentences into a complete abstract using the correct formatting</a:t>
            </a:r>
          </a:p>
          <a:p>
            <a:r>
              <a:rPr lang="en-US"/>
              <a:t>Once complete, imagine a title for this research project, and on the page before the abstract, write a title page using the APA format from this chapter</a:t>
            </a:r>
          </a:p>
          <a:p>
            <a:r>
              <a:rPr lang="en-US"/>
              <a:t>Use your own name and university for the extra information</a:t>
            </a:r>
          </a:p>
          <a:p>
            <a:r>
              <a:rPr lang="en-US"/>
              <a:t>You can submit the final combined document on the learning platform before next class</a:t>
            </a:r>
          </a:p>
        </p:txBody>
      </p:sp>
    </p:spTree>
    <p:extLst>
      <p:ext uri="{BB962C8B-B14F-4D97-AF65-F5344CB8AC3E}">
        <p14:creationId xmlns:p14="http://schemas.microsoft.com/office/powerpoint/2010/main" val="3377111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966D-8E96-4F29-B4EC-404846FA963E}"/>
              </a:ext>
            </a:extLst>
          </p:cNvPr>
          <p:cNvSpPr>
            <a:spLocks noGrp="1"/>
          </p:cNvSpPr>
          <p:nvPr>
            <p:ph type="title"/>
          </p:nvPr>
        </p:nvSpPr>
        <p:spPr/>
        <p:txBody>
          <a:bodyPr/>
          <a:lstStyle/>
          <a:p>
            <a:r>
              <a:rPr lang="en-US"/>
              <a:t>Next Week</a:t>
            </a:r>
          </a:p>
        </p:txBody>
      </p:sp>
      <p:sp>
        <p:nvSpPr>
          <p:cNvPr id="3" name="Text Placeholder 2">
            <a:extLst>
              <a:ext uri="{FF2B5EF4-FFF2-40B4-BE49-F238E27FC236}">
                <a16:creationId xmlns:a16="http://schemas.microsoft.com/office/drawing/2014/main" id="{8A474D4A-355E-A6F2-00CE-79AAC9FBD51A}"/>
              </a:ext>
            </a:extLst>
          </p:cNvPr>
          <p:cNvSpPr>
            <a:spLocks noGrp="1"/>
          </p:cNvSpPr>
          <p:nvPr>
            <p:ph type="body" idx="1"/>
          </p:nvPr>
        </p:nvSpPr>
        <p:spPr>
          <a:xfrm>
            <a:off x="2015067" y="3846051"/>
            <a:ext cx="8158690" cy="1616426"/>
          </a:xfrm>
        </p:spPr>
        <p:txBody>
          <a:bodyPr/>
          <a:lstStyle/>
          <a:p>
            <a:r>
              <a:rPr lang="en-US" dirty="0"/>
              <a:t>No Quiz Next Week</a:t>
            </a:r>
          </a:p>
          <a:p>
            <a:r>
              <a:rPr lang="en-US" dirty="0"/>
              <a:t>We’ll Review Some Writing Points for the Final Paper</a:t>
            </a:r>
          </a:p>
        </p:txBody>
      </p:sp>
      <p:pic>
        <p:nvPicPr>
          <p:cNvPr id="7" name="Picture 7">
            <a:extLst>
              <a:ext uri="{FF2B5EF4-FFF2-40B4-BE49-F238E27FC236}">
                <a16:creationId xmlns:a16="http://schemas.microsoft.com/office/drawing/2014/main" id="{2C8B5159-9B2A-3803-2715-22E374EC5FDE}"/>
              </a:ext>
            </a:extLst>
          </p:cNvPr>
          <p:cNvPicPr>
            <a:picLocks noChangeAspect="1"/>
          </p:cNvPicPr>
          <p:nvPr/>
        </p:nvPicPr>
        <p:blipFill>
          <a:blip r:embed="rId2"/>
          <a:stretch>
            <a:fillRect/>
          </a:stretch>
        </p:blipFill>
        <p:spPr>
          <a:xfrm>
            <a:off x="2045757" y="723296"/>
            <a:ext cx="8128000" cy="2058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90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016758"/>
          </a:xfrm>
          <a:prstGeom prst="rect">
            <a:avLst/>
          </a:prstGeom>
          <a:noFill/>
        </p:spPr>
        <p:txBody>
          <a:bodyPr wrap="square">
            <a:spAutoFit/>
          </a:bodyPr>
          <a:lstStyle/>
          <a:p>
            <a:r>
              <a:rPr lang="en-CA" sz="3200" dirty="0">
                <a:effectLst/>
              </a:rPr>
              <a:t>The pre-sessional group were significantly more homesick than the standard arrival group. They also had a higher level of psychological distress and reported a more negative evaluation of their experiences in the UK. The hypothesis that the PSG would experience less culture shock than the SAG after one academic term should therefore be rejected. Indeed the students who attended the pre-sessional course displayed more symptoms of culture shock than a group of students that arrived on their own and took no part in any cultural orientation. This could be explained in a number of different ways.</a:t>
            </a:r>
            <a:endParaRPr lang="en-US" sz="32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179-180</a:t>
            </a:r>
          </a:p>
        </p:txBody>
      </p:sp>
    </p:spTree>
    <p:extLst>
      <p:ext uri="{BB962C8B-B14F-4D97-AF65-F5344CB8AC3E}">
        <p14:creationId xmlns:p14="http://schemas.microsoft.com/office/powerpoint/2010/main" val="213473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016758"/>
          </a:xfrm>
          <a:prstGeom prst="rect">
            <a:avLst/>
          </a:prstGeom>
          <a:noFill/>
        </p:spPr>
        <p:txBody>
          <a:bodyPr wrap="square">
            <a:spAutoFit/>
          </a:bodyPr>
          <a:lstStyle/>
          <a:p>
            <a:r>
              <a:rPr lang="en-CA" sz="3200" dirty="0">
                <a:effectLst/>
              </a:rPr>
              <a:t>It could be argued that the students who are attracted by, or are encouraged to participate in, the pre-sessional course are more likely to have difficulties when the academic term begins. However, as reported above, participation in the course is mainly determined by whether a student’s sponsor is prepared to bear the cost, rather than by the student’s individual wants and needs. Further, the SAG was selected to resemble the PSG as closely as possible on variables that might have been expected to affect the experience of culture shock e.g. age, country of origin, religion, place of residence.</a:t>
            </a:r>
            <a:endParaRPr lang="en-US" sz="32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180</a:t>
            </a:r>
          </a:p>
        </p:txBody>
      </p:sp>
    </p:spTree>
    <p:extLst>
      <p:ext uri="{BB962C8B-B14F-4D97-AF65-F5344CB8AC3E}">
        <p14:creationId xmlns:p14="http://schemas.microsoft.com/office/powerpoint/2010/main" val="277377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415057" y="306885"/>
            <a:ext cx="11361885" cy="5693866"/>
          </a:xfrm>
          <a:prstGeom prst="rect">
            <a:avLst/>
          </a:prstGeom>
          <a:solidFill>
            <a:schemeClr val="bg1"/>
          </a:solidFill>
          <a:ln>
            <a:solidFill>
              <a:schemeClr val="tx1"/>
            </a:solidFill>
          </a:ln>
        </p:spPr>
        <p:txBody>
          <a:bodyPr wrap="square">
            <a:spAutoFit/>
          </a:bodyPr>
          <a:lstStyle/>
          <a:p>
            <a:r>
              <a:rPr lang="en-CA" sz="2800" dirty="0">
                <a:effectLst/>
              </a:rPr>
              <a:t>Is it then realistic to suggest that the course made students more homesick? It could be argued that the orientation course creates a false sense of security and that students arriving on their own are more likely to make an effort to get to know people and to become familiar with their new </a:t>
            </a:r>
            <a:r>
              <a:rPr lang="en-CA" sz="2800">
                <a:effectLst/>
              </a:rPr>
              <a:t>environment.</a:t>
            </a:r>
            <a:endParaRPr lang="en-US" sz="2800"/>
          </a:p>
          <a:p>
            <a:r>
              <a:rPr lang="en-US" sz="2800"/>
              <a:t>It must be pointed out that the central aim of the pre-sessional course is not to prevent culture shock. The publicity surrounding the pre-sessional course promotes it primarily as a study skills course. No measures of academic achievement were taken in this study and therefore it is not known whether or not the course improved academic performance. […] The pre-sessional course was also consistently praised by participants and regarded as a crucial part of their orientation to the university. Nevertheless, the literature would suggest that elements of the course would significantly help a student in the process of cultural adaptation.</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180</a:t>
            </a:r>
            <a:endParaRPr lang="en-US" sz="2800" b="1" dirty="0"/>
          </a:p>
        </p:txBody>
      </p:sp>
    </p:spTree>
    <p:extLst>
      <p:ext uri="{BB962C8B-B14F-4D97-AF65-F5344CB8AC3E}">
        <p14:creationId xmlns:p14="http://schemas.microsoft.com/office/powerpoint/2010/main" val="407381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1587933"/>
            <a:ext cx="10466424" cy="3539430"/>
          </a:xfrm>
          <a:prstGeom prst="rect">
            <a:avLst/>
          </a:prstGeom>
          <a:noFill/>
        </p:spPr>
        <p:txBody>
          <a:bodyPr wrap="square">
            <a:spAutoFit/>
          </a:bodyPr>
          <a:lstStyle/>
          <a:p>
            <a:r>
              <a:rPr lang="en-CA" sz="3200">
                <a:effectLst/>
              </a:rPr>
              <a:t>In </a:t>
            </a:r>
            <a:r>
              <a:rPr lang="en-CA" sz="3200" dirty="0">
                <a:effectLst/>
              </a:rPr>
              <a:t>their methods of coping the students adopted consistent strategies, turning to the familiar and maintaining contact with home and family. A striking feature throughout the interviews was that students did not turn to the structured support that was available at the university. Some students interviewed were not even aware of the existence of the University Counselling Service</a:t>
            </a:r>
            <a:endParaRPr lang="en-US" sz="32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181</a:t>
            </a:r>
            <a:endParaRPr lang="en-US" sz="2800" b="1" dirty="0"/>
          </a:p>
        </p:txBody>
      </p:sp>
    </p:spTree>
    <p:extLst>
      <p:ext uri="{BB962C8B-B14F-4D97-AF65-F5344CB8AC3E}">
        <p14:creationId xmlns:p14="http://schemas.microsoft.com/office/powerpoint/2010/main" val="168406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D4DBE8-9A72-DFD2-C6B2-B72D6D954E78}"/>
              </a:ext>
            </a:extLst>
          </p:cNvPr>
          <p:cNvSpPr txBox="1"/>
          <p:nvPr/>
        </p:nvSpPr>
        <p:spPr>
          <a:xfrm>
            <a:off x="379892" y="567715"/>
            <a:ext cx="11432215" cy="5509200"/>
          </a:xfrm>
          <a:prstGeom prst="rect">
            <a:avLst/>
          </a:prstGeom>
          <a:solidFill>
            <a:schemeClr val="bg1"/>
          </a:solidFill>
        </p:spPr>
        <p:txBody>
          <a:bodyPr wrap="square">
            <a:spAutoFit/>
          </a:bodyPr>
          <a:lstStyle/>
          <a:p>
            <a:r>
              <a:rPr lang="en-US" sz="3200"/>
              <a:t>A relationship was found between the degree of discrepancy between expectations and experiences, and homesickness. Students who had experiences that did not match up to their expectations, whether or not they were on the pre-sessional course, were more homesick than other students. This result supports work by Fisher (1990) on homesickness and expectations. It also has implications for the way that universities recruit international students. As competition increases for a share of student numbers marketing techniques could become more aggressive, but these should not distort expectations of living and studying in a foreign country. Accurate information before departure and on arrival at the university is obviously essential.</a:t>
            </a:r>
          </a:p>
        </p:txBody>
      </p:sp>
      <p:sp>
        <p:nvSpPr>
          <p:cNvPr id="5" name="Rectangle: Rounded Corners 4">
            <a:extLst>
              <a:ext uri="{FF2B5EF4-FFF2-40B4-BE49-F238E27FC236}">
                <a16:creationId xmlns:a16="http://schemas.microsoft.com/office/drawing/2014/main" id="{45C68919-7520-848E-4242-A1AE639DB36F}"/>
              </a:ext>
            </a:extLst>
          </p:cNvPr>
          <p:cNvSpPr/>
          <p:nvPr/>
        </p:nvSpPr>
        <p:spPr>
          <a:xfrm>
            <a:off x="9113430" y="5845046"/>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181</a:t>
            </a:r>
            <a:endParaRPr lang="en-US" sz="2800" b="1" dirty="0"/>
          </a:p>
        </p:txBody>
      </p:sp>
    </p:spTree>
    <p:extLst>
      <p:ext uri="{BB962C8B-B14F-4D97-AF65-F5344CB8AC3E}">
        <p14:creationId xmlns:p14="http://schemas.microsoft.com/office/powerpoint/2010/main" val="32458142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3089</Words>
  <Application>Microsoft Office PowerPoint</Application>
  <PresentationFormat>Widescreen</PresentationFormat>
  <Paragraphs>185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Organic</vt:lpstr>
      <vt:lpstr>Academic Reading &amp; Writing</vt:lpstr>
      <vt:lpstr>This Week</vt:lpstr>
      <vt:lpstr>Unit 6 – Reading Quiz</vt:lpstr>
      <vt:lpstr>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Title Pages</vt:lpstr>
      <vt:lpstr>Steps to Writing a Title Page</vt:lpstr>
      <vt:lpstr>Step Two – Proper APA Header Format</vt:lpstr>
      <vt:lpstr>Step Three – Title Page Content</vt:lpstr>
      <vt:lpstr>PowerPoint Presentation</vt:lpstr>
      <vt:lpstr>PowerPoint Presentation</vt:lpstr>
      <vt:lpstr>PowerPoint Presentation</vt:lpstr>
      <vt:lpstr>Grammar Question</vt:lpstr>
      <vt:lpstr>PowerPoint Presentation</vt:lpstr>
      <vt:lpstr>General And Abstract Terms</vt:lpstr>
      <vt:lpstr>Review: Countable &amp; Uncountable nouns</vt:lpstr>
      <vt:lpstr>Example: Both countable and uncountable</vt:lpstr>
      <vt:lpstr>Why is this important?</vt:lpstr>
      <vt:lpstr>PowerPoint Presentation</vt:lpstr>
      <vt:lpstr>Abstracts</vt:lpstr>
      <vt:lpstr>Abstracts</vt:lpstr>
      <vt:lpstr>Step One</vt:lpstr>
      <vt:lpstr>Step Two: APA Formatting</vt:lpstr>
      <vt:lpstr>Step 3: Write the Abstract Content</vt:lpstr>
      <vt:lpstr>PowerPoint Presentation</vt:lpstr>
      <vt:lpstr>Different Elements</vt:lpstr>
      <vt:lpstr>Different Elements</vt:lpstr>
      <vt:lpstr>PowerPoint Presentation</vt:lpstr>
      <vt:lpstr>PowerPoint Presentation</vt:lpstr>
      <vt:lpstr>PowerPoint Presentation</vt:lpstr>
      <vt:lpstr>PowerPoint Presentation</vt:lpstr>
      <vt:lpstr>Task Two (Pg. 195)</vt:lpstr>
      <vt:lpstr>PowerPoint Presentation</vt:lpstr>
      <vt:lpstr>PowerPoint Presentation</vt:lpstr>
      <vt:lpstr>Task 2 Part 4 (p.195/196)</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Reading &amp; Writing</dc:title>
  <dc:creator>Russell Burgess</dc:creator>
  <cp:lastModifiedBy>Russell Burgess</cp:lastModifiedBy>
  <cp:revision>45</cp:revision>
  <dcterms:created xsi:type="dcterms:W3CDTF">2022-11-27T06:18:21Z</dcterms:created>
  <dcterms:modified xsi:type="dcterms:W3CDTF">2023-12-19T02:08:18Z</dcterms:modified>
</cp:coreProperties>
</file>