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7" r:id="rId2"/>
    <p:sldId id="953" r:id="rId3"/>
    <p:sldId id="944" r:id="rId4"/>
    <p:sldId id="942" r:id="rId5"/>
    <p:sldId id="259" r:id="rId6"/>
    <p:sldId id="398" r:id="rId7"/>
    <p:sldId id="402" r:id="rId8"/>
    <p:sldId id="267" r:id="rId9"/>
    <p:sldId id="403" r:id="rId10"/>
    <p:sldId id="946" r:id="rId11"/>
    <p:sldId id="467" r:id="rId12"/>
    <p:sldId id="469" r:id="rId13"/>
    <p:sldId id="943" r:id="rId14"/>
    <p:sldId id="947" r:id="rId15"/>
    <p:sldId id="505" r:id="rId16"/>
    <p:sldId id="948" r:id="rId17"/>
    <p:sldId id="506" r:id="rId18"/>
    <p:sldId id="508" r:id="rId19"/>
    <p:sldId id="510" r:id="rId20"/>
    <p:sldId id="949" r:id="rId21"/>
    <p:sldId id="507" r:id="rId22"/>
    <p:sldId id="511" r:id="rId23"/>
    <p:sldId id="275" r:id="rId24"/>
    <p:sldId id="518" r:id="rId25"/>
    <p:sldId id="519" r:id="rId26"/>
    <p:sldId id="520" r:id="rId27"/>
    <p:sldId id="521" r:id="rId28"/>
    <p:sldId id="549" r:id="rId29"/>
    <p:sldId id="283" r:id="rId30"/>
    <p:sldId id="950" r:id="rId31"/>
    <p:sldId id="282" r:id="rId32"/>
    <p:sldId id="951" r:id="rId33"/>
    <p:sldId id="945" r:id="rId34"/>
    <p:sldId id="260" r:id="rId35"/>
    <p:sldId id="952"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notesMaster" Target="notesMasters/notesMaster1.xml" /><Relationship Id="rId40"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AC0A53-9A32-4A60-B12C-8F48B0AD8E42}" type="datetimeFigureOut">
              <a:rPr lang="en-CA" smtClean="0"/>
              <a:t>2023-12-25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E3650C-9E49-44EF-9407-42E058FB69EF}" type="slidenum">
              <a:rPr lang="en-CA" smtClean="0"/>
              <a:t>‹#›</a:t>
            </a:fld>
            <a:endParaRPr lang="en-CA"/>
          </a:p>
        </p:txBody>
      </p:sp>
    </p:spTree>
    <p:extLst>
      <p:ext uri="{BB962C8B-B14F-4D97-AF65-F5344CB8AC3E}">
        <p14:creationId xmlns:p14="http://schemas.microsoft.com/office/powerpoint/2010/main" val="399469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3A8122B-50E4-4967-8988-46BF063EA979}" type="datetimeFigureOut">
              <a:rPr lang="en-CA" smtClean="0"/>
              <a:t>2023-12-25</a:t>
            </a:fld>
            <a:endParaRPr lang="en-CA"/>
          </a:p>
        </p:txBody>
      </p:sp>
      <p:sp>
        <p:nvSpPr>
          <p:cNvPr id="5" name="Footer Placeholder 4"/>
          <p:cNvSpPr>
            <a:spLocks noGrp="1"/>
          </p:cNvSpPr>
          <p:nvPr>
            <p:ph type="ftr" sz="quarter" idx="11"/>
          </p:nvPr>
        </p:nvSpPr>
        <p:spPr>
          <a:xfrm>
            <a:off x="2692397" y="5037663"/>
            <a:ext cx="5214635" cy="279400"/>
          </a:xfrm>
        </p:spPr>
        <p:txBody>
          <a:bodyPr/>
          <a:lstStyle/>
          <a:p>
            <a:endParaRPr lang="en-CA"/>
          </a:p>
        </p:txBody>
      </p:sp>
      <p:sp>
        <p:nvSpPr>
          <p:cNvPr id="6" name="Slide Number Placeholder 5"/>
          <p:cNvSpPr>
            <a:spLocks noGrp="1"/>
          </p:cNvSpPr>
          <p:nvPr>
            <p:ph type="sldNum" sz="quarter" idx="12"/>
          </p:nvPr>
        </p:nvSpPr>
        <p:spPr>
          <a:xfrm>
            <a:off x="8956900" y="5037663"/>
            <a:ext cx="551167" cy="279400"/>
          </a:xfrm>
        </p:spPr>
        <p:txBody>
          <a:bodyPr/>
          <a:lstStyle/>
          <a:p>
            <a:fld id="{E2B1F02E-9E3C-49A5-A2B6-9FCC50DA9B49}" type="slidenum">
              <a:rPr lang="en-CA" smtClean="0"/>
              <a:t>‹#›</a:t>
            </a:fld>
            <a:endParaRPr lang="en-CA"/>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5216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A8122B-50E4-4967-8988-46BF063EA979}" type="datetimeFigureOut">
              <a:rPr lang="en-CA" smtClean="0"/>
              <a:t>2023-12-25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2B1F02E-9E3C-49A5-A2B6-9FCC50DA9B49}" type="slidenum">
              <a:rPr lang="en-CA" smtClean="0"/>
              <a:t>‹#›</a:t>
            </a:fld>
            <a:endParaRPr lang="en-CA"/>
          </a:p>
        </p:txBody>
      </p:sp>
    </p:spTree>
    <p:extLst>
      <p:ext uri="{BB962C8B-B14F-4D97-AF65-F5344CB8AC3E}">
        <p14:creationId xmlns:p14="http://schemas.microsoft.com/office/powerpoint/2010/main" val="4037322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A8122B-50E4-4967-8988-46BF063EA979}" type="datetimeFigureOut">
              <a:rPr lang="en-CA" smtClean="0"/>
              <a:t>2023-12-25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2B1F02E-9E3C-49A5-A2B6-9FCC50DA9B49}" type="slidenum">
              <a:rPr lang="en-CA" smtClean="0"/>
              <a:t>‹#›</a:t>
            </a:fld>
            <a:endParaRPr lang="en-CA"/>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260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A8122B-50E4-4967-8988-46BF063EA979}" type="datetimeFigureOut">
              <a:rPr lang="en-CA" smtClean="0"/>
              <a:t>2023-12-25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2B1F02E-9E3C-49A5-A2B6-9FCC50DA9B49}" type="slidenum">
              <a:rPr lang="en-CA" smtClean="0"/>
              <a:t>‹#›</a:t>
            </a:fld>
            <a:endParaRPr lang="en-CA"/>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2806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A8122B-50E4-4967-8988-46BF063EA979}" type="datetimeFigureOut">
              <a:rPr lang="en-CA" smtClean="0"/>
              <a:t>2023-12-25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2B1F02E-9E3C-49A5-A2B6-9FCC50DA9B49}" type="slidenum">
              <a:rPr lang="en-CA" smtClean="0"/>
              <a:t>‹#›</a:t>
            </a:fld>
            <a:endParaRPr lang="en-CA"/>
          </a:p>
        </p:txBody>
      </p:sp>
    </p:spTree>
    <p:extLst>
      <p:ext uri="{BB962C8B-B14F-4D97-AF65-F5344CB8AC3E}">
        <p14:creationId xmlns:p14="http://schemas.microsoft.com/office/powerpoint/2010/main" val="15051494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A8122B-50E4-4967-8988-46BF063EA979}" type="datetimeFigureOut">
              <a:rPr lang="en-CA" smtClean="0"/>
              <a:t>2023-12-25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2B1F02E-9E3C-49A5-A2B6-9FCC50DA9B49}" type="slidenum">
              <a:rPr lang="en-CA" smtClean="0"/>
              <a:t>‹#›</a:t>
            </a:fld>
            <a:endParaRPr lang="en-CA"/>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2220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A8122B-50E4-4967-8988-46BF063EA979}" type="datetimeFigureOut">
              <a:rPr lang="en-CA" smtClean="0"/>
              <a:t>2023-12-25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2B1F02E-9E3C-49A5-A2B6-9FCC50DA9B49}" type="slidenum">
              <a:rPr lang="en-CA" smtClean="0"/>
              <a:t>‹#›</a:t>
            </a:fld>
            <a:endParaRPr lang="en-CA"/>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246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A8122B-50E4-4967-8988-46BF063EA979}" type="datetimeFigureOut">
              <a:rPr lang="en-CA" smtClean="0"/>
              <a:t>2023-12-25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2B1F02E-9E3C-49A5-A2B6-9FCC50DA9B49}" type="slidenum">
              <a:rPr lang="en-CA" smtClean="0"/>
              <a:t>‹#›</a:t>
            </a:fld>
            <a:endParaRPr lang="en-C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06080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A8122B-50E4-4967-8988-46BF063EA979}" type="datetimeFigureOut">
              <a:rPr lang="en-CA" smtClean="0"/>
              <a:t>2023-12-25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2B1F02E-9E3C-49A5-A2B6-9FCC50DA9B49}" type="slidenum">
              <a:rPr lang="en-CA" smtClean="0"/>
              <a:t>‹#›</a:t>
            </a:fld>
            <a:endParaRPr lang="en-CA"/>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5671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69177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A8122B-50E4-4967-8988-46BF063EA979}" type="datetimeFigureOut">
              <a:rPr lang="en-CA" smtClean="0"/>
              <a:t>2023-12-25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2B1F02E-9E3C-49A5-A2B6-9FCC50DA9B49}" type="slidenum">
              <a:rPr lang="en-CA" smtClean="0"/>
              <a:t>‹#›</a:t>
            </a:fld>
            <a:endParaRPr lang="en-CA"/>
          </a:p>
        </p:txBody>
      </p:sp>
    </p:spTree>
    <p:extLst>
      <p:ext uri="{BB962C8B-B14F-4D97-AF65-F5344CB8AC3E}">
        <p14:creationId xmlns:p14="http://schemas.microsoft.com/office/powerpoint/2010/main" val="763960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A8122B-50E4-4967-8988-46BF063EA979}" type="datetimeFigureOut">
              <a:rPr lang="en-CA" smtClean="0"/>
              <a:t>2023-12-25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2B1F02E-9E3C-49A5-A2B6-9FCC50DA9B49}" type="slidenum">
              <a:rPr lang="en-CA" smtClean="0"/>
              <a:t>‹#›</a:t>
            </a:fld>
            <a:endParaRPr lang="en-CA"/>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8665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A8122B-50E4-4967-8988-46BF063EA979}" type="datetimeFigureOut">
              <a:rPr lang="en-CA" smtClean="0"/>
              <a:t>2023-12-25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2B1F02E-9E3C-49A5-A2B6-9FCC50DA9B49}" type="slidenum">
              <a:rPr lang="en-CA" smtClean="0"/>
              <a:t>‹#›</a:t>
            </a:fld>
            <a:endParaRPr lang="en-CA"/>
          </a:p>
        </p:txBody>
      </p:sp>
    </p:spTree>
    <p:extLst>
      <p:ext uri="{BB962C8B-B14F-4D97-AF65-F5344CB8AC3E}">
        <p14:creationId xmlns:p14="http://schemas.microsoft.com/office/powerpoint/2010/main" val="4093546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A8122B-50E4-4967-8988-46BF063EA979}" type="datetimeFigureOut">
              <a:rPr lang="en-CA" smtClean="0"/>
              <a:t>2023-12-25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2B1F02E-9E3C-49A5-A2B6-9FCC50DA9B49}" type="slidenum">
              <a:rPr lang="en-CA" smtClean="0"/>
              <a:t>‹#›</a:t>
            </a:fld>
            <a:endParaRPr lang="en-CA"/>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4505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A8122B-50E4-4967-8988-46BF063EA979}" type="datetimeFigureOut">
              <a:rPr lang="en-CA" smtClean="0"/>
              <a:t>2023-12-25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2B1F02E-9E3C-49A5-A2B6-9FCC50DA9B49}" type="slidenum">
              <a:rPr lang="en-CA" smtClean="0"/>
              <a:t>‹#›</a:t>
            </a:fld>
            <a:endParaRPr lang="en-C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8698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A8122B-50E4-4967-8988-46BF063EA979}" type="datetimeFigureOut">
              <a:rPr lang="en-CA" smtClean="0"/>
              <a:t>2023-12-25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2B1F02E-9E3C-49A5-A2B6-9FCC50DA9B49}" type="slidenum">
              <a:rPr lang="en-CA" smtClean="0"/>
              <a:t>‹#›</a:t>
            </a:fld>
            <a:endParaRPr lang="en-CA"/>
          </a:p>
        </p:txBody>
      </p:sp>
    </p:spTree>
    <p:extLst>
      <p:ext uri="{BB962C8B-B14F-4D97-AF65-F5344CB8AC3E}">
        <p14:creationId xmlns:p14="http://schemas.microsoft.com/office/powerpoint/2010/main" val="1051917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A8122B-50E4-4967-8988-46BF063EA979}" type="datetimeFigureOut">
              <a:rPr lang="en-CA" smtClean="0"/>
              <a:t>2023-12-25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2B1F02E-9E3C-49A5-A2B6-9FCC50DA9B49}" type="slidenum">
              <a:rPr lang="en-CA" smtClean="0"/>
              <a:t>‹#›</a:t>
            </a:fld>
            <a:endParaRPr lang="en-CA"/>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7147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A8122B-50E4-4967-8988-46BF063EA979}" type="datetimeFigureOut">
              <a:rPr lang="en-CA" smtClean="0"/>
              <a:t>2023-12-25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2B1F02E-9E3C-49A5-A2B6-9FCC50DA9B49}" type="slidenum">
              <a:rPr lang="en-CA" smtClean="0"/>
              <a:t>‹#›</a:t>
            </a:fld>
            <a:endParaRPr lang="en-CA"/>
          </a:p>
        </p:txBody>
      </p:sp>
    </p:spTree>
    <p:extLst>
      <p:ext uri="{BB962C8B-B14F-4D97-AF65-F5344CB8AC3E}">
        <p14:creationId xmlns:p14="http://schemas.microsoft.com/office/powerpoint/2010/main" val="1792939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3A8122B-50E4-4967-8988-46BF063EA979}" type="datetimeFigureOut">
              <a:rPr lang="en-CA" smtClean="0"/>
              <a:t>2023-12-25</a:t>
            </a:fld>
            <a:endParaRPr lang="en-CA"/>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CA"/>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2B1F02E-9E3C-49A5-A2B6-9FCC50DA9B49}" type="slidenum">
              <a:rPr lang="en-CA" smtClean="0"/>
              <a:t>‹#›</a:t>
            </a:fld>
            <a:endParaRPr lang="en-CA"/>
          </a:p>
        </p:txBody>
      </p:sp>
    </p:spTree>
    <p:extLst>
      <p:ext uri="{BB962C8B-B14F-4D97-AF65-F5344CB8AC3E}">
        <p14:creationId xmlns:p14="http://schemas.microsoft.com/office/powerpoint/2010/main" val="6748607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hyperlink" Target="https://owl.purdue.edu/owl/research_and_citation/apa_style/apa_style_introduction.html" TargetMode="External" /><Relationship Id="rId1" Type="http://schemas.openxmlformats.org/officeDocument/2006/relationships/slideLayout" Target="../slideLayouts/slideLayout2.xml" /><Relationship Id="rId4" Type="http://schemas.openxmlformats.org/officeDocument/2006/relationships/image" Target="../media/image10.jpeg"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C6952-8334-4B0C-B6BD-8597C855F9E4}"/>
              </a:ext>
            </a:extLst>
          </p:cNvPr>
          <p:cNvSpPr>
            <a:spLocks noGrp="1"/>
          </p:cNvSpPr>
          <p:nvPr>
            <p:ph type="ctrTitle"/>
          </p:nvPr>
        </p:nvSpPr>
        <p:spPr/>
        <p:txBody>
          <a:bodyPr/>
          <a:lstStyle/>
          <a:p>
            <a:r>
              <a:rPr lang="en-CA" dirty="0"/>
              <a:t>Academic Reading </a:t>
            </a:r>
            <a:r>
              <a:rPr lang="en-CA"/>
              <a:t>&amp; Writing</a:t>
            </a:r>
            <a:r>
              <a:rPr lang="en-US"/>
              <a:t> (A)</a:t>
            </a:r>
            <a:endParaRPr lang="en-CA" dirty="0"/>
          </a:p>
        </p:txBody>
      </p:sp>
      <p:sp>
        <p:nvSpPr>
          <p:cNvPr id="3" name="Subtitle 2">
            <a:extLst>
              <a:ext uri="{FF2B5EF4-FFF2-40B4-BE49-F238E27FC236}">
                <a16:creationId xmlns:a16="http://schemas.microsoft.com/office/drawing/2014/main" id="{FE7969CE-99F1-4827-8F9E-6CC0AB61B4DE}"/>
              </a:ext>
            </a:extLst>
          </p:cNvPr>
          <p:cNvSpPr>
            <a:spLocks noGrp="1"/>
          </p:cNvSpPr>
          <p:nvPr>
            <p:ph type="subTitle" idx="1"/>
          </p:nvPr>
        </p:nvSpPr>
        <p:spPr/>
        <p:txBody>
          <a:bodyPr>
            <a:normAutofit/>
          </a:bodyPr>
          <a:lstStyle/>
          <a:p>
            <a:r>
              <a:rPr lang="en-US" sz="3200"/>
              <a:t>IMRD Review</a:t>
            </a:r>
            <a:endParaRPr lang="en-CA" sz="3200" dirty="0"/>
          </a:p>
        </p:txBody>
      </p:sp>
    </p:spTree>
    <p:extLst>
      <p:ext uri="{BB962C8B-B14F-4D97-AF65-F5344CB8AC3E}">
        <p14:creationId xmlns:p14="http://schemas.microsoft.com/office/powerpoint/2010/main" val="2239793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381A1-0462-3693-04B5-7F3EC156859B}"/>
              </a:ext>
            </a:extLst>
          </p:cNvPr>
          <p:cNvSpPr>
            <a:spLocks noGrp="1"/>
          </p:cNvSpPr>
          <p:nvPr>
            <p:ph type="title"/>
          </p:nvPr>
        </p:nvSpPr>
        <p:spPr/>
        <p:txBody>
          <a:bodyPr/>
          <a:lstStyle/>
          <a:p>
            <a:r>
              <a:rPr lang="en-US"/>
              <a:t>Introduction Writing</a:t>
            </a:r>
          </a:p>
        </p:txBody>
      </p:sp>
      <p:sp>
        <p:nvSpPr>
          <p:cNvPr id="3" name="Content Placeholder 2">
            <a:extLst>
              <a:ext uri="{FF2B5EF4-FFF2-40B4-BE49-F238E27FC236}">
                <a16:creationId xmlns:a16="http://schemas.microsoft.com/office/drawing/2014/main" id="{B2F2839B-D38F-F990-9503-3D130993263E}"/>
              </a:ext>
            </a:extLst>
          </p:cNvPr>
          <p:cNvSpPr>
            <a:spLocks noGrp="1"/>
          </p:cNvSpPr>
          <p:nvPr>
            <p:ph idx="1"/>
          </p:nvPr>
        </p:nvSpPr>
        <p:spPr>
          <a:xfrm>
            <a:off x="1036674" y="2556932"/>
            <a:ext cx="10140803" cy="3318936"/>
          </a:xfrm>
        </p:spPr>
        <p:txBody>
          <a:bodyPr>
            <a:normAutofit lnSpcReduction="10000"/>
          </a:bodyPr>
          <a:lstStyle/>
          <a:p>
            <a:r>
              <a:rPr lang="en-US" dirty="0"/>
              <a:t>Tense : Present tense usually for theories and moves 2 and 3; past tense for past research</a:t>
            </a:r>
          </a:p>
          <a:p>
            <a:pPr lvl="2"/>
            <a:r>
              <a:rPr lang="en-US" dirty="0"/>
              <a:t>You can use present perfect for studies that still have relevance to the current study</a:t>
            </a:r>
          </a:p>
          <a:p>
            <a:r>
              <a:rPr lang="en-US" dirty="0"/>
              <a:t>Voice: Active voice is more common for past research (e.g. X found…). Try to use passive voice instead of first person (except in move 3)</a:t>
            </a:r>
          </a:p>
          <a:p>
            <a:r>
              <a:rPr lang="en-US" dirty="0"/>
              <a:t>Remember the specific topic – don’t start too broadly</a:t>
            </a:r>
          </a:p>
          <a:p>
            <a:r>
              <a:rPr lang="en-US" dirty="0"/>
              <a:t>Past literature usually goes from general to specific, with specific closely-related papers discussed in more detail</a:t>
            </a:r>
          </a:p>
        </p:txBody>
      </p:sp>
    </p:spTree>
    <p:extLst>
      <p:ext uri="{BB962C8B-B14F-4D97-AF65-F5344CB8AC3E}">
        <p14:creationId xmlns:p14="http://schemas.microsoft.com/office/powerpoint/2010/main" val="4150447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260F5-172D-9131-F694-BBB7B406FF37}"/>
              </a:ext>
            </a:extLst>
          </p:cNvPr>
          <p:cNvSpPr>
            <a:spLocks noGrp="1"/>
          </p:cNvSpPr>
          <p:nvPr>
            <p:ph type="title"/>
          </p:nvPr>
        </p:nvSpPr>
        <p:spPr/>
        <p:txBody>
          <a:bodyPr/>
          <a:lstStyle/>
          <a:p>
            <a:r>
              <a:rPr lang="en-US"/>
              <a:t>Methods Layout</a:t>
            </a:r>
          </a:p>
        </p:txBody>
      </p:sp>
      <p:sp>
        <p:nvSpPr>
          <p:cNvPr id="3" name="Content Placeholder 2">
            <a:extLst>
              <a:ext uri="{FF2B5EF4-FFF2-40B4-BE49-F238E27FC236}">
                <a16:creationId xmlns:a16="http://schemas.microsoft.com/office/drawing/2014/main" id="{E4E38365-376D-EDFD-84B5-1D16BD4CDADD}"/>
              </a:ext>
            </a:extLst>
          </p:cNvPr>
          <p:cNvSpPr>
            <a:spLocks noGrp="1"/>
          </p:cNvSpPr>
          <p:nvPr>
            <p:ph idx="1"/>
          </p:nvPr>
        </p:nvSpPr>
        <p:spPr>
          <a:xfrm>
            <a:off x="917058" y="2556932"/>
            <a:ext cx="10413262" cy="3629888"/>
          </a:xfrm>
        </p:spPr>
        <p:txBody>
          <a:bodyPr>
            <a:normAutofit/>
          </a:bodyPr>
          <a:lstStyle/>
          <a:p>
            <a:pPr marL="0" indent="0">
              <a:buNone/>
            </a:pPr>
            <a:r>
              <a:rPr lang="en-US"/>
              <a:t>These different types of information are often listed in their own sections:</a:t>
            </a:r>
          </a:p>
          <a:p>
            <a:r>
              <a:rPr lang="en-US" b="1"/>
              <a:t>Describe the materials &amp; equipment used</a:t>
            </a:r>
          </a:p>
          <a:p>
            <a:r>
              <a:rPr lang="en-US" b="1"/>
              <a:t>Explain how data sources were chosen – whether participants or samples – and describe any randomization process or sample size selection</a:t>
            </a:r>
          </a:p>
          <a:p>
            <a:r>
              <a:rPr lang="en-US" b="1"/>
              <a:t>Explain how data was measured and collected, and what calculations are made to the raw data</a:t>
            </a:r>
          </a:p>
          <a:p>
            <a:r>
              <a:rPr lang="en-US" b="1"/>
              <a:t>Describe any statistical techniques</a:t>
            </a:r>
          </a:p>
        </p:txBody>
      </p:sp>
    </p:spTree>
    <p:extLst>
      <p:ext uri="{BB962C8B-B14F-4D97-AF65-F5344CB8AC3E}">
        <p14:creationId xmlns:p14="http://schemas.microsoft.com/office/powerpoint/2010/main" val="3596437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DFE17-24C2-3B92-C061-62FC158D296F}"/>
              </a:ext>
            </a:extLst>
          </p:cNvPr>
          <p:cNvSpPr>
            <a:spLocks noGrp="1"/>
          </p:cNvSpPr>
          <p:nvPr>
            <p:ph type="title"/>
          </p:nvPr>
        </p:nvSpPr>
        <p:spPr/>
        <p:txBody>
          <a:bodyPr/>
          <a:lstStyle/>
          <a:p>
            <a:r>
              <a:rPr lang="en-US"/>
              <a:t>Methods Section Purpose &amp; Function</a:t>
            </a:r>
          </a:p>
        </p:txBody>
      </p:sp>
      <p:sp>
        <p:nvSpPr>
          <p:cNvPr id="3" name="Content Placeholder 2">
            <a:extLst>
              <a:ext uri="{FF2B5EF4-FFF2-40B4-BE49-F238E27FC236}">
                <a16:creationId xmlns:a16="http://schemas.microsoft.com/office/drawing/2014/main" id="{6065E1F6-E0FD-2E81-F4DF-148E9BB02223}"/>
              </a:ext>
            </a:extLst>
          </p:cNvPr>
          <p:cNvSpPr>
            <a:spLocks noGrp="1"/>
          </p:cNvSpPr>
          <p:nvPr>
            <p:ph idx="1"/>
          </p:nvPr>
        </p:nvSpPr>
        <p:spPr>
          <a:xfrm>
            <a:off x="1295401" y="2556932"/>
            <a:ext cx="9601196" cy="3609952"/>
          </a:xfrm>
        </p:spPr>
        <p:txBody>
          <a:bodyPr>
            <a:noAutofit/>
          </a:bodyPr>
          <a:lstStyle/>
          <a:p>
            <a:r>
              <a:rPr lang="en-US" sz="2800"/>
              <a:t>This is the section where you explain clearly how you carried out your study.</a:t>
            </a:r>
          </a:p>
          <a:p>
            <a:r>
              <a:rPr lang="en-US" sz="2800"/>
              <a:t>We need the information we just discussed:</a:t>
            </a:r>
          </a:p>
          <a:p>
            <a:pPr lvl="1"/>
            <a:r>
              <a:rPr lang="en-US" sz="2400"/>
              <a:t>Equipment used</a:t>
            </a:r>
          </a:p>
          <a:p>
            <a:pPr lvl="1"/>
            <a:r>
              <a:rPr lang="en-US" sz="2400"/>
              <a:t>Details of data sources &amp; how they were selected</a:t>
            </a:r>
          </a:p>
          <a:p>
            <a:pPr lvl="1"/>
            <a:r>
              <a:rPr lang="en-US" sz="2400"/>
              <a:t>Experiment procedure</a:t>
            </a:r>
          </a:p>
          <a:p>
            <a:pPr lvl="1"/>
            <a:r>
              <a:rPr lang="en-US" sz="2400"/>
              <a:t>Data collection and analysis</a:t>
            </a:r>
          </a:p>
        </p:txBody>
      </p:sp>
    </p:spTree>
    <p:extLst>
      <p:ext uri="{BB962C8B-B14F-4D97-AF65-F5344CB8AC3E}">
        <p14:creationId xmlns:p14="http://schemas.microsoft.com/office/powerpoint/2010/main" val="3824038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5244A-59A4-4D72-A41F-C576F45F4683}"/>
              </a:ext>
            </a:extLst>
          </p:cNvPr>
          <p:cNvSpPr>
            <a:spLocks noGrp="1"/>
          </p:cNvSpPr>
          <p:nvPr>
            <p:ph type="title"/>
          </p:nvPr>
        </p:nvSpPr>
        <p:spPr/>
        <p:txBody>
          <a:bodyPr>
            <a:normAutofit/>
          </a:bodyPr>
          <a:lstStyle/>
          <a:p>
            <a:pPr algn="ctr"/>
            <a:r>
              <a:rPr lang="en-CA" sz="4800" dirty="0"/>
              <a:t>Methods </a:t>
            </a:r>
            <a:r>
              <a:rPr lang="en-CA" sz="4800"/>
              <a:t>/ Methodology</a:t>
            </a:r>
            <a:r>
              <a:rPr lang="en-US" sz="4800"/>
              <a:t> Question</a:t>
            </a:r>
            <a:endParaRPr lang="en-CA" sz="4800" dirty="0"/>
          </a:p>
        </p:txBody>
      </p:sp>
      <p:sp>
        <p:nvSpPr>
          <p:cNvPr id="3" name="Content Placeholder 2">
            <a:extLst>
              <a:ext uri="{FF2B5EF4-FFF2-40B4-BE49-F238E27FC236}">
                <a16:creationId xmlns:a16="http://schemas.microsoft.com/office/drawing/2014/main" id="{058663DE-9E6E-4624-A44E-5D5B3DB1C9D5}"/>
              </a:ext>
            </a:extLst>
          </p:cNvPr>
          <p:cNvSpPr>
            <a:spLocks noGrp="1"/>
          </p:cNvSpPr>
          <p:nvPr>
            <p:ph idx="1"/>
          </p:nvPr>
        </p:nvSpPr>
        <p:spPr>
          <a:xfrm>
            <a:off x="953332" y="2565925"/>
            <a:ext cx="10450088" cy="4458429"/>
          </a:xfrm>
        </p:spPr>
        <p:txBody>
          <a:bodyPr>
            <a:normAutofit/>
          </a:bodyPr>
          <a:lstStyle/>
          <a:p>
            <a:r>
              <a:rPr lang="en-CA" sz="2800" dirty="0"/>
              <a:t>This is the “recipe” for the research design, and should answer the question </a:t>
            </a:r>
            <a:r>
              <a:rPr lang="en-CA" sz="2800" b="1" dirty="0"/>
              <a:t>How</a:t>
            </a:r>
            <a:r>
              <a:rPr lang="en-CA" sz="2800" dirty="0"/>
              <a:t>:</a:t>
            </a:r>
          </a:p>
          <a:p>
            <a:r>
              <a:rPr lang="en-CA" sz="2800" b="1" dirty="0"/>
              <a:t>How</a:t>
            </a:r>
            <a:r>
              <a:rPr lang="en-CA" sz="2800" dirty="0"/>
              <a:t> did the author conduct their study?</a:t>
            </a:r>
          </a:p>
          <a:p>
            <a:r>
              <a:rPr lang="en-CA" sz="2800" b="1" dirty="0"/>
              <a:t>How</a:t>
            </a:r>
            <a:r>
              <a:rPr lang="en-CA" sz="2800" dirty="0"/>
              <a:t> did the author decide what variables were relevant?</a:t>
            </a:r>
          </a:p>
          <a:p>
            <a:r>
              <a:rPr lang="en-CA" sz="2800" b="1" dirty="0"/>
              <a:t>How</a:t>
            </a:r>
            <a:r>
              <a:rPr lang="en-CA" sz="2800" dirty="0"/>
              <a:t> did the author collect and analyze their data?</a:t>
            </a:r>
          </a:p>
          <a:p>
            <a:r>
              <a:rPr lang="en-CA" sz="2800" b="1" dirty="0"/>
              <a:t>How</a:t>
            </a:r>
            <a:r>
              <a:rPr lang="en-CA" sz="2800" dirty="0"/>
              <a:t> could I conduct this same study?</a:t>
            </a:r>
          </a:p>
        </p:txBody>
      </p:sp>
    </p:spTree>
    <p:extLst>
      <p:ext uri="{BB962C8B-B14F-4D97-AF65-F5344CB8AC3E}">
        <p14:creationId xmlns:p14="http://schemas.microsoft.com/office/powerpoint/2010/main" val="1268270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264FA-B420-3D19-CE97-8AF6512FF8EA}"/>
              </a:ext>
            </a:extLst>
          </p:cNvPr>
          <p:cNvSpPr>
            <a:spLocks noGrp="1"/>
          </p:cNvSpPr>
          <p:nvPr>
            <p:ph type="title"/>
          </p:nvPr>
        </p:nvSpPr>
        <p:spPr/>
        <p:txBody>
          <a:bodyPr/>
          <a:lstStyle/>
          <a:p>
            <a:r>
              <a:rPr lang="en-US"/>
              <a:t>Methods Writing</a:t>
            </a:r>
          </a:p>
        </p:txBody>
      </p:sp>
      <p:sp>
        <p:nvSpPr>
          <p:cNvPr id="3" name="Content Placeholder 2">
            <a:extLst>
              <a:ext uri="{FF2B5EF4-FFF2-40B4-BE49-F238E27FC236}">
                <a16:creationId xmlns:a16="http://schemas.microsoft.com/office/drawing/2014/main" id="{A4BE52A3-B59E-BEAD-7C0B-BBB585A51AA6}"/>
              </a:ext>
            </a:extLst>
          </p:cNvPr>
          <p:cNvSpPr>
            <a:spLocks noGrp="1"/>
          </p:cNvSpPr>
          <p:nvPr>
            <p:ph idx="1"/>
          </p:nvPr>
        </p:nvSpPr>
        <p:spPr/>
        <p:txBody>
          <a:bodyPr>
            <a:normAutofit lnSpcReduction="10000"/>
          </a:bodyPr>
          <a:lstStyle/>
          <a:p>
            <a:r>
              <a:rPr lang="en-US"/>
              <a:t>Methods should largely be in passive voice and past tense</a:t>
            </a:r>
          </a:p>
          <a:p>
            <a:r>
              <a:rPr lang="en-US"/>
              <a:t>The current section should start with Participants</a:t>
            </a:r>
          </a:p>
          <a:p>
            <a:pPr lvl="2"/>
            <a:r>
              <a:rPr lang="en-US"/>
              <a:t>Include Design and Procedure separately or together </a:t>
            </a:r>
          </a:p>
          <a:p>
            <a:pPr lvl="2"/>
            <a:r>
              <a:rPr lang="en-US"/>
              <a:t>End with Analyses</a:t>
            </a:r>
          </a:p>
          <a:p>
            <a:r>
              <a:rPr lang="en-US"/>
              <a:t>You can make up additional details on the methods and demographics, but do not contradict information given in the document</a:t>
            </a:r>
          </a:p>
          <a:p>
            <a:r>
              <a:rPr lang="en-US"/>
              <a:t>It is best to start with the Methods and Results before writing the rest of the paper</a:t>
            </a:r>
          </a:p>
        </p:txBody>
      </p:sp>
    </p:spTree>
    <p:extLst>
      <p:ext uri="{BB962C8B-B14F-4D97-AF65-F5344CB8AC3E}">
        <p14:creationId xmlns:p14="http://schemas.microsoft.com/office/powerpoint/2010/main" val="3746220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76D3F-BD79-C72F-79D4-294438185C51}"/>
              </a:ext>
            </a:extLst>
          </p:cNvPr>
          <p:cNvSpPr>
            <a:spLocks noGrp="1"/>
          </p:cNvSpPr>
          <p:nvPr>
            <p:ph type="title"/>
          </p:nvPr>
        </p:nvSpPr>
        <p:spPr/>
        <p:txBody>
          <a:bodyPr>
            <a:normAutofit/>
          </a:bodyPr>
          <a:lstStyle/>
          <a:p>
            <a:r>
              <a:rPr lang="en-US" sz="6000"/>
              <a:t>Results</a:t>
            </a:r>
          </a:p>
        </p:txBody>
      </p:sp>
      <p:sp>
        <p:nvSpPr>
          <p:cNvPr id="3" name="Text Placeholder 2">
            <a:extLst>
              <a:ext uri="{FF2B5EF4-FFF2-40B4-BE49-F238E27FC236}">
                <a16:creationId xmlns:a16="http://schemas.microsoft.com/office/drawing/2014/main" id="{5BD9863D-D7CE-1903-16D0-9FE73442ED57}"/>
              </a:ext>
            </a:extLst>
          </p:cNvPr>
          <p:cNvSpPr>
            <a:spLocks noGrp="1"/>
          </p:cNvSpPr>
          <p:nvPr>
            <p:ph idx="1"/>
          </p:nvPr>
        </p:nvSpPr>
        <p:spPr>
          <a:xfrm>
            <a:off x="996802" y="2556932"/>
            <a:ext cx="10260419" cy="3318936"/>
          </a:xfrm>
        </p:spPr>
        <p:txBody>
          <a:bodyPr>
            <a:noAutofit/>
          </a:bodyPr>
          <a:lstStyle/>
          <a:p>
            <a:r>
              <a:rPr lang="en-US" sz="2800"/>
              <a:t>The Results section is intended to present and illustrate your findings, answering the question </a:t>
            </a:r>
            <a:r>
              <a:rPr lang="en-US" sz="2800" b="1"/>
              <a:t>what</a:t>
            </a:r>
            <a:r>
              <a:rPr lang="en-US" sz="2800"/>
              <a:t> – what did you find?</a:t>
            </a:r>
          </a:p>
          <a:p>
            <a:r>
              <a:rPr lang="en-US" sz="2800"/>
              <a:t>The most important thing to remember about this section is to be </a:t>
            </a:r>
            <a:r>
              <a:rPr lang="en-US" sz="2800" b="1"/>
              <a:t>objective</a:t>
            </a:r>
            <a:r>
              <a:rPr lang="en-US" sz="2800"/>
              <a:t> – you do not want to add any interpretation or personal responses, only findings</a:t>
            </a:r>
          </a:p>
          <a:p>
            <a:r>
              <a:rPr lang="en-US" sz="2800"/>
              <a:t>You can use graphs and tables if the data is suitable, but you should include a summary of the main findings in the text</a:t>
            </a:r>
          </a:p>
        </p:txBody>
      </p:sp>
    </p:spTree>
    <p:extLst>
      <p:ext uri="{BB962C8B-B14F-4D97-AF65-F5344CB8AC3E}">
        <p14:creationId xmlns:p14="http://schemas.microsoft.com/office/powerpoint/2010/main" val="202821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35F5F-9674-92AB-6B8B-30B91A04860E}"/>
              </a:ext>
            </a:extLst>
          </p:cNvPr>
          <p:cNvSpPr>
            <a:spLocks noGrp="1"/>
          </p:cNvSpPr>
          <p:nvPr>
            <p:ph type="title"/>
          </p:nvPr>
        </p:nvSpPr>
        <p:spPr/>
        <p:txBody>
          <a:bodyPr/>
          <a:lstStyle/>
          <a:p>
            <a:r>
              <a:rPr lang="en-US"/>
              <a:t>Results Writing</a:t>
            </a:r>
          </a:p>
        </p:txBody>
      </p:sp>
      <p:sp>
        <p:nvSpPr>
          <p:cNvPr id="3" name="Content Placeholder 2">
            <a:extLst>
              <a:ext uri="{FF2B5EF4-FFF2-40B4-BE49-F238E27FC236}">
                <a16:creationId xmlns:a16="http://schemas.microsoft.com/office/drawing/2014/main" id="{8557D411-1ADA-9C47-6A13-F1D3A48FAC71}"/>
              </a:ext>
            </a:extLst>
          </p:cNvPr>
          <p:cNvSpPr>
            <a:spLocks noGrp="1"/>
          </p:cNvSpPr>
          <p:nvPr>
            <p:ph idx="1"/>
          </p:nvPr>
        </p:nvSpPr>
        <p:spPr>
          <a:xfrm>
            <a:off x="606942" y="2510415"/>
            <a:ext cx="10978116" cy="3643178"/>
          </a:xfrm>
        </p:spPr>
        <p:txBody>
          <a:bodyPr>
            <a:noAutofit/>
          </a:bodyPr>
          <a:lstStyle/>
          <a:p>
            <a:r>
              <a:rPr lang="en-US" dirty="0"/>
              <a:t>Do not include </a:t>
            </a:r>
            <a:r>
              <a:rPr lang="en-US" b="1" dirty="0"/>
              <a:t>all</a:t>
            </a:r>
            <a:r>
              <a:rPr lang="en-US" dirty="0"/>
              <a:t> of the raw data </a:t>
            </a:r>
          </a:p>
          <a:p>
            <a:pPr lvl="2"/>
            <a:r>
              <a:rPr lang="en-US" sz="2000" dirty="0"/>
              <a:t>For quantitative data – report the common trends mentioned in the documents and then the minor notable information from the tables</a:t>
            </a:r>
          </a:p>
          <a:p>
            <a:pPr lvl="2"/>
            <a:r>
              <a:rPr lang="en-US" sz="2000" dirty="0"/>
              <a:t>For qualitative data – report on the most notable quotes in each section and summarize the remaining ones. Make sure you do not leave out any important information</a:t>
            </a:r>
          </a:p>
          <a:p>
            <a:r>
              <a:rPr lang="en-US" dirty="0"/>
              <a:t>Qualitative data needs at least one or two quotes per section</a:t>
            </a:r>
          </a:p>
          <a:p>
            <a:r>
              <a:rPr lang="en-US" dirty="0"/>
              <a:t>Quantitative data should have figures or tables for the sections (do not copy the table given – make your own) – make sure all figures and tables are mentioned in detail in the text (the text should stand alone without a figure and still make sense)</a:t>
            </a:r>
          </a:p>
        </p:txBody>
      </p:sp>
    </p:spTree>
    <p:extLst>
      <p:ext uri="{BB962C8B-B14F-4D97-AF65-F5344CB8AC3E}">
        <p14:creationId xmlns:p14="http://schemas.microsoft.com/office/powerpoint/2010/main" val="2784936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B4BED-955B-1A3E-6E0E-C56DC9E0726B}"/>
              </a:ext>
            </a:extLst>
          </p:cNvPr>
          <p:cNvSpPr>
            <a:spLocks noGrp="1"/>
          </p:cNvSpPr>
          <p:nvPr>
            <p:ph type="title"/>
          </p:nvPr>
        </p:nvSpPr>
        <p:spPr/>
        <p:txBody>
          <a:bodyPr/>
          <a:lstStyle/>
          <a:p>
            <a:r>
              <a:rPr lang="en-US"/>
              <a:t>Integrating Tables and Figures</a:t>
            </a:r>
          </a:p>
        </p:txBody>
      </p:sp>
      <p:sp>
        <p:nvSpPr>
          <p:cNvPr id="3" name="Content Placeholder 2">
            <a:extLst>
              <a:ext uri="{FF2B5EF4-FFF2-40B4-BE49-F238E27FC236}">
                <a16:creationId xmlns:a16="http://schemas.microsoft.com/office/drawing/2014/main" id="{C827BC61-D233-88F8-54C1-0D9F510ECF76}"/>
              </a:ext>
            </a:extLst>
          </p:cNvPr>
          <p:cNvSpPr>
            <a:spLocks noGrp="1"/>
          </p:cNvSpPr>
          <p:nvPr>
            <p:ph idx="1"/>
          </p:nvPr>
        </p:nvSpPr>
        <p:spPr>
          <a:xfrm>
            <a:off x="843960" y="2556932"/>
            <a:ext cx="10413262" cy="3463754"/>
          </a:xfrm>
        </p:spPr>
        <p:txBody>
          <a:bodyPr>
            <a:normAutofit/>
          </a:bodyPr>
          <a:lstStyle/>
          <a:p>
            <a:r>
              <a:rPr lang="en-US"/>
              <a:t>Figures here refer to any charts, images, or illustrations necessary for conveying data</a:t>
            </a:r>
          </a:p>
          <a:p>
            <a:r>
              <a:rPr lang="en-US"/>
              <a:t>Tables and figures should be clearly labelled in order (i.e. Figure 1, Figure 2, Table 1, Table 2)</a:t>
            </a:r>
          </a:p>
          <a:p>
            <a:r>
              <a:rPr lang="en-US"/>
              <a:t>Figures are labelled using captions that go </a:t>
            </a:r>
            <a:r>
              <a:rPr lang="en-US" b="1"/>
              <a:t>underneath</a:t>
            </a:r>
            <a:r>
              <a:rPr lang="en-US"/>
              <a:t> the figure</a:t>
            </a:r>
          </a:p>
          <a:p>
            <a:r>
              <a:rPr lang="en-US"/>
              <a:t>Tables are titled using a heading (which may have a description) that goes </a:t>
            </a:r>
            <a:r>
              <a:rPr lang="en-US" b="1"/>
              <a:t>above</a:t>
            </a:r>
            <a:r>
              <a:rPr lang="en-US"/>
              <a:t> the table</a:t>
            </a:r>
          </a:p>
          <a:p>
            <a:r>
              <a:rPr lang="en-US"/>
              <a:t>This is true for other sections as well</a:t>
            </a:r>
          </a:p>
        </p:txBody>
      </p:sp>
    </p:spTree>
    <p:extLst>
      <p:ext uri="{BB962C8B-B14F-4D97-AF65-F5344CB8AC3E}">
        <p14:creationId xmlns:p14="http://schemas.microsoft.com/office/powerpoint/2010/main" val="2032172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68FD4D6-4116-B50F-6628-BA4F5D1C985E}"/>
              </a:ext>
            </a:extLst>
          </p:cNvPr>
          <p:cNvSpPr/>
          <p:nvPr/>
        </p:nvSpPr>
        <p:spPr>
          <a:xfrm>
            <a:off x="2372388" y="108983"/>
            <a:ext cx="7442789" cy="7947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Example Table from the Reading (p.152)</a:t>
            </a:r>
          </a:p>
        </p:txBody>
      </p:sp>
      <p:pic>
        <p:nvPicPr>
          <p:cNvPr id="5" name="Picture 5">
            <a:extLst>
              <a:ext uri="{FF2B5EF4-FFF2-40B4-BE49-F238E27FC236}">
                <a16:creationId xmlns:a16="http://schemas.microsoft.com/office/drawing/2014/main" id="{C25D389A-8040-C9CE-5824-24E37752886A}"/>
              </a:ext>
            </a:extLst>
          </p:cNvPr>
          <p:cNvPicPr>
            <a:picLocks noChangeAspect="1"/>
          </p:cNvPicPr>
          <p:nvPr/>
        </p:nvPicPr>
        <p:blipFill>
          <a:blip r:embed="rId2"/>
          <a:stretch>
            <a:fillRect/>
          </a:stretch>
        </p:blipFill>
        <p:spPr>
          <a:xfrm>
            <a:off x="963653" y="2532046"/>
            <a:ext cx="10264694" cy="3608256"/>
          </a:xfrm>
          <a:prstGeom prst="rect">
            <a:avLst/>
          </a:prstGeom>
          <a:ln>
            <a:noFill/>
          </a:ln>
          <a:effectLst>
            <a:softEdge rad="112500"/>
          </a:effectLst>
        </p:spPr>
      </p:pic>
      <p:sp>
        <p:nvSpPr>
          <p:cNvPr id="6" name="Rectangle: Rounded Corners 5">
            <a:extLst>
              <a:ext uri="{FF2B5EF4-FFF2-40B4-BE49-F238E27FC236}">
                <a16:creationId xmlns:a16="http://schemas.microsoft.com/office/drawing/2014/main" id="{4FF4D380-0FBD-8C0B-1294-76DAE52D2047}"/>
              </a:ext>
            </a:extLst>
          </p:cNvPr>
          <p:cNvSpPr/>
          <p:nvPr/>
        </p:nvSpPr>
        <p:spPr>
          <a:xfrm>
            <a:off x="3488808" y="2587867"/>
            <a:ext cx="1063256" cy="50886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51E69E7A-4FA9-115C-D107-EAD98126CC92}"/>
              </a:ext>
            </a:extLst>
          </p:cNvPr>
          <p:cNvSpPr/>
          <p:nvPr/>
        </p:nvSpPr>
        <p:spPr>
          <a:xfrm>
            <a:off x="4624719" y="2587867"/>
            <a:ext cx="3894617" cy="508866"/>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peech Bubble: Rectangle with Corners Rounded 8">
            <a:extLst>
              <a:ext uri="{FF2B5EF4-FFF2-40B4-BE49-F238E27FC236}">
                <a16:creationId xmlns:a16="http://schemas.microsoft.com/office/drawing/2014/main" id="{E408D6DF-CDDC-2C6D-49C5-122565D02107}"/>
              </a:ext>
            </a:extLst>
          </p:cNvPr>
          <p:cNvSpPr/>
          <p:nvPr/>
        </p:nvSpPr>
        <p:spPr>
          <a:xfrm>
            <a:off x="843959" y="1346844"/>
            <a:ext cx="2379035" cy="1185202"/>
          </a:xfrm>
          <a:prstGeom prst="wedgeRoundRectCallout">
            <a:avLst>
              <a:gd name="adj1" fmla="val 72885"/>
              <a:gd name="adj2" fmla="val 524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Labelled Title</a:t>
            </a:r>
          </a:p>
        </p:txBody>
      </p:sp>
      <p:sp>
        <p:nvSpPr>
          <p:cNvPr id="11" name="Speech Bubble: Rectangle with Corners Rounded 10">
            <a:extLst>
              <a:ext uri="{FF2B5EF4-FFF2-40B4-BE49-F238E27FC236}">
                <a16:creationId xmlns:a16="http://schemas.microsoft.com/office/drawing/2014/main" id="{517E179A-D347-1271-C8C7-AB5A873C3613}"/>
              </a:ext>
            </a:extLst>
          </p:cNvPr>
          <p:cNvSpPr/>
          <p:nvPr/>
        </p:nvSpPr>
        <p:spPr>
          <a:xfrm>
            <a:off x="8849312" y="1125305"/>
            <a:ext cx="3172124" cy="1185202"/>
          </a:xfrm>
          <a:prstGeom prst="wedgeRoundRectCallout">
            <a:avLst>
              <a:gd name="adj1" fmla="val -81026"/>
              <a:gd name="adj2" fmla="val 6642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Description</a:t>
            </a:r>
          </a:p>
        </p:txBody>
      </p:sp>
    </p:spTree>
    <p:extLst>
      <p:ext uri="{BB962C8B-B14F-4D97-AF65-F5344CB8AC3E}">
        <p14:creationId xmlns:p14="http://schemas.microsoft.com/office/powerpoint/2010/main" val="3707447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1713099B-B7E5-6301-F067-42F2260A822C}"/>
              </a:ext>
            </a:extLst>
          </p:cNvPr>
          <p:cNvPicPr>
            <a:picLocks noChangeAspect="1"/>
          </p:cNvPicPr>
          <p:nvPr/>
        </p:nvPicPr>
        <p:blipFill>
          <a:blip r:embed="rId2"/>
          <a:stretch>
            <a:fillRect/>
          </a:stretch>
        </p:blipFill>
        <p:spPr>
          <a:xfrm>
            <a:off x="1587497" y="1001162"/>
            <a:ext cx="9199426" cy="4855675"/>
          </a:xfrm>
          <a:prstGeom prst="rect">
            <a:avLst/>
          </a:prstGeom>
        </p:spPr>
      </p:pic>
      <p:sp>
        <p:nvSpPr>
          <p:cNvPr id="4" name="Rectangle: Rounded Corners 3">
            <a:extLst>
              <a:ext uri="{FF2B5EF4-FFF2-40B4-BE49-F238E27FC236}">
                <a16:creationId xmlns:a16="http://schemas.microsoft.com/office/drawing/2014/main" id="{268FD4D6-4116-B50F-6628-BA4F5D1C985E}"/>
              </a:ext>
            </a:extLst>
          </p:cNvPr>
          <p:cNvSpPr/>
          <p:nvPr/>
        </p:nvSpPr>
        <p:spPr>
          <a:xfrm>
            <a:off x="1985851" y="44083"/>
            <a:ext cx="8220298" cy="615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Example Figure from Unit 2 Reading (p.40)</a:t>
            </a:r>
          </a:p>
        </p:txBody>
      </p:sp>
      <p:sp>
        <p:nvSpPr>
          <p:cNvPr id="6" name="Rectangle: Rounded Corners 5">
            <a:extLst>
              <a:ext uri="{FF2B5EF4-FFF2-40B4-BE49-F238E27FC236}">
                <a16:creationId xmlns:a16="http://schemas.microsoft.com/office/drawing/2014/main" id="{4FF4D380-0FBD-8C0B-1294-76DAE52D2047}"/>
              </a:ext>
            </a:extLst>
          </p:cNvPr>
          <p:cNvSpPr/>
          <p:nvPr/>
        </p:nvSpPr>
        <p:spPr>
          <a:xfrm>
            <a:off x="1721145" y="5006252"/>
            <a:ext cx="1063256" cy="50886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51E69E7A-4FA9-115C-D107-EAD98126CC92}"/>
              </a:ext>
            </a:extLst>
          </p:cNvPr>
          <p:cNvSpPr/>
          <p:nvPr/>
        </p:nvSpPr>
        <p:spPr>
          <a:xfrm>
            <a:off x="2784401" y="5145482"/>
            <a:ext cx="8002522" cy="80875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peech Bubble: Rectangle with Corners Rounded 8">
            <a:extLst>
              <a:ext uri="{FF2B5EF4-FFF2-40B4-BE49-F238E27FC236}">
                <a16:creationId xmlns:a16="http://schemas.microsoft.com/office/drawing/2014/main" id="{E408D6DF-CDDC-2C6D-49C5-122565D02107}"/>
              </a:ext>
            </a:extLst>
          </p:cNvPr>
          <p:cNvSpPr/>
          <p:nvPr/>
        </p:nvSpPr>
        <p:spPr>
          <a:xfrm>
            <a:off x="66453" y="5856837"/>
            <a:ext cx="2379035" cy="892180"/>
          </a:xfrm>
          <a:prstGeom prst="wedgeRoundRectCallout">
            <a:avLst>
              <a:gd name="adj1" fmla="val 37410"/>
              <a:gd name="adj2" fmla="val -8538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Labelled Caption</a:t>
            </a:r>
          </a:p>
        </p:txBody>
      </p:sp>
      <p:sp>
        <p:nvSpPr>
          <p:cNvPr id="11" name="Speech Bubble: Rectangle with Corners Rounded 10">
            <a:extLst>
              <a:ext uri="{FF2B5EF4-FFF2-40B4-BE49-F238E27FC236}">
                <a16:creationId xmlns:a16="http://schemas.microsoft.com/office/drawing/2014/main" id="{517E179A-D347-1271-C8C7-AB5A873C3613}"/>
              </a:ext>
            </a:extLst>
          </p:cNvPr>
          <p:cNvSpPr/>
          <p:nvPr/>
        </p:nvSpPr>
        <p:spPr>
          <a:xfrm>
            <a:off x="9068608" y="6073432"/>
            <a:ext cx="2813275" cy="675585"/>
          </a:xfrm>
          <a:prstGeom prst="wedgeRoundRectCallout">
            <a:avLst>
              <a:gd name="adj1" fmla="val -85278"/>
              <a:gd name="adj2" fmla="val -6833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Description</a:t>
            </a:r>
          </a:p>
        </p:txBody>
      </p:sp>
    </p:spTree>
    <p:extLst>
      <p:ext uri="{BB962C8B-B14F-4D97-AF65-F5344CB8AC3E}">
        <p14:creationId xmlns:p14="http://schemas.microsoft.com/office/powerpoint/2010/main" val="1872098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3CCDB-CA4C-6C8E-3AEA-8266E3E91A8E}"/>
              </a:ext>
            </a:extLst>
          </p:cNvPr>
          <p:cNvSpPr>
            <a:spLocks noGrp="1"/>
          </p:cNvSpPr>
          <p:nvPr>
            <p:ph type="title"/>
          </p:nvPr>
        </p:nvSpPr>
        <p:spPr/>
        <p:txBody>
          <a:bodyPr/>
          <a:lstStyle/>
          <a:p>
            <a:r>
              <a:rPr lang="en-US" dirty="0"/>
              <a:t>Note</a:t>
            </a:r>
          </a:p>
        </p:txBody>
      </p:sp>
      <p:sp>
        <p:nvSpPr>
          <p:cNvPr id="3" name="Content Placeholder 2">
            <a:extLst>
              <a:ext uri="{FF2B5EF4-FFF2-40B4-BE49-F238E27FC236}">
                <a16:creationId xmlns:a16="http://schemas.microsoft.com/office/drawing/2014/main" id="{EF1436A7-399A-FCAA-ED02-E584B61901DD}"/>
              </a:ext>
            </a:extLst>
          </p:cNvPr>
          <p:cNvSpPr>
            <a:spLocks noGrp="1"/>
          </p:cNvSpPr>
          <p:nvPr>
            <p:ph idx="1"/>
          </p:nvPr>
        </p:nvSpPr>
        <p:spPr/>
        <p:txBody>
          <a:bodyPr anchor="ctr">
            <a:normAutofit/>
          </a:bodyPr>
          <a:lstStyle/>
          <a:p>
            <a:r>
              <a:rPr lang="en-US" sz="3200" dirty="0"/>
              <a:t>The Title page and References </a:t>
            </a:r>
            <a:r>
              <a:rPr lang="en-US" sz="3200" b="1" dirty="0"/>
              <a:t>do not</a:t>
            </a:r>
            <a:r>
              <a:rPr lang="en-US" sz="3200" dirty="0"/>
              <a:t> count towards the 12-page maximum</a:t>
            </a:r>
          </a:p>
        </p:txBody>
      </p:sp>
    </p:spTree>
    <p:extLst>
      <p:ext uri="{BB962C8B-B14F-4D97-AF65-F5344CB8AC3E}">
        <p14:creationId xmlns:p14="http://schemas.microsoft.com/office/powerpoint/2010/main" val="2530687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7565F-A24E-F4CB-FFCD-1EECD5F7D0D9}"/>
              </a:ext>
            </a:extLst>
          </p:cNvPr>
          <p:cNvSpPr>
            <a:spLocks noGrp="1"/>
          </p:cNvSpPr>
          <p:nvPr>
            <p:ph type="title"/>
          </p:nvPr>
        </p:nvSpPr>
        <p:spPr/>
        <p:txBody>
          <a:bodyPr/>
          <a:lstStyle/>
          <a:p>
            <a:r>
              <a:rPr lang="en-US"/>
              <a:t>Tables and Figures </a:t>
            </a:r>
          </a:p>
        </p:txBody>
      </p:sp>
      <p:sp>
        <p:nvSpPr>
          <p:cNvPr id="3" name="Content Placeholder 2">
            <a:extLst>
              <a:ext uri="{FF2B5EF4-FFF2-40B4-BE49-F238E27FC236}">
                <a16:creationId xmlns:a16="http://schemas.microsoft.com/office/drawing/2014/main" id="{2D68317A-30BC-2349-7A24-40D99B99A0C1}"/>
              </a:ext>
            </a:extLst>
          </p:cNvPr>
          <p:cNvSpPr>
            <a:spLocks noGrp="1"/>
          </p:cNvSpPr>
          <p:nvPr>
            <p:ph idx="1"/>
          </p:nvPr>
        </p:nvSpPr>
        <p:spPr/>
        <p:txBody>
          <a:bodyPr>
            <a:normAutofit fontScale="92500" lnSpcReduction="10000"/>
          </a:bodyPr>
          <a:lstStyle/>
          <a:p>
            <a:r>
              <a:rPr lang="en-US" dirty="0"/>
              <a:t>Be sure to double check APA format before submitting</a:t>
            </a:r>
          </a:p>
          <a:p>
            <a:r>
              <a:rPr lang="en-US" dirty="0"/>
              <a:t>Tables and Figures are labelled separately (e.g. Table 1 Figure 1 – NOT Table 1 Figure 2 Table 3…)</a:t>
            </a:r>
          </a:p>
          <a:p>
            <a:r>
              <a:rPr lang="en-US" dirty="0"/>
              <a:t>Each table and figure should be on its own separate page if at the end of the paper</a:t>
            </a:r>
          </a:p>
          <a:p>
            <a:r>
              <a:rPr lang="en-US" dirty="0"/>
              <a:t>Figure captions should be left-justified, and figures should be in the </a:t>
            </a:r>
            <a:r>
              <a:rPr lang="en-US" dirty="0" err="1"/>
              <a:t>centre</a:t>
            </a:r>
            <a:endParaRPr lang="en-US" dirty="0"/>
          </a:p>
          <a:p>
            <a:r>
              <a:rPr lang="en-US" dirty="0"/>
              <a:t>Everything that does not look like a table is a figure (charts, graph, photos, etc.)</a:t>
            </a:r>
          </a:p>
          <a:p>
            <a:r>
              <a:rPr lang="en-US" dirty="0"/>
              <a:t>APA tables only have horizontal lines under the heading and at the bottom (see the last two slides). Do not include vertical lines or lines after each row</a:t>
            </a:r>
          </a:p>
        </p:txBody>
      </p:sp>
    </p:spTree>
    <p:extLst>
      <p:ext uri="{BB962C8B-B14F-4D97-AF65-F5344CB8AC3E}">
        <p14:creationId xmlns:p14="http://schemas.microsoft.com/office/powerpoint/2010/main" val="1639670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A3AD9-7E9E-93E5-862C-06BE5A7DFED3}"/>
              </a:ext>
            </a:extLst>
          </p:cNvPr>
          <p:cNvSpPr>
            <a:spLocks noGrp="1"/>
          </p:cNvSpPr>
          <p:nvPr>
            <p:ph type="title"/>
          </p:nvPr>
        </p:nvSpPr>
        <p:spPr/>
        <p:txBody>
          <a:bodyPr/>
          <a:lstStyle/>
          <a:p>
            <a:r>
              <a:rPr lang="en-US"/>
              <a:t>Table/Figure location</a:t>
            </a:r>
          </a:p>
        </p:txBody>
      </p:sp>
      <p:sp>
        <p:nvSpPr>
          <p:cNvPr id="3" name="Content Placeholder 2">
            <a:extLst>
              <a:ext uri="{FF2B5EF4-FFF2-40B4-BE49-F238E27FC236}">
                <a16:creationId xmlns:a16="http://schemas.microsoft.com/office/drawing/2014/main" id="{9267E84B-D16E-2BDC-56CA-03018FEEE1DF}"/>
              </a:ext>
            </a:extLst>
          </p:cNvPr>
          <p:cNvSpPr>
            <a:spLocks noGrp="1"/>
          </p:cNvSpPr>
          <p:nvPr>
            <p:ph idx="1"/>
          </p:nvPr>
        </p:nvSpPr>
        <p:spPr>
          <a:xfrm>
            <a:off x="917058" y="2556931"/>
            <a:ext cx="10380035" cy="3576725"/>
          </a:xfrm>
        </p:spPr>
        <p:txBody>
          <a:bodyPr>
            <a:normAutofit lnSpcReduction="10000"/>
          </a:bodyPr>
          <a:lstStyle/>
          <a:p>
            <a:endParaRPr lang="en-US"/>
          </a:p>
          <a:p>
            <a:r>
              <a:rPr lang="en-US"/>
              <a:t>Tables and figures should be integrated into the text of the Results section </a:t>
            </a:r>
            <a:r>
              <a:rPr lang="en-US" b="1"/>
              <a:t>or</a:t>
            </a:r>
            <a:r>
              <a:rPr lang="en-US"/>
              <a:t> after the bibliography/references section – you cannot do both</a:t>
            </a:r>
          </a:p>
          <a:p>
            <a:r>
              <a:rPr lang="en-US"/>
              <a:t>If you choose to place them all at the end, make sure they are clearly distinguished from any appendices (so they’re not confused with raw data tables, interview transcripts, etc.)</a:t>
            </a:r>
          </a:p>
          <a:p>
            <a:r>
              <a:rPr lang="en-US"/>
              <a:t>Each table and figure should be complete enough that you could remove it from the text and it could work on its own (should be well labelled, should not depend on the text to be understood – table supports the text, not the other way around)</a:t>
            </a:r>
          </a:p>
        </p:txBody>
      </p:sp>
    </p:spTree>
    <p:extLst>
      <p:ext uri="{BB962C8B-B14F-4D97-AF65-F5344CB8AC3E}">
        <p14:creationId xmlns:p14="http://schemas.microsoft.com/office/powerpoint/2010/main" val="23929707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BCDB2-9B8F-4A02-0518-62E416DC08AE}"/>
              </a:ext>
            </a:extLst>
          </p:cNvPr>
          <p:cNvSpPr>
            <a:spLocks noGrp="1"/>
          </p:cNvSpPr>
          <p:nvPr>
            <p:ph type="title"/>
          </p:nvPr>
        </p:nvSpPr>
        <p:spPr/>
        <p:txBody>
          <a:bodyPr/>
          <a:lstStyle/>
          <a:p>
            <a:r>
              <a:rPr lang="en-US"/>
              <a:t>Results Contents (p.167)</a:t>
            </a:r>
          </a:p>
        </p:txBody>
      </p:sp>
      <p:graphicFrame>
        <p:nvGraphicFramePr>
          <p:cNvPr id="4" name="Table 4">
            <a:extLst>
              <a:ext uri="{FF2B5EF4-FFF2-40B4-BE49-F238E27FC236}">
                <a16:creationId xmlns:a16="http://schemas.microsoft.com/office/drawing/2014/main" id="{B8566D2B-6483-F7D5-925B-7FB79D3F7F6D}"/>
              </a:ext>
            </a:extLst>
          </p:cNvPr>
          <p:cNvGraphicFramePr>
            <a:graphicFrameLocks noGrp="1"/>
          </p:cNvGraphicFramePr>
          <p:nvPr>
            <p:ph idx="1"/>
          </p:nvPr>
        </p:nvGraphicFramePr>
        <p:xfrm>
          <a:off x="996801" y="2557463"/>
          <a:ext cx="10340163" cy="3410060"/>
        </p:xfrm>
        <a:graphic>
          <a:graphicData uri="http://schemas.openxmlformats.org/drawingml/2006/table">
            <a:tbl>
              <a:tblPr bandRow="1">
                <a:tableStyleId>{5C22544A-7EE6-4342-B048-85BDC9FD1C3A}</a:tableStyleId>
              </a:tblPr>
              <a:tblGrid>
                <a:gridCol w="10340163">
                  <a:extLst>
                    <a:ext uri="{9D8B030D-6E8A-4147-A177-3AD203B41FA5}">
                      <a16:colId xmlns:a16="http://schemas.microsoft.com/office/drawing/2014/main" val="3155388775"/>
                    </a:ext>
                  </a:extLst>
                </a:gridCol>
              </a:tblGrid>
              <a:tr h="852515">
                <a:tc>
                  <a:txBody>
                    <a:bodyPr/>
                    <a:lstStyle/>
                    <a:p>
                      <a:r>
                        <a:rPr lang="en-US" sz="2400"/>
                        <a:t>Summarize your findings (if appropriate or necessary, use tables and figures to illustrate)</a:t>
                      </a:r>
                    </a:p>
                  </a:txBody>
                  <a:tcPr anchor="ctr"/>
                </a:tc>
                <a:extLst>
                  <a:ext uri="{0D108BD9-81ED-4DB2-BD59-A6C34878D82A}">
                    <a16:rowId xmlns:a16="http://schemas.microsoft.com/office/drawing/2014/main" val="923050553"/>
                  </a:ext>
                </a:extLst>
              </a:tr>
              <a:tr h="852515">
                <a:tc>
                  <a:txBody>
                    <a:bodyPr/>
                    <a:lstStyle/>
                    <a:p>
                      <a:r>
                        <a:rPr lang="en-US" sz="2400" dirty="0"/>
                        <a:t>In the text, describe each of your results and point the reader to the most relevant observations</a:t>
                      </a:r>
                    </a:p>
                  </a:txBody>
                  <a:tcPr/>
                </a:tc>
                <a:extLst>
                  <a:ext uri="{0D108BD9-81ED-4DB2-BD59-A6C34878D82A}">
                    <a16:rowId xmlns:a16="http://schemas.microsoft.com/office/drawing/2014/main" val="1234219015"/>
                  </a:ext>
                </a:extLst>
              </a:tr>
              <a:tr h="852515">
                <a:tc>
                  <a:txBody>
                    <a:bodyPr/>
                    <a:lstStyle/>
                    <a:p>
                      <a:r>
                        <a:rPr lang="en-US" sz="2400"/>
                        <a:t>Provide a context, such as by describing the question that was addressed by making a particular observation</a:t>
                      </a:r>
                    </a:p>
                  </a:txBody>
                  <a:tcPr/>
                </a:tc>
                <a:extLst>
                  <a:ext uri="{0D108BD9-81ED-4DB2-BD59-A6C34878D82A}">
                    <a16:rowId xmlns:a16="http://schemas.microsoft.com/office/drawing/2014/main" val="2094877205"/>
                  </a:ext>
                </a:extLst>
              </a:tr>
              <a:tr h="852515">
                <a:tc>
                  <a:txBody>
                    <a:bodyPr/>
                    <a:lstStyle/>
                    <a:p>
                      <a:r>
                        <a:rPr lang="en-US" sz="2400" dirty="0"/>
                        <a:t>Describe the results of control experiments and describe results that are not included in a table or figure, </a:t>
                      </a:r>
                      <a:r>
                        <a:rPr lang="en-US" sz="2400" b="1" dirty="0"/>
                        <a:t>if appropriate</a:t>
                      </a:r>
                    </a:p>
                  </a:txBody>
                  <a:tcPr/>
                </a:tc>
                <a:extLst>
                  <a:ext uri="{0D108BD9-81ED-4DB2-BD59-A6C34878D82A}">
                    <a16:rowId xmlns:a16="http://schemas.microsoft.com/office/drawing/2014/main" val="779448890"/>
                  </a:ext>
                </a:extLst>
              </a:tr>
            </a:tbl>
          </a:graphicData>
        </a:graphic>
      </p:graphicFrame>
    </p:spTree>
    <p:extLst>
      <p:ext uri="{BB962C8B-B14F-4D97-AF65-F5344CB8AC3E}">
        <p14:creationId xmlns:p14="http://schemas.microsoft.com/office/powerpoint/2010/main" val="3256996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09723-E795-49E0-A246-9E742378F29F}"/>
              </a:ext>
            </a:extLst>
          </p:cNvPr>
          <p:cNvSpPr>
            <a:spLocks noGrp="1"/>
          </p:cNvSpPr>
          <p:nvPr>
            <p:ph type="title" idx="4294967295"/>
          </p:nvPr>
        </p:nvSpPr>
        <p:spPr>
          <a:xfrm>
            <a:off x="1622351" y="540711"/>
            <a:ext cx="9601200" cy="712787"/>
          </a:xfrm>
        </p:spPr>
        <p:txBody>
          <a:bodyPr>
            <a:normAutofit fontScale="90000"/>
          </a:bodyPr>
          <a:lstStyle/>
          <a:p>
            <a:pPr algn="ctr"/>
            <a:r>
              <a:rPr lang="en-CA" sz="4800"/>
              <a:t>Results</a:t>
            </a:r>
            <a:r>
              <a:rPr lang="en-US" sz="4800"/>
              <a:t> Question</a:t>
            </a:r>
            <a:endParaRPr lang="en-CA" sz="4800" dirty="0"/>
          </a:p>
        </p:txBody>
      </p:sp>
      <p:sp>
        <p:nvSpPr>
          <p:cNvPr id="3" name="Content Placeholder 2">
            <a:extLst>
              <a:ext uri="{FF2B5EF4-FFF2-40B4-BE49-F238E27FC236}">
                <a16:creationId xmlns:a16="http://schemas.microsoft.com/office/drawing/2014/main" id="{6169A928-2A1A-4106-BDA2-5AAE9166BC06}"/>
              </a:ext>
            </a:extLst>
          </p:cNvPr>
          <p:cNvSpPr>
            <a:spLocks noGrp="1"/>
          </p:cNvSpPr>
          <p:nvPr>
            <p:ph idx="4294967295"/>
          </p:nvPr>
        </p:nvSpPr>
        <p:spPr>
          <a:xfrm>
            <a:off x="968449" y="1545264"/>
            <a:ext cx="10255102" cy="4772025"/>
          </a:xfrm>
        </p:spPr>
        <p:txBody>
          <a:bodyPr>
            <a:normAutofit/>
          </a:bodyPr>
          <a:lstStyle/>
          <a:p>
            <a:pPr marL="0" indent="0">
              <a:buNone/>
            </a:pPr>
            <a:r>
              <a:rPr lang="en-CA" sz="2800" dirty="0"/>
              <a:t>This is where the data can be found, both raw and processed, and should answer the question </a:t>
            </a:r>
            <a:r>
              <a:rPr lang="en-CA" sz="2800" b="1" dirty="0"/>
              <a:t>What:</a:t>
            </a:r>
            <a:endParaRPr lang="en-CA" sz="2800" dirty="0"/>
          </a:p>
          <a:p>
            <a:r>
              <a:rPr lang="en-CA" sz="2800" b="1" dirty="0"/>
              <a:t>What</a:t>
            </a:r>
            <a:r>
              <a:rPr lang="en-CA" sz="2800" dirty="0"/>
              <a:t> raw data did we collect?</a:t>
            </a:r>
          </a:p>
          <a:p>
            <a:r>
              <a:rPr lang="en-CA" sz="2800" b="1" dirty="0"/>
              <a:t>What</a:t>
            </a:r>
            <a:r>
              <a:rPr lang="en-CA" sz="2800" dirty="0"/>
              <a:t> data did we get from analyzing the raw data according to our methodology?</a:t>
            </a:r>
          </a:p>
          <a:p>
            <a:r>
              <a:rPr lang="en-CA" sz="2800" b="1" dirty="0"/>
              <a:t>What</a:t>
            </a:r>
            <a:r>
              <a:rPr lang="en-CA" sz="2800" dirty="0"/>
              <a:t> did we find?</a:t>
            </a:r>
          </a:p>
          <a:p>
            <a:pPr marL="0" indent="0">
              <a:buNone/>
            </a:pPr>
            <a:r>
              <a:rPr lang="en-CA" sz="2800" dirty="0"/>
              <a:t>Often the full raw data collection will be grouped together and placed in appendices at the end of the paper, but will be referenced in the main body</a:t>
            </a:r>
          </a:p>
        </p:txBody>
      </p:sp>
    </p:spTree>
    <p:extLst>
      <p:ext uri="{BB962C8B-B14F-4D97-AF65-F5344CB8AC3E}">
        <p14:creationId xmlns:p14="http://schemas.microsoft.com/office/powerpoint/2010/main" val="2340600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3D00B-19B9-F9FA-E0FD-03D75E21520E}"/>
              </a:ext>
            </a:extLst>
          </p:cNvPr>
          <p:cNvSpPr>
            <a:spLocks noGrp="1"/>
          </p:cNvSpPr>
          <p:nvPr>
            <p:ph type="title"/>
          </p:nvPr>
        </p:nvSpPr>
        <p:spPr/>
        <p:txBody>
          <a:bodyPr/>
          <a:lstStyle/>
          <a:p>
            <a:r>
              <a:rPr lang="en-US"/>
              <a:t>Discussion Function</a:t>
            </a:r>
          </a:p>
        </p:txBody>
      </p:sp>
      <p:sp>
        <p:nvSpPr>
          <p:cNvPr id="3" name="Text Placeholder 2">
            <a:extLst>
              <a:ext uri="{FF2B5EF4-FFF2-40B4-BE49-F238E27FC236}">
                <a16:creationId xmlns:a16="http://schemas.microsoft.com/office/drawing/2014/main" id="{4CB8FF87-F46E-ECC2-0628-AC497DC93B50}"/>
              </a:ext>
            </a:extLst>
          </p:cNvPr>
          <p:cNvSpPr>
            <a:spLocks noGrp="1"/>
          </p:cNvSpPr>
          <p:nvPr>
            <p:ph idx="1"/>
          </p:nvPr>
        </p:nvSpPr>
        <p:spPr>
          <a:xfrm>
            <a:off x="697760" y="2390801"/>
            <a:ext cx="10665785" cy="3915638"/>
          </a:xfrm>
        </p:spPr>
        <p:txBody>
          <a:bodyPr>
            <a:normAutofit/>
          </a:bodyPr>
          <a:lstStyle/>
          <a:p>
            <a:r>
              <a:rPr lang="en-US"/>
              <a:t>While Results must be objective and fact-based, Discussion is where you interpret the data for your reader</a:t>
            </a:r>
          </a:p>
          <a:p>
            <a:r>
              <a:rPr lang="en-US"/>
              <a:t>Here you want to use your results to support your conclusions – instead of saying </a:t>
            </a:r>
            <a:r>
              <a:rPr lang="en-US" b="1"/>
              <a:t>what, </a:t>
            </a:r>
            <a:r>
              <a:rPr lang="en-US"/>
              <a:t>you want to answer </a:t>
            </a:r>
            <a:r>
              <a:rPr lang="en-US" b="1"/>
              <a:t>so what?</a:t>
            </a:r>
          </a:p>
          <a:p>
            <a:pPr lvl="1"/>
            <a:r>
              <a:rPr lang="en-US"/>
              <a:t>How does this help answer your research question?</a:t>
            </a:r>
          </a:p>
          <a:p>
            <a:pPr lvl="1"/>
            <a:r>
              <a:rPr lang="en-US"/>
              <a:t>Does this confirm/deny your hypothesis?</a:t>
            </a:r>
          </a:p>
          <a:p>
            <a:pPr lvl="1"/>
            <a:r>
              <a:rPr lang="en-US"/>
              <a:t>Does the method you chose work?</a:t>
            </a:r>
          </a:p>
          <a:p>
            <a:r>
              <a:rPr lang="en-US"/>
              <a:t>Start with the specific results of your experiment, and end with a general discussion of implications and future directions</a:t>
            </a:r>
          </a:p>
        </p:txBody>
      </p:sp>
    </p:spTree>
    <p:extLst>
      <p:ext uri="{BB962C8B-B14F-4D97-AF65-F5344CB8AC3E}">
        <p14:creationId xmlns:p14="http://schemas.microsoft.com/office/powerpoint/2010/main" val="4379888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79697-AB5C-A222-81D5-56A173ABDBC2}"/>
              </a:ext>
            </a:extLst>
          </p:cNvPr>
          <p:cNvSpPr>
            <a:spLocks noGrp="1"/>
          </p:cNvSpPr>
          <p:nvPr>
            <p:ph type="title"/>
          </p:nvPr>
        </p:nvSpPr>
        <p:spPr/>
        <p:txBody>
          <a:bodyPr/>
          <a:lstStyle/>
          <a:p>
            <a:r>
              <a:rPr lang="en-US"/>
              <a:t>Discussion Content</a:t>
            </a:r>
          </a:p>
        </p:txBody>
      </p:sp>
      <p:sp>
        <p:nvSpPr>
          <p:cNvPr id="3" name="Content Placeholder 2">
            <a:extLst>
              <a:ext uri="{FF2B5EF4-FFF2-40B4-BE49-F238E27FC236}">
                <a16:creationId xmlns:a16="http://schemas.microsoft.com/office/drawing/2014/main" id="{B82F13CC-0391-0C3D-F22E-FA275469B8C6}"/>
              </a:ext>
            </a:extLst>
          </p:cNvPr>
          <p:cNvSpPr>
            <a:spLocks noGrp="1"/>
          </p:cNvSpPr>
          <p:nvPr>
            <p:ph idx="1"/>
          </p:nvPr>
        </p:nvSpPr>
        <p:spPr>
          <a:xfrm>
            <a:off x="910412" y="2556932"/>
            <a:ext cx="10559459" cy="3623242"/>
          </a:xfrm>
        </p:spPr>
        <p:txBody>
          <a:bodyPr>
            <a:normAutofit/>
          </a:bodyPr>
          <a:lstStyle/>
          <a:p>
            <a:r>
              <a:rPr lang="en-US"/>
              <a:t>Use evidence from your results and generally accepted knowledge to support your conclusion (can bring in other sources)</a:t>
            </a:r>
          </a:p>
          <a:p>
            <a:r>
              <a:rPr lang="en-US"/>
              <a:t>Explain the significance of your findings</a:t>
            </a:r>
          </a:p>
          <a:p>
            <a:r>
              <a:rPr lang="en-US"/>
              <a:t>Interpret your data – explain mechanisms that could have produced the results</a:t>
            </a:r>
          </a:p>
          <a:p>
            <a:r>
              <a:rPr lang="en-US"/>
              <a:t>You never want to state a conclusion or that results were (un)expected without discussing why it is</a:t>
            </a:r>
          </a:p>
          <a:p>
            <a:pPr lvl="1"/>
            <a:r>
              <a:rPr lang="en-US"/>
              <a:t>If hypothesis is not supported, try to explain what might have happened</a:t>
            </a:r>
          </a:p>
          <a:p>
            <a:pPr lvl="1"/>
            <a:r>
              <a:rPr lang="en-US"/>
              <a:t>If hypothesis supported, try to explain the theory behind why the results agreed</a:t>
            </a:r>
          </a:p>
        </p:txBody>
      </p:sp>
    </p:spTree>
    <p:extLst>
      <p:ext uri="{BB962C8B-B14F-4D97-AF65-F5344CB8AC3E}">
        <p14:creationId xmlns:p14="http://schemas.microsoft.com/office/powerpoint/2010/main" val="1108494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A2BC3-8160-C145-6387-6DBF76FA0C89}"/>
              </a:ext>
            </a:extLst>
          </p:cNvPr>
          <p:cNvSpPr>
            <a:spLocks noGrp="1"/>
          </p:cNvSpPr>
          <p:nvPr>
            <p:ph type="title"/>
          </p:nvPr>
        </p:nvSpPr>
        <p:spPr/>
        <p:txBody>
          <a:bodyPr/>
          <a:lstStyle/>
          <a:p>
            <a:r>
              <a:rPr lang="en-US"/>
              <a:t>Results vs Discussion</a:t>
            </a:r>
          </a:p>
        </p:txBody>
      </p:sp>
      <p:sp>
        <p:nvSpPr>
          <p:cNvPr id="3" name="Content Placeholder 2">
            <a:extLst>
              <a:ext uri="{FF2B5EF4-FFF2-40B4-BE49-F238E27FC236}">
                <a16:creationId xmlns:a16="http://schemas.microsoft.com/office/drawing/2014/main" id="{03EED8DA-324A-ACD6-9F6E-82A8C6DAF5F1}"/>
              </a:ext>
            </a:extLst>
          </p:cNvPr>
          <p:cNvSpPr>
            <a:spLocks noGrp="1"/>
          </p:cNvSpPr>
          <p:nvPr>
            <p:ph idx="1"/>
          </p:nvPr>
        </p:nvSpPr>
        <p:spPr/>
        <p:txBody>
          <a:bodyPr>
            <a:normAutofit/>
          </a:bodyPr>
          <a:lstStyle/>
          <a:p>
            <a:r>
              <a:rPr lang="en-US" sz="3200" dirty="0"/>
              <a:t>Results deal with facts and outcomes, summarizing what happened as a result of the study (explaining in plain language what quantitative results are, for instance)</a:t>
            </a:r>
          </a:p>
          <a:p>
            <a:r>
              <a:rPr lang="en-US" sz="3200" dirty="0"/>
              <a:t>Discussion deal with points and interpretation, and should go beyond summaries and results into explanations and educated speculation</a:t>
            </a:r>
          </a:p>
        </p:txBody>
      </p:sp>
    </p:spTree>
    <p:extLst>
      <p:ext uri="{BB962C8B-B14F-4D97-AF65-F5344CB8AC3E}">
        <p14:creationId xmlns:p14="http://schemas.microsoft.com/office/powerpoint/2010/main" val="95523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27554-5EDD-2301-44E9-3B8AD5D10C05}"/>
              </a:ext>
            </a:extLst>
          </p:cNvPr>
          <p:cNvSpPr>
            <a:spLocks noGrp="1"/>
          </p:cNvSpPr>
          <p:nvPr>
            <p:ph type="title"/>
          </p:nvPr>
        </p:nvSpPr>
        <p:spPr/>
        <p:txBody>
          <a:bodyPr/>
          <a:lstStyle/>
          <a:p>
            <a:r>
              <a:rPr lang="en-US"/>
              <a:t>Style</a:t>
            </a:r>
          </a:p>
        </p:txBody>
      </p:sp>
      <p:sp>
        <p:nvSpPr>
          <p:cNvPr id="3" name="Content Placeholder 2">
            <a:extLst>
              <a:ext uri="{FF2B5EF4-FFF2-40B4-BE49-F238E27FC236}">
                <a16:creationId xmlns:a16="http://schemas.microsoft.com/office/drawing/2014/main" id="{D278A1F0-09F1-121D-5489-ADF1AF926370}"/>
              </a:ext>
            </a:extLst>
          </p:cNvPr>
          <p:cNvSpPr>
            <a:spLocks noGrp="1"/>
          </p:cNvSpPr>
          <p:nvPr>
            <p:ph idx="1"/>
          </p:nvPr>
        </p:nvSpPr>
        <p:spPr>
          <a:xfrm>
            <a:off x="1024419" y="2556932"/>
            <a:ext cx="9872178" cy="872068"/>
          </a:xfrm>
        </p:spPr>
        <p:txBody>
          <a:bodyPr>
            <a:normAutofit/>
          </a:bodyPr>
          <a:lstStyle/>
          <a:p>
            <a:pPr marL="0" indent="0">
              <a:buNone/>
            </a:pPr>
            <a:r>
              <a:rPr lang="en-US"/>
              <a:t>We can think about organizing the Discussion as a series of moves containing points, most of which we’ve seen:</a:t>
            </a:r>
          </a:p>
        </p:txBody>
      </p:sp>
      <p:graphicFrame>
        <p:nvGraphicFramePr>
          <p:cNvPr id="4" name="Table 4">
            <a:extLst>
              <a:ext uri="{FF2B5EF4-FFF2-40B4-BE49-F238E27FC236}">
                <a16:creationId xmlns:a16="http://schemas.microsoft.com/office/drawing/2014/main" id="{87AFED81-9212-BF54-B04A-97FAEE647BAB}"/>
              </a:ext>
            </a:extLst>
          </p:cNvPr>
          <p:cNvGraphicFramePr>
            <a:graphicFrameLocks noGrp="1"/>
          </p:cNvGraphicFramePr>
          <p:nvPr/>
        </p:nvGraphicFramePr>
        <p:xfrm>
          <a:off x="1083192" y="3568405"/>
          <a:ext cx="9872178" cy="2509974"/>
        </p:xfrm>
        <a:graphic>
          <a:graphicData uri="http://schemas.openxmlformats.org/drawingml/2006/table">
            <a:tbl>
              <a:tblPr firstCol="1" bandRow="1">
                <a:tableStyleId>{5C22544A-7EE6-4342-B048-85BDC9FD1C3A}</a:tableStyleId>
              </a:tblPr>
              <a:tblGrid>
                <a:gridCol w="2529694">
                  <a:extLst>
                    <a:ext uri="{9D8B030D-6E8A-4147-A177-3AD203B41FA5}">
                      <a16:colId xmlns:a16="http://schemas.microsoft.com/office/drawing/2014/main" val="2719496099"/>
                    </a:ext>
                  </a:extLst>
                </a:gridCol>
                <a:gridCol w="7342484">
                  <a:extLst>
                    <a:ext uri="{9D8B030D-6E8A-4147-A177-3AD203B41FA5}">
                      <a16:colId xmlns:a16="http://schemas.microsoft.com/office/drawing/2014/main" val="2503299109"/>
                    </a:ext>
                  </a:extLst>
                </a:gridCol>
              </a:tblGrid>
              <a:tr h="836658">
                <a:tc>
                  <a:txBody>
                    <a:bodyPr/>
                    <a:lstStyle/>
                    <a:p>
                      <a:pPr algn="ctr"/>
                      <a:r>
                        <a:rPr lang="en-US" sz="3200"/>
                        <a:t>Move 1</a:t>
                      </a:r>
                    </a:p>
                  </a:txBody>
                  <a:tcPr anchor="ctr"/>
                </a:tc>
                <a:tc>
                  <a:txBody>
                    <a:bodyPr/>
                    <a:lstStyle/>
                    <a:p>
                      <a:pPr algn="ctr"/>
                      <a:r>
                        <a:rPr lang="en-US" sz="2400"/>
                        <a:t>Points to consolidate your research space, main discussion of results (mandatory)</a:t>
                      </a:r>
                    </a:p>
                  </a:txBody>
                  <a:tcPr anchor="ctr"/>
                </a:tc>
                <a:extLst>
                  <a:ext uri="{0D108BD9-81ED-4DB2-BD59-A6C34878D82A}">
                    <a16:rowId xmlns:a16="http://schemas.microsoft.com/office/drawing/2014/main" val="4097124639"/>
                  </a:ext>
                </a:extLst>
              </a:tr>
              <a:tr h="836658">
                <a:tc>
                  <a:txBody>
                    <a:bodyPr/>
                    <a:lstStyle/>
                    <a:p>
                      <a:pPr algn="ctr"/>
                      <a:r>
                        <a:rPr lang="en-US" sz="3200"/>
                        <a:t>Move 2</a:t>
                      </a:r>
                    </a:p>
                  </a:txBody>
                  <a:tcPr anchor="ctr"/>
                </a:tc>
                <a:tc>
                  <a:txBody>
                    <a:bodyPr/>
                    <a:lstStyle/>
                    <a:p>
                      <a:pPr algn="ctr"/>
                      <a:r>
                        <a:rPr lang="en-US" sz="2400"/>
                        <a:t>Points to indicate the limitations of your study </a:t>
                      </a:r>
                      <a:br>
                        <a:rPr lang="en-US" sz="2400"/>
                      </a:br>
                      <a:r>
                        <a:rPr lang="en-US" sz="2400"/>
                        <a:t>(common and recommended)</a:t>
                      </a:r>
                    </a:p>
                  </a:txBody>
                  <a:tcPr anchor="ctr"/>
                </a:tc>
                <a:extLst>
                  <a:ext uri="{0D108BD9-81ED-4DB2-BD59-A6C34878D82A}">
                    <a16:rowId xmlns:a16="http://schemas.microsoft.com/office/drawing/2014/main" val="760766684"/>
                  </a:ext>
                </a:extLst>
              </a:tr>
              <a:tr h="836658">
                <a:tc>
                  <a:txBody>
                    <a:bodyPr/>
                    <a:lstStyle/>
                    <a:p>
                      <a:pPr algn="ctr"/>
                      <a:r>
                        <a:rPr lang="en-US" sz="3200"/>
                        <a:t>Move 3</a:t>
                      </a:r>
                    </a:p>
                  </a:txBody>
                  <a:tcPr anchor="ctr"/>
                </a:tc>
                <a:tc>
                  <a:txBody>
                    <a:bodyPr/>
                    <a:lstStyle/>
                    <a:p>
                      <a:pPr algn="ctr"/>
                      <a:r>
                        <a:rPr lang="en-US" sz="2400"/>
                        <a:t>Points to identify useful areas of further research (Optional)</a:t>
                      </a:r>
                    </a:p>
                  </a:txBody>
                  <a:tcPr anchor="ctr"/>
                </a:tc>
                <a:extLst>
                  <a:ext uri="{0D108BD9-81ED-4DB2-BD59-A6C34878D82A}">
                    <a16:rowId xmlns:a16="http://schemas.microsoft.com/office/drawing/2014/main" val="1121870276"/>
                  </a:ext>
                </a:extLst>
              </a:tr>
            </a:tbl>
          </a:graphicData>
        </a:graphic>
      </p:graphicFrame>
    </p:spTree>
    <p:extLst>
      <p:ext uri="{BB962C8B-B14F-4D97-AF65-F5344CB8AC3E}">
        <p14:creationId xmlns:p14="http://schemas.microsoft.com/office/powerpoint/2010/main" val="1809508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27554-5EDD-2301-44E9-3B8AD5D10C05}"/>
              </a:ext>
            </a:extLst>
          </p:cNvPr>
          <p:cNvSpPr>
            <a:spLocks noGrp="1"/>
          </p:cNvSpPr>
          <p:nvPr>
            <p:ph type="title"/>
          </p:nvPr>
        </p:nvSpPr>
        <p:spPr/>
        <p:txBody>
          <a:bodyPr/>
          <a:lstStyle/>
          <a:p>
            <a:r>
              <a:rPr lang="en-US"/>
              <a:t>Style</a:t>
            </a:r>
          </a:p>
        </p:txBody>
      </p:sp>
      <p:graphicFrame>
        <p:nvGraphicFramePr>
          <p:cNvPr id="4" name="Table 4">
            <a:extLst>
              <a:ext uri="{FF2B5EF4-FFF2-40B4-BE49-F238E27FC236}">
                <a16:creationId xmlns:a16="http://schemas.microsoft.com/office/drawing/2014/main" id="{87AFED81-9212-BF54-B04A-97FAEE647BAB}"/>
              </a:ext>
            </a:extLst>
          </p:cNvPr>
          <p:cNvGraphicFramePr>
            <a:graphicFrameLocks noGrp="1"/>
          </p:cNvGraphicFramePr>
          <p:nvPr/>
        </p:nvGraphicFramePr>
        <p:xfrm>
          <a:off x="1083192" y="2758190"/>
          <a:ext cx="9872178" cy="3096215"/>
        </p:xfrm>
        <a:graphic>
          <a:graphicData uri="http://schemas.openxmlformats.org/drawingml/2006/table">
            <a:tbl>
              <a:tblPr firstCol="1" bandRow="1">
                <a:tableStyleId>{5C22544A-7EE6-4342-B048-85BDC9FD1C3A}</a:tableStyleId>
              </a:tblPr>
              <a:tblGrid>
                <a:gridCol w="1450716">
                  <a:extLst>
                    <a:ext uri="{9D8B030D-6E8A-4147-A177-3AD203B41FA5}">
                      <a16:colId xmlns:a16="http://schemas.microsoft.com/office/drawing/2014/main" val="2719496099"/>
                    </a:ext>
                  </a:extLst>
                </a:gridCol>
                <a:gridCol w="4210731">
                  <a:extLst>
                    <a:ext uri="{9D8B030D-6E8A-4147-A177-3AD203B41FA5}">
                      <a16:colId xmlns:a16="http://schemas.microsoft.com/office/drawing/2014/main" val="2503299109"/>
                    </a:ext>
                  </a:extLst>
                </a:gridCol>
                <a:gridCol w="4210731">
                  <a:extLst>
                    <a:ext uri="{9D8B030D-6E8A-4147-A177-3AD203B41FA5}">
                      <a16:colId xmlns:a16="http://schemas.microsoft.com/office/drawing/2014/main" val="4073068629"/>
                    </a:ext>
                  </a:extLst>
                </a:gridCol>
              </a:tblGrid>
              <a:tr h="3096215">
                <a:tc>
                  <a:txBody>
                    <a:bodyPr/>
                    <a:lstStyle/>
                    <a:p>
                      <a:pPr algn="ctr"/>
                      <a:r>
                        <a:rPr lang="en-US" sz="3200" dirty="0"/>
                        <a:t>Move 1</a:t>
                      </a:r>
                    </a:p>
                  </a:txBody>
                  <a:tcPr anchor="ctr"/>
                </a:tc>
                <a:tc>
                  <a:txBody>
                    <a:bodyPr/>
                    <a:lstStyle/>
                    <a:p>
                      <a:pPr marL="342900" indent="-342900">
                        <a:buAutoNum type="alphaLcParenR"/>
                      </a:pPr>
                      <a:r>
                        <a:rPr lang="en-CA" sz="2400" dirty="0"/>
                        <a:t>Summarize results</a:t>
                      </a:r>
                    </a:p>
                    <a:p>
                      <a:pPr marL="342900" indent="-342900">
                        <a:buAutoNum type="alphaLcParenR"/>
                      </a:pPr>
                      <a:r>
                        <a:rPr lang="en-CA" sz="2400" dirty="0"/>
                        <a:t>Supporting previous findings</a:t>
                      </a:r>
                    </a:p>
                    <a:p>
                      <a:pPr marL="342900" indent="-342900">
                        <a:buAutoNum type="alphaLcParenR"/>
                      </a:pPr>
                      <a:r>
                        <a:rPr lang="en-CA" sz="2400" dirty="0"/>
                        <a:t>Contradicting previous findings</a:t>
                      </a:r>
                    </a:p>
                    <a:p>
                      <a:pPr marL="342900" indent="-342900">
                        <a:buAutoNum type="alphaLcParenR"/>
                      </a:pPr>
                      <a:r>
                        <a:rPr lang="en-CA" sz="2400" dirty="0"/>
                        <a:t>Indicating unexpected outcomes</a:t>
                      </a:r>
                    </a:p>
                    <a:p>
                      <a:pPr marL="342900" indent="-342900">
                        <a:buAutoNum type="alphaLcParenR"/>
                      </a:pPr>
                      <a:r>
                        <a:rPr lang="en-CA" sz="2400" dirty="0"/>
                        <a:t>Offering an explanation for the findings</a:t>
                      </a:r>
                    </a:p>
                  </a:txBody>
                  <a:tcPr/>
                </a:tc>
                <a:tc>
                  <a:txBody>
                    <a:bodyPr/>
                    <a:lstStyle/>
                    <a:p>
                      <a:pPr marL="342900" indent="-342900">
                        <a:buAutoNum type="alphaLcParenR"/>
                      </a:pPr>
                      <a:r>
                        <a:rPr lang="en-CA" sz="2000" dirty="0"/>
                        <a:t>The results of the study show/indicate that…</a:t>
                      </a:r>
                    </a:p>
                    <a:p>
                      <a:pPr marL="342900" indent="-342900">
                        <a:buAutoNum type="alphaLcParenR"/>
                      </a:pPr>
                      <a:r>
                        <a:rPr lang="en-CA" sz="2000" dirty="0"/>
                        <a:t>This finding is consistent with Smith (2000) who…</a:t>
                      </a:r>
                    </a:p>
                    <a:p>
                      <a:pPr marL="342900" indent="-342900">
                        <a:buAutoNum type="alphaLcParenR"/>
                      </a:pPr>
                      <a:r>
                        <a:rPr lang="en-CA" sz="2000" dirty="0"/>
                        <a:t>The outcome was contrary to that found in Smith (2000) where…</a:t>
                      </a:r>
                    </a:p>
                    <a:p>
                      <a:pPr marL="342900" indent="-342900">
                        <a:buAutoNum type="alphaLcParenR"/>
                      </a:pPr>
                      <a:r>
                        <a:rPr lang="en-CA" sz="2000" dirty="0"/>
                        <a:t>One unanticipated finding was…</a:t>
                      </a:r>
                    </a:p>
                    <a:p>
                      <a:pPr marL="342900" indent="-342900">
                        <a:buAutoNum type="alphaLcParenR"/>
                      </a:pPr>
                      <a:r>
                        <a:rPr lang="en-CA" sz="2000" dirty="0"/>
                        <a:t>This discrepancy is possibly due to …</a:t>
                      </a:r>
                    </a:p>
                  </a:txBody>
                  <a:tcPr/>
                </a:tc>
                <a:extLst>
                  <a:ext uri="{0D108BD9-81ED-4DB2-BD59-A6C34878D82A}">
                    <a16:rowId xmlns:a16="http://schemas.microsoft.com/office/drawing/2014/main" val="4097124639"/>
                  </a:ext>
                </a:extLst>
              </a:tr>
            </a:tbl>
          </a:graphicData>
        </a:graphic>
      </p:graphicFrame>
    </p:spTree>
    <p:extLst>
      <p:ext uri="{BB962C8B-B14F-4D97-AF65-F5344CB8AC3E}">
        <p14:creationId xmlns:p14="http://schemas.microsoft.com/office/powerpoint/2010/main" val="35900870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75A81-BCE4-4CB7-9904-13AC7399232B}"/>
              </a:ext>
            </a:extLst>
          </p:cNvPr>
          <p:cNvSpPr>
            <a:spLocks noGrp="1"/>
          </p:cNvSpPr>
          <p:nvPr>
            <p:ph type="title"/>
          </p:nvPr>
        </p:nvSpPr>
        <p:spPr/>
        <p:txBody>
          <a:bodyPr>
            <a:normAutofit/>
          </a:bodyPr>
          <a:lstStyle/>
          <a:p>
            <a:pPr algn="ctr"/>
            <a:r>
              <a:rPr lang="en-CA" sz="4800"/>
              <a:t>Discussion</a:t>
            </a:r>
            <a:r>
              <a:rPr lang="en-US" sz="4800"/>
              <a:t> Question</a:t>
            </a:r>
            <a:endParaRPr lang="en-CA" sz="4800" dirty="0"/>
          </a:p>
        </p:txBody>
      </p:sp>
      <p:sp>
        <p:nvSpPr>
          <p:cNvPr id="3" name="Content Placeholder 2">
            <a:extLst>
              <a:ext uri="{FF2B5EF4-FFF2-40B4-BE49-F238E27FC236}">
                <a16:creationId xmlns:a16="http://schemas.microsoft.com/office/drawing/2014/main" id="{D532E084-BAC3-4E36-B4F7-ADD920832B7D}"/>
              </a:ext>
            </a:extLst>
          </p:cNvPr>
          <p:cNvSpPr>
            <a:spLocks noGrp="1"/>
          </p:cNvSpPr>
          <p:nvPr>
            <p:ph idx="1"/>
          </p:nvPr>
        </p:nvSpPr>
        <p:spPr>
          <a:xfrm>
            <a:off x="965348" y="2422451"/>
            <a:ext cx="11696700" cy="3903921"/>
          </a:xfrm>
        </p:spPr>
        <p:txBody>
          <a:bodyPr>
            <a:normAutofit/>
          </a:bodyPr>
          <a:lstStyle/>
          <a:p>
            <a:pPr marL="0" indent="0">
              <a:buNone/>
            </a:pPr>
            <a:r>
              <a:rPr lang="en-CA" sz="3200"/>
              <a:t>This </a:t>
            </a:r>
            <a:r>
              <a:rPr lang="en-US" sz="3200"/>
              <a:t>section</a:t>
            </a:r>
            <a:r>
              <a:rPr lang="en-CA" sz="3200"/>
              <a:t> </a:t>
            </a:r>
            <a:r>
              <a:rPr lang="en-CA" sz="3200" dirty="0"/>
              <a:t>should answer the larger question </a:t>
            </a:r>
            <a:r>
              <a:rPr lang="en-CA" sz="3200" b="1" dirty="0"/>
              <a:t>So What:</a:t>
            </a:r>
          </a:p>
          <a:p>
            <a:r>
              <a:rPr lang="en-CA" sz="3200" dirty="0"/>
              <a:t>The results show X. </a:t>
            </a:r>
            <a:r>
              <a:rPr lang="en-CA" sz="3200" b="1" dirty="0"/>
              <a:t>So what?</a:t>
            </a:r>
          </a:p>
          <a:p>
            <a:r>
              <a:rPr lang="en-CA" sz="3200" dirty="0"/>
              <a:t>The results are similar/different to existing studies. </a:t>
            </a:r>
            <a:r>
              <a:rPr lang="en-CA" sz="3200" b="1" dirty="0"/>
              <a:t>So what?</a:t>
            </a:r>
          </a:p>
          <a:p>
            <a:r>
              <a:rPr lang="en-CA" sz="3200" dirty="0"/>
              <a:t>The methodology worked or did not work. </a:t>
            </a:r>
            <a:r>
              <a:rPr lang="en-CA" sz="3200" b="1" dirty="0"/>
              <a:t>So what?</a:t>
            </a:r>
          </a:p>
          <a:p>
            <a:r>
              <a:rPr lang="en-CA" sz="3200" b="1" dirty="0"/>
              <a:t>So what </a:t>
            </a:r>
            <a:r>
              <a:rPr lang="en-CA" sz="3200" dirty="0"/>
              <a:t>was the point of this paper?</a:t>
            </a:r>
            <a:endParaRPr lang="en-CA" sz="3200" b="1" dirty="0"/>
          </a:p>
          <a:p>
            <a:r>
              <a:rPr lang="en-CA" sz="3200" b="1" dirty="0"/>
              <a:t>So what</a:t>
            </a:r>
            <a:r>
              <a:rPr lang="en-CA" sz="3200" dirty="0"/>
              <a:t> do we as researchers do next?</a:t>
            </a:r>
            <a:endParaRPr lang="en-CA" sz="3200" b="1" dirty="0"/>
          </a:p>
        </p:txBody>
      </p:sp>
    </p:spTree>
    <p:extLst>
      <p:ext uri="{BB962C8B-B14F-4D97-AF65-F5344CB8AC3E}">
        <p14:creationId xmlns:p14="http://schemas.microsoft.com/office/powerpoint/2010/main" val="1252630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B5822-430C-2087-54E2-4CB3026C3A90}"/>
              </a:ext>
            </a:extLst>
          </p:cNvPr>
          <p:cNvSpPr>
            <a:spLocks noGrp="1"/>
          </p:cNvSpPr>
          <p:nvPr>
            <p:ph type="title"/>
          </p:nvPr>
        </p:nvSpPr>
        <p:spPr/>
        <p:txBody>
          <a:bodyPr/>
          <a:lstStyle/>
          <a:p>
            <a:r>
              <a:rPr lang="en-US"/>
              <a:t>This Week</a:t>
            </a:r>
          </a:p>
        </p:txBody>
      </p:sp>
      <p:sp>
        <p:nvSpPr>
          <p:cNvPr id="3" name="Content Placeholder 2">
            <a:extLst>
              <a:ext uri="{FF2B5EF4-FFF2-40B4-BE49-F238E27FC236}">
                <a16:creationId xmlns:a16="http://schemas.microsoft.com/office/drawing/2014/main" id="{8DD48167-6A0C-A7F1-2748-06F7A1A55C93}"/>
              </a:ext>
            </a:extLst>
          </p:cNvPr>
          <p:cNvSpPr>
            <a:spLocks noGrp="1"/>
          </p:cNvSpPr>
          <p:nvPr>
            <p:ph idx="1"/>
          </p:nvPr>
        </p:nvSpPr>
        <p:spPr/>
        <p:txBody>
          <a:bodyPr>
            <a:normAutofit/>
          </a:bodyPr>
          <a:lstStyle/>
          <a:p>
            <a:r>
              <a:rPr lang="en-US" sz="3600" dirty="0"/>
              <a:t>Review of IMRD</a:t>
            </a:r>
          </a:p>
          <a:p>
            <a:r>
              <a:rPr lang="en-US" sz="3600" dirty="0"/>
              <a:t>Questions</a:t>
            </a:r>
          </a:p>
          <a:p>
            <a:r>
              <a:rPr lang="en-US" sz="3600" dirty="0"/>
              <a:t>Optional Quiz (Unit 7)</a:t>
            </a:r>
          </a:p>
        </p:txBody>
      </p:sp>
    </p:spTree>
    <p:extLst>
      <p:ext uri="{BB962C8B-B14F-4D97-AF65-F5344CB8AC3E}">
        <p14:creationId xmlns:p14="http://schemas.microsoft.com/office/powerpoint/2010/main" val="2305292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4297-856B-54E9-7752-D810D7588A14}"/>
              </a:ext>
            </a:extLst>
          </p:cNvPr>
          <p:cNvSpPr>
            <a:spLocks noGrp="1"/>
          </p:cNvSpPr>
          <p:nvPr>
            <p:ph type="title"/>
          </p:nvPr>
        </p:nvSpPr>
        <p:spPr/>
        <p:txBody>
          <a:bodyPr/>
          <a:lstStyle/>
          <a:p>
            <a:r>
              <a:rPr lang="en-US"/>
              <a:t>Discussion Writing</a:t>
            </a:r>
          </a:p>
        </p:txBody>
      </p:sp>
      <p:sp>
        <p:nvSpPr>
          <p:cNvPr id="3" name="Content Placeholder 2">
            <a:extLst>
              <a:ext uri="{FF2B5EF4-FFF2-40B4-BE49-F238E27FC236}">
                <a16:creationId xmlns:a16="http://schemas.microsoft.com/office/drawing/2014/main" id="{BC15D0C4-AC67-7902-228F-43453E79FE6F}"/>
              </a:ext>
            </a:extLst>
          </p:cNvPr>
          <p:cNvSpPr>
            <a:spLocks noGrp="1"/>
          </p:cNvSpPr>
          <p:nvPr>
            <p:ph idx="1"/>
          </p:nvPr>
        </p:nvSpPr>
        <p:spPr/>
        <p:txBody>
          <a:bodyPr/>
          <a:lstStyle/>
          <a:p>
            <a:r>
              <a:rPr lang="en-US" dirty="0"/>
              <a:t>Specific results are mentioned first and analyzed with references to past literature to help justify your explanations</a:t>
            </a:r>
          </a:p>
          <a:p>
            <a:r>
              <a:rPr lang="en-US" dirty="0"/>
              <a:t>Then move on the meaning of all results put together and add references if necessary</a:t>
            </a:r>
          </a:p>
          <a:p>
            <a:r>
              <a:rPr lang="en-US" dirty="0"/>
              <a:t>Finally include moves 2 and 3</a:t>
            </a:r>
          </a:p>
          <a:p>
            <a:r>
              <a:rPr lang="en-US" dirty="0"/>
              <a:t>References to past literature can be present perfect or past tense</a:t>
            </a:r>
          </a:p>
          <a:p>
            <a:r>
              <a:rPr lang="en-US" dirty="0"/>
              <a:t>Future research can have future tense</a:t>
            </a:r>
          </a:p>
        </p:txBody>
      </p:sp>
    </p:spTree>
    <p:extLst>
      <p:ext uri="{BB962C8B-B14F-4D97-AF65-F5344CB8AC3E}">
        <p14:creationId xmlns:p14="http://schemas.microsoft.com/office/powerpoint/2010/main" val="302556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3FFD6-1802-47E7-BABD-7B2426EF3715}"/>
              </a:ext>
            </a:extLst>
          </p:cNvPr>
          <p:cNvSpPr>
            <a:spLocks noGrp="1"/>
          </p:cNvSpPr>
          <p:nvPr>
            <p:ph type="title" idx="4294967295"/>
          </p:nvPr>
        </p:nvSpPr>
        <p:spPr>
          <a:xfrm>
            <a:off x="1515140" y="582613"/>
            <a:ext cx="9601200" cy="760412"/>
          </a:xfrm>
        </p:spPr>
        <p:txBody>
          <a:bodyPr>
            <a:normAutofit/>
          </a:bodyPr>
          <a:lstStyle/>
          <a:p>
            <a:pPr algn="ctr"/>
            <a:r>
              <a:rPr lang="en-CA" sz="4800" dirty="0"/>
              <a:t>Summary</a:t>
            </a:r>
          </a:p>
        </p:txBody>
      </p:sp>
      <p:graphicFrame>
        <p:nvGraphicFramePr>
          <p:cNvPr id="4" name="Table 4">
            <a:extLst>
              <a:ext uri="{FF2B5EF4-FFF2-40B4-BE49-F238E27FC236}">
                <a16:creationId xmlns:a16="http://schemas.microsoft.com/office/drawing/2014/main" id="{E9A523F7-DA8B-4414-9A0A-A8FD16B23459}"/>
              </a:ext>
            </a:extLst>
          </p:cNvPr>
          <p:cNvGraphicFramePr>
            <a:graphicFrameLocks noGrp="1"/>
          </p:cNvGraphicFramePr>
          <p:nvPr>
            <p:ph idx="4294967295"/>
            <p:extLst>
              <p:ext uri="{D42A27DB-BD31-4B8C-83A1-F6EECF244321}">
                <p14:modId xmlns:p14="http://schemas.microsoft.com/office/powerpoint/2010/main" val="1045219807"/>
              </p:ext>
            </p:extLst>
          </p:nvPr>
        </p:nvGraphicFramePr>
        <p:xfrm>
          <a:off x="581025" y="1495868"/>
          <a:ext cx="11029950" cy="4871822"/>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2043835599"/>
                    </a:ext>
                  </a:extLst>
                </a:gridCol>
                <a:gridCol w="1914525">
                  <a:extLst>
                    <a:ext uri="{9D8B030D-6E8A-4147-A177-3AD203B41FA5}">
                      <a16:colId xmlns:a16="http://schemas.microsoft.com/office/drawing/2014/main" val="2236920473"/>
                    </a:ext>
                  </a:extLst>
                </a:gridCol>
                <a:gridCol w="6143625">
                  <a:extLst>
                    <a:ext uri="{9D8B030D-6E8A-4147-A177-3AD203B41FA5}">
                      <a16:colId xmlns:a16="http://schemas.microsoft.com/office/drawing/2014/main" val="3837017128"/>
                    </a:ext>
                  </a:extLst>
                </a:gridCol>
              </a:tblGrid>
              <a:tr h="476249">
                <a:tc>
                  <a:txBody>
                    <a:bodyPr/>
                    <a:lstStyle/>
                    <a:p>
                      <a:pPr algn="ctr"/>
                      <a:r>
                        <a:rPr lang="en-CA" dirty="0"/>
                        <a:t>Part</a:t>
                      </a:r>
                    </a:p>
                  </a:txBody>
                  <a:tcPr anchor="ctr"/>
                </a:tc>
                <a:tc>
                  <a:txBody>
                    <a:bodyPr/>
                    <a:lstStyle/>
                    <a:p>
                      <a:pPr algn="ctr"/>
                      <a:r>
                        <a:rPr lang="en-CA" dirty="0"/>
                        <a:t>Question</a:t>
                      </a:r>
                    </a:p>
                  </a:txBody>
                  <a:tcPr anchor="ctr"/>
                </a:tc>
                <a:tc>
                  <a:txBody>
                    <a:bodyPr/>
                    <a:lstStyle/>
                    <a:p>
                      <a:pPr algn="ctr"/>
                      <a:r>
                        <a:rPr lang="en-CA" dirty="0"/>
                        <a:t>Content</a:t>
                      </a:r>
                    </a:p>
                  </a:txBody>
                  <a:tcPr anchor="ctr"/>
                </a:tc>
                <a:extLst>
                  <a:ext uri="{0D108BD9-81ED-4DB2-BD59-A6C34878D82A}">
                    <a16:rowId xmlns:a16="http://schemas.microsoft.com/office/drawing/2014/main" val="3523834863"/>
                  </a:ext>
                </a:extLst>
              </a:tr>
              <a:tr h="1068951">
                <a:tc>
                  <a:txBody>
                    <a:bodyPr/>
                    <a:lstStyle/>
                    <a:p>
                      <a:pPr algn="ctr"/>
                      <a:r>
                        <a:rPr lang="en-CA" sz="3200" dirty="0"/>
                        <a:t>Introduction</a:t>
                      </a:r>
                    </a:p>
                  </a:txBody>
                  <a:tcPr anchor="ctr"/>
                </a:tc>
                <a:tc>
                  <a:txBody>
                    <a:bodyPr/>
                    <a:lstStyle/>
                    <a:p>
                      <a:pPr algn="ctr"/>
                      <a:r>
                        <a:rPr lang="en-CA" sz="3200" dirty="0"/>
                        <a:t>Why?</a:t>
                      </a:r>
                    </a:p>
                  </a:txBody>
                  <a:tcPr anchor="ctr"/>
                </a:tc>
                <a:tc>
                  <a:txBody>
                    <a:bodyPr/>
                    <a:lstStyle/>
                    <a:p>
                      <a:pPr marL="285750" indent="-285750" algn="ctr">
                        <a:buFont typeface="Arial" panose="020B0604020202020204" pitchFamily="34" charset="0"/>
                        <a:buChar char="•"/>
                      </a:pPr>
                      <a:r>
                        <a:rPr lang="en-CA" dirty="0"/>
                        <a:t>Research context / What is this field?</a:t>
                      </a:r>
                    </a:p>
                    <a:p>
                      <a:pPr marL="285750" indent="-285750" algn="ctr">
                        <a:buFont typeface="Arial" panose="020B0604020202020204" pitchFamily="34" charset="0"/>
                        <a:buChar char="•"/>
                      </a:pPr>
                      <a:r>
                        <a:rPr lang="en-CA" dirty="0"/>
                        <a:t>Why this study?</a:t>
                      </a:r>
                    </a:p>
                  </a:txBody>
                  <a:tcPr anchor="ctr"/>
                </a:tc>
                <a:extLst>
                  <a:ext uri="{0D108BD9-81ED-4DB2-BD59-A6C34878D82A}">
                    <a16:rowId xmlns:a16="http://schemas.microsoft.com/office/drawing/2014/main" val="3009765857"/>
                  </a:ext>
                </a:extLst>
              </a:tr>
              <a:tr h="1068951">
                <a:tc>
                  <a:txBody>
                    <a:bodyPr/>
                    <a:lstStyle/>
                    <a:p>
                      <a:pPr algn="ctr"/>
                      <a:r>
                        <a:rPr lang="en-CA" sz="3200" dirty="0"/>
                        <a:t>Methods</a:t>
                      </a:r>
                    </a:p>
                  </a:txBody>
                  <a:tcPr anchor="ctr"/>
                </a:tc>
                <a:tc>
                  <a:txBody>
                    <a:bodyPr/>
                    <a:lstStyle/>
                    <a:p>
                      <a:pPr algn="ctr"/>
                      <a:r>
                        <a:rPr lang="en-CA" sz="3200" dirty="0"/>
                        <a:t>How?</a:t>
                      </a:r>
                    </a:p>
                  </a:txBody>
                  <a:tcPr anchor="ctr"/>
                </a:tc>
                <a:tc>
                  <a:txBody>
                    <a:bodyPr/>
                    <a:lstStyle/>
                    <a:p>
                      <a:pPr marL="285750" indent="-285750" algn="ctr">
                        <a:buFont typeface="Arial" panose="020B0604020202020204" pitchFamily="34" charset="0"/>
                        <a:buChar char="•"/>
                      </a:pPr>
                      <a:r>
                        <a:rPr lang="en-CA" dirty="0"/>
                        <a:t>Data collection methods</a:t>
                      </a:r>
                    </a:p>
                    <a:p>
                      <a:pPr marL="285750" indent="-285750" algn="ctr">
                        <a:buFont typeface="Arial" panose="020B0604020202020204" pitchFamily="34" charset="0"/>
                        <a:buChar char="•"/>
                      </a:pPr>
                      <a:r>
                        <a:rPr lang="en-CA" dirty="0"/>
                        <a:t>Data processing methods</a:t>
                      </a:r>
                    </a:p>
                  </a:txBody>
                  <a:tcPr anchor="ctr"/>
                </a:tc>
                <a:extLst>
                  <a:ext uri="{0D108BD9-81ED-4DB2-BD59-A6C34878D82A}">
                    <a16:rowId xmlns:a16="http://schemas.microsoft.com/office/drawing/2014/main" val="1791729267"/>
                  </a:ext>
                </a:extLst>
              </a:tr>
              <a:tr h="1068951">
                <a:tc>
                  <a:txBody>
                    <a:bodyPr/>
                    <a:lstStyle/>
                    <a:p>
                      <a:pPr algn="ctr"/>
                      <a:r>
                        <a:rPr lang="en-CA" sz="3200" dirty="0"/>
                        <a:t>Results</a:t>
                      </a:r>
                    </a:p>
                  </a:txBody>
                  <a:tcPr anchor="ctr"/>
                </a:tc>
                <a:tc>
                  <a:txBody>
                    <a:bodyPr/>
                    <a:lstStyle/>
                    <a:p>
                      <a:pPr algn="ctr"/>
                      <a:r>
                        <a:rPr lang="en-CA" sz="3200" dirty="0"/>
                        <a:t>What?</a:t>
                      </a:r>
                    </a:p>
                  </a:txBody>
                  <a:tcPr anchor="ctr"/>
                </a:tc>
                <a:tc>
                  <a:txBody>
                    <a:bodyPr/>
                    <a:lstStyle/>
                    <a:p>
                      <a:pPr marL="285750" indent="-285750" algn="ctr">
                        <a:buFont typeface="Arial" panose="020B0604020202020204" pitchFamily="34" charset="0"/>
                        <a:buChar char="•"/>
                      </a:pPr>
                      <a:r>
                        <a:rPr lang="en-CA" dirty="0"/>
                        <a:t>What raw data was collected?</a:t>
                      </a:r>
                    </a:p>
                    <a:p>
                      <a:pPr marL="285750" indent="-285750" algn="ctr">
                        <a:buFont typeface="Arial" panose="020B0604020202020204" pitchFamily="34" charset="0"/>
                        <a:buChar char="•"/>
                      </a:pPr>
                      <a:r>
                        <a:rPr lang="en-CA" dirty="0"/>
                        <a:t>What were the results of data processing?</a:t>
                      </a:r>
                    </a:p>
                  </a:txBody>
                  <a:tcPr anchor="ctr"/>
                </a:tc>
                <a:extLst>
                  <a:ext uri="{0D108BD9-81ED-4DB2-BD59-A6C34878D82A}">
                    <a16:rowId xmlns:a16="http://schemas.microsoft.com/office/drawing/2014/main" val="1836662003"/>
                  </a:ext>
                </a:extLst>
              </a:tr>
              <a:tr h="1068951">
                <a:tc>
                  <a:txBody>
                    <a:bodyPr/>
                    <a:lstStyle/>
                    <a:p>
                      <a:pPr algn="ctr"/>
                      <a:r>
                        <a:rPr lang="en-CA" sz="3200" dirty="0"/>
                        <a:t>Discussion</a:t>
                      </a:r>
                    </a:p>
                  </a:txBody>
                  <a:tcPr anchor="ctr"/>
                </a:tc>
                <a:tc>
                  <a:txBody>
                    <a:bodyPr/>
                    <a:lstStyle/>
                    <a:p>
                      <a:pPr algn="ctr"/>
                      <a:r>
                        <a:rPr lang="en-CA" sz="3200" dirty="0"/>
                        <a:t>So what?</a:t>
                      </a:r>
                    </a:p>
                  </a:txBody>
                  <a:tcPr anchor="ctr"/>
                </a:tc>
                <a:tc>
                  <a:txBody>
                    <a:bodyPr/>
                    <a:lstStyle/>
                    <a:p>
                      <a:pPr marL="285750" indent="-285750" algn="ctr">
                        <a:buFont typeface="Arial" panose="020B0604020202020204" pitchFamily="34" charset="0"/>
                        <a:buChar char="•"/>
                      </a:pPr>
                      <a:r>
                        <a:rPr lang="en-CA" dirty="0"/>
                        <a:t>Significance (or not) of the results</a:t>
                      </a:r>
                    </a:p>
                    <a:p>
                      <a:pPr marL="285750" indent="-285750" algn="ctr">
                        <a:buFont typeface="Arial" panose="020B0604020202020204" pitchFamily="34" charset="0"/>
                        <a:buChar char="•"/>
                      </a:pPr>
                      <a:r>
                        <a:rPr lang="en-CA" dirty="0"/>
                        <a:t>Research results in the context of existing research</a:t>
                      </a:r>
                    </a:p>
                    <a:p>
                      <a:pPr marL="285750" indent="-285750" algn="ctr">
                        <a:buFont typeface="Arial" panose="020B0604020202020204" pitchFamily="34" charset="0"/>
                        <a:buChar char="•"/>
                      </a:pPr>
                      <a:r>
                        <a:rPr lang="en-CA" dirty="0"/>
                        <a:t>Methodology &amp; Limitations</a:t>
                      </a:r>
                    </a:p>
                    <a:p>
                      <a:pPr marL="285750" indent="-285750" algn="ctr">
                        <a:buFont typeface="Arial" panose="020B0604020202020204" pitchFamily="34" charset="0"/>
                        <a:buChar char="•"/>
                      </a:pPr>
                      <a:r>
                        <a:rPr lang="en-CA" dirty="0"/>
                        <a:t>Conclusion &amp; Further study</a:t>
                      </a:r>
                    </a:p>
                  </a:txBody>
                  <a:tcPr anchor="ctr"/>
                </a:tc>
                <a:extLst>
                  <a:ext uri="{0D108BD9-81ED-4DB2-BD59-A6C34878D82A}">
                    <a16:rowId xmlns:a16="http://schemas.microsoft.com/office/drawing/2014/main" val="1602223992"/>
                  </a:ext>
                </a:extLst>
              </a:tr>
            </a:tbl>
          </a:graphicData>
        </a:graphic>
      </p:graphicFrame>
    </p:spTree>
    <p:extLst>
      <p:ext uri="{BB962C8B-B14F-4D97-AF65-F5344CB8AC3E}">
        <p14:creationId xmlns:p14="http://schemas.microsoft.com/office/powerpoint/2010/main" val="11295613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F9EC0-195C-E963-0EEC-8F8E4B5D5330}"/>
              </a:ext>
            </a:extLst>
          </p:cNvPr>
          <p:cNvSpPr>
            <a:spLocks noGrp="1"/>
          </p:cNvSpPr>
          <p:nvPr>
            <p:ph type="title"/>
          </p:nvPr>
        </p:nvSpPr>
        <p:spPr/>
        <p:txBody>
          <a:bodyPr/>
          <a:lstStyle/>
          <a:p>
            <a:r>
              <a:rPr lang="en-US"/>
              <a:t>APA referencing guide online </a:t>
            </a:r>
          </a:p>
        </p:txBody>
      </p:sp>
      <p:sp>
        <p:nvSpPr>
          <p:cNvPr id="3" name="Content Placeholder 2">
            <a:extLst>
              <a:ext uri="{FF2B5EF4-FFF2-40B4-BE49-F238E27FC236}">
                <a16:creationId xmlns:a16="http://schemas.microsoft.com/office/drawing/2014/main" id="{733DBC18-729E-760E-EF2E-3F9E814144D4}"/>
              </a:ext>
            </a:extLst>
          </p:cNvPr>
          <p:cNvSpPr>
            <a:spLocks noGrp="1"/>
          </p:cNvSpPr>
          <p:nvPr>
            <p:ph idx="1"/>
          </p:nvPr>
        </p:nvSpPr>
        <p:spPr/>
        <p:txBody>
          <a:bodyPr/>
          <a:lstStyle/>
          <a:p>
            <a:r>
              <a:rPr lang="en-US">
                <a:hlinkClick r:id="rId2"/>
              </a:rPr>
              <a:t>https://owl.purdue.edu/owl/research_and_citation/apa_style/apa_style_introduction.html</a:t>
            </a:r>
            <a:endParaRPr lang="en-US"/>
          </a:p>
          <a:p>
            <a:endParaRPr lang="en-US"/>
          </a:p>
        </p:txBody>
      </p:sp>
      <p:pic>
        <p:nvPicPr>
          <p:cNvPr id="4" name="Picture 4">
            <a:extLst>
              <a:ext uri="{FF2B5EF4-FFF2-40B4-BE49-F238E27FC236}">
                <a16:creationId xmlns:a16="http://schemas.microsoft.com/office/drawing/2014/main" id="{E49EBC0E-A140-6455-9D75-0CD5D81D84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635" y="3610677"/>
            <a:ext cx="4951167" cy="3094480"/>
          </a:xfrm>
          <a:prstGeom prst="rect">
            <a:avLst/>
          </a:prstGeom>
        </p:spPr>
      </p:pic>
      <p:pic>
        <p:nvPicPr>
          <p:cNvPr id="5" name="Picture 5">
            <a:extLst>
              <a:ext uri="{FF2B5EF4-FFF2-40B4-BE49-F238E27FC236}">
                <a16:creationId xmlns:a16="http://schemas.microsoft.com/office/drawing/2014/main" id="{32D7017B-064B-BE14-80EE-D239806231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9576" y="3581611"/>
            <a:ext cx="4997675" cy="3123546"/>
          </a:xfrm>
          <a:prstGeom prst="rect">
            <a:avLst/>
          </a:prstGeom>
        </p:spPr>
      </p:pic>
    </p:spTree>
    <p:extLst>
      <p:ext uri="{BB962C8B-B14F-4D97-AF65-F5344CB8AC3E}">
        <p14:creationId xmlns:p14="http://schemas.microsoft.com/office/powerpoint/2010/main" val="14895837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853DA-B523-22EC-176A-71E377096DCE}"/>
              </a:ext>
            </a:extLst>
          </p:cNvPr>
          <p:cNvSpPr>
            <a:spLocks noGrp="1"/>
          </p:cNvSpPr>
          <p:nvPr>
            <p:ph type="title"/>
          </p:nvPr>
        </p:nvSpPr>
        <p:spPr/>
        <p:txBody>
          <a:bodyPr/>
          <a:lstStyle/>
          <a:p>
            <a:r>
              <a:rPr lang="en-US"/>
              <a:t>Questions?</a:t>
            </a:r>
          </a:p>
        </p:txBody>
      </p:sp>
      <p:sp>
        <p:nvSpPr>
          <p:cNvPr id="3" name="Text Placeholder 2">
            <a:extLst>
              <a:ext uri="{FF2B5EF4-FFF2-40B4-BE49-F238E27FC236}">
                <a16:creationId xmlns:a16="http://schemas.microsoft.com/office/drawing/2014/main" id="{AD72E69A-53AE-3142-DC58-24505A53D4F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006515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50856-4D3B-8052-8FEA-DC10BBB8F7C6}"/>
              </a:ext>
            </a:extLst>
          </p:cNvPr>
          <p:cNvSpPr>
            <a:spLocks noGrp="1"/>
          </p:cNvSpPr>
          <p:nvPr>
            <p:ph type="title"/>
          </p:nvPr>
        </p:nvSpPr>
        <p:spPr/>
        <p:txBody>
          <a:bodyPr/>
          <a:lstStyle/>
          <a:p>
            <a:r>
              <a:rPr lang="en-US"/>
              <a:t>Unit 7 – Reading Quiz</a:t>
            </a:r>
          </a:p>
        </p:txBody>
      </p:sp>
      <p:sp>
        <p:nvSpPr>
          <p:cNvPr id="3" name="Content Placeholder 2">
            <a:extLst>
              <a:ext uri="{FF2B5EF4-FFF2-40B4-BE49-F238E27FC236}">
                <a16:creationId xmlns:a16="http://schemas.microsoft.com/office/drawing/2014/main" id="{0F2CCB74-9E8F-0827-766B-E085A37E0FD7}"/>
              </a:ext>
            </a:extLst>
          </p:cNvPr>
          <p:cNvSpPr>
            <a:spLocks noGrp="1"/>
          </p:cNvSpPr>
          <p:nvPr>
            <p:ph idx="1"/>
          </p:nvPr>
        </p:nvSpPr>
        <p:spPr>
          <a:xfrm>
            <a:off x="810734" y="2556932"/>
            <a:ext cx="10526232" cy="3550144"/>
          </a:xfrm>
        </p:spPr>
        <p:txBody>
          <a:bodyPr>
            <a:normAutofit fontScale="92500" lnSpcReduction="10000"/>
          </a:bodyPr>
          <a:lstStyle/>
          <a:p>
            <a:r>
              <a:rPr lang="en-US" sz="3600" dirty="0"/>
              <a:t>We will have the optional quiz on reading content and vocabulary – you can leave if you don’t want to take it</a:t>
            </a:r>
          </a:p>
          <a:p>
            <a:r>
              <a:rPr lang="en-US" sz="3600" dirty="0"/>
              <a:t>Some questions may have more than one answer - you must select </a:t>
            </a:r>
            <a:r>
              <a:rPr lang="en-US" sz="3600" b="1" dirty="0"/>
              <a:t>all</a:t>
            </a:r>
            <a:r>
              <a:rPr lang="en-US" sz="3600" dirty="0"/>
              <a:t> correct answers to receive full marks</a:t>
            </a:r>
          </a:p>
          <a:p>
            <a:r>
              <a:rPr lang="en-US" sz="3600" dirty="0"/>
              <a:t>The link will be posted to the WeChat group</a:t>
            </a:r>
          </a:p>
          <a:p>
            <a:r>
              <a:rPr lang="en-US" sz="3600" dirty="0"/>
              <a:t>You have 20 minutes</a:t>
            </a:r>
          </a:p>
        </p:txBody>
      </p:sp>
    </p:spTree>
    <p:extLst>
      <p:ext uri="{BB962C8B-B14F-4D97-AF65-F5344CB8AC3E}">
        <p14:creationId xmlns:p14="http://schemas.microsoft.com/office/powerpoint/2010/main" val="1812201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A204E-4A0B-39A2-A243-F48C9647C99B}"/>
              </a:ext>
            </a:extLst>
          </p:cNvPr>
          <p:cNvSpPr>
            <a:spLocks noGrp="1"/>
          </p:cNvSpPr>
          <p:nvPr>
            <p:ph type="title"/>
          </p:nvPr>
        </p:nvSpPr>
        <p:spPr/>
        <p:txBody>
          <a:bodyPr/>
          <a:lstStyle/>
          <a:p>
            <a:r>
              <a:rPr lang="en-US" dirty="0"/>
              <a:t>The End</a:t>
            </a:r>
          </a:p>
        </p:txBody>
      </p:sp>
      <p:sp>
        <p:nvSpPr>
          <p:cNvPr id="3" name="Content Placeholder 2">
            <a:extLst>
              <a:ext uri="{FF2B5EF4-FFF2-40B4-BE49-F238E27FC236}">
                <a16:creationId xmlns:a16="http://schemas.microsoft.com/office/drawing/2014/main" id="{A6DB4D5B-77C5-2B52-0C6C-588ADE37162D}"/>
              </a:ext>
            </a:extLst>
          </p:cNvPr>
          <p:cNvSpPr>
            <a:spLocks noGrp="1"/>
          </p:cNvSpPr>
          <p:nvPr>
            <p:ph type="body" idx="1"/>
          </p:nvPr>
        </p:nvSpPr>
        <p:spPr/>
        <p:txBody>
          <a:bodyPr/>
          <a:lstStyle/>
          <a:p>
            <a:r>
              <a:rPr lang="en-US" dirty="0"/>
              <a:t>Final papers will be at the end of term</a:t>
            </a:r>
          </a:p>
        </p:txBody>
      </p:sp>
    </p:spTree>
    <p:extLst>
      <p:ext uri="{BB962C8B-B14F-4D97-AF65-F5344CB8AC3E}">
        <p14:creationId xmlns:p14="http://schemas.microsoft.com/office/powerpoint/2010/main" val="2629759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56009-EDFD-4386-B0E6-B00E1058247B}"/>
              </a:ext>
            </a:extLst>
          </p:cNvPr>
          <p:cNvSpPr>
            <a:spLocks noGrp="1"/>
          </p:cNvSpPr>
          <p:nvPr>
            <p:ph type="title" idx="4294967295"/>
          </p:nvPr>
        </p:nvSpPr>
        <p:spPr>
          <a:xfrm>
            <a:off x="1122721" y="573210"/>
            <a:ext cx="9117762" cy="1303337"/>
          </a:xfrm>
        </p:spPr>
        <p:txBody>
          <a:bodyPr>
            <a:normAutofit fontScale="90000"/>
          </a:bodyPr>
          <a:lstStyle/>
          <a:p>
            <a:pPr algn="ctr"/>
            <a:r>
              <a:rPr lang="en-US" sz="5400"/>
              <a:t>Review: </a:t>
            </a:r>
            <a:r>
              <a:rPr lang="en-CA" sz="5400"/>
              <a:t>The </a:t>
            </a:r>
            <a:r>
              <a:rPr lang="en-CA" sz="5400" dirty="0"/>
              <a:t>IMRD Framework</a:t>
            </a:r>
          </a:p>
        </p:txBody>
      </p:sp>
      <p:sp>
        <p:nvSpPr>
          <p:cNvPr id="3" name="Content Placeholder 2">
            <a:extLst>
              <a:ext uri="{FF2B5EF4-FFF2-40B4-BE49-F238E27FC236}">
                <a16:creationId xmlns:a16="http://schemas.microsoft.com/office/drawing/2014/main" id="{DF8C803D-1303-4ECD-8BA9-2FB67F87A5D7}"/>
              </a:ext>
            </a:extLst>
          </p:cNvPr>
          <p:cNvSpPr>
            <a:spLocks noGrp="1"/>
          </p:cNvSpPr>
          <p:nvPr>
            <p:ph idx="4294967295"/>
          </p:nvPr>
        </p:nvSpPr>
        <p:spPr>
          <a:xfrm>
            <a:off x="1003083" y="1836675"/>
            <a:ext cx="7237413" cy="4408243"/>
          </a:xfrm>
        </p:spPr>
        <p:txBody>
          <a:bodyPr>
            <a:normAutofit/>
          </a:bodyPr>
          <a:lstStyle/>
          <a:p>
            <a:pPr marL="0" indent="0">
              <a:buNone/>
            </a:pPr>
            <a:r>
              <a:rPr lang="en-CA" sz="3200" dirty="0"/>
              <a:t>The norm, and most common structure, for original research papers. The template contains 4 main sections:</a:t>
            </a:r>
          </a:p>
          <a:p>
            <a:r>
              <a:rPr lang="en-CA" sz="3200" dirty="0"/>
              <a:t>Introduction</a:t>
            </a:r>
          </a:p>
          <a:p>
            <a:r>
              <a:rPr lang="en-CA" sz="3200" dirty="0"/>
              <a:t>Methods</a:t>
            </a:r>
          </a:p>
          <a:p>
            <a:r>
              <a:rPr lang="en-CA" sz="3200" dirty="0"/>
              <a:t>Results</a:t>
            </a:r>
          </a:p>
          <a:p>
            <a:r>
              <a:rPr lang="en-CA" sz="3200" dirty="0"/>
              <a:t>Discussion</a:t>
            </a:r>
          </a:p>
        </p:txBody>
      </p:sp>
      <p:sp>
        <p:nvSpPr>
          <p:cNvPr id="4" name="Rectangle: Top Corners Snipped 3">
            <a:extLst>
              <a:ext uri="{FF2B5EF4-FFF2-40B4-BE49-F238E27FC236}">
                <a16:creationId xmlns:a16="http://schemas.microsoft.com/office/drawing/2014/main" id="{D0FE045C-F7CE-4EDD-B37F-C2519F8F9780}"/>
              </a:ext>
            </a:extLst>
          </p:cNvPr>
          <p:cNvSpPr/>
          <p:nvPr/>
        </p:nvSpPr>
        <p:spPr>
          <a:xfrm>
            <a:off x="8360134" y="1803549"/>
            <a:ext cx="3644977" cy="1125416"/>
          </a:xfrm>
          <a:prstGeom prst="snip2SameRect">
            <a:avLst>
              <a:gd name="adj1" fmla="val 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dirty="0"/>
              <a:t>Introduction</a:t>
            </a:r>
          </a:p>
        </p:txBody>
      </p:sp>
      <p:sp>
        <p:nvSpPr>
          <p:cNvPr id="5" name="Rectangle 4">
            <a:extLst>
              <a:ext uri="{FF2B5EF4-FFF2-40B4-BE49-F238E27FC236}">
                <a16:creationId xmlns:a16="http://schemas.microsoft.com/office/drawing/2014/main" id="{CE2BAFF0-FCBE-4A2B-87EA-FCC6EE7C0226}"/>
              </a:ext>
            </a:extLst>
          </p:cNvPr>
          <p:cNvSpPr/>
          <p:nvPr/>
        </p:nvSpPr>
        <p:spPr>
          <a:xfrm>
            <a:off x="8876964" y="3051476"/>
            <a:ext cx="2611316" cy="1013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000" dirty="0"/>
              <a:t>Methods</a:t>
            </a:r>
          </a:p>
        </p:txBody>
      </p:sp>
      <p:sp>
        <p:nvSpPr>
          <p:cNvPr id="6" name="Rectangle 5">
            <a:extLst>
              <a:ext uri="{FF2B5EF4-FFF2-40B4-BE49-F238E27FC236}">
                <a16:creationId xmlns:a16="http://schemas.microsoft.com/office/drawing/2014/main" id="{7BAD6007-6439-4EEC-B54A-5C94E5E69EDB}"/>
              </a:ext>
            </a:extLst>
          </p:cNvPr>
          <p:cNvSpPr/>
          <p:nvPr/>
        </p:nvSpPr>
        <p:spPr>
          <a:xfrm>
            <a:off x="8876964" y="4187787"/>
            <a:ext cx="2611316" cy="1013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000" dirty="0"/>
              <a:t>Results</a:t>
            </a:r>
          </a:p>
        </p:txBody>
      </p:sp>
      <p:sp>
        <p:nvSpPr>
          <p:cNvPr id="7" name="Rectangle: Top Corners Snipped 6">
            <a:extLst>
              <a:ext uri="{FF2B5EF4-FFF2-40B4-BE49-F238E27FC236}">
                <a16:creationId xmlns:a16="http://schemas.microsoft.com/office/drawing/2014/main" id="{01867AD4-E1FC-4053-8B4D-D72AE8B0BFA0}"/>
              </a:ext>
            </a:extLst>
          </p:cNvPr>
          <p:cNvSpPr/>
          <p:nvPr/>
        </p:nvSpPr>
        <p:spPr>
          <a:xfrm>
            <a:off x="8406651" y="5323646"/>
            <a:ext cx="3644977" cy="1125416"/>
          </a:xfrm>
          <a:prstGeom prst="snip2SameRect">
            <a:avLst>
              <a:gd name="adj1" fmla="val 41407"/>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dirty="0"/>
              <a:t>Discussion</a:t>
            </a:r>
          </a:p>
        </p:txBody>
      </p:sp>
      <p:sp>
        <p:nvSpPr>
          <p:cNvPr id="8" name="Rectangle 7">
            <a:extLst>
              <a:ext uri="{FF2B5EF4-FFF2-40B4-BE49-F238E27FC236}">
                <a16:creationId xmlns:a16="http://schemas.microsoft.com/office/drawing/2014/main" id="{B74B5172-F4D4-4D20-8EFB-9CD98E3E3F1D}"/>
              </a:ext>
            </a:extLst>
          </p:cNvPr>
          <p:cNvSpPr/>
          <p:nvPr/>
        </p:nvSpPr>
        <p:spPr>
          <a:xfrm>
            <a:off x="5071286" y="4651626"/>
            <a:ext cx="1914525" cy="1344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a:t>Sometimes also called </a:t>
            </a:r>
            <a:r>
              <a:rPr lang="en-CA" sz="2400" dirty="0" err="1"/>
              <a:t>IMRaD</a:t>
            </a:r>
            <a:endParaRPr lang="en-CA" sz="2400" dirty="0"/>
          </a:p>
        </p:txBody>
      </p:sp>
    </p:spTree>
    <p:extLst>
      <p:ext uri="{BB962C8B-B14F-4D97-AF65-F5344CB8AC3E}">
        <p14:creationId xmlns:p14="http://schemas.microsoft.com/office/powerpoint/2010/main" val="750606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99046-844D-4E0D-87C7-3C50F358C6D3}"/>
              </a:ext>
            </a:extLst>
          </p:cNvPr>
          <p:cNvSpPr>
            <a:spLocks noGrp="1"/>
          </p:cNvSpPr>
          <p:nvPr>
            <p:ph type="title"/>
          </p:nvPr>
        </p:nvSpPr>
        <p:spPr/>
        <p:txBody>
          <a:bodyPr/>
          <a:lstStyle/>
          <a:p>
            <a:r>
              <a:rPr lang="en-CA"/>
              <a:t>IMRD </a:t>
            </a:r>
            <a:r>
              <a:rPr lang="en-US"/>
              <a:t>F</a:t>
            </a:r>
            <a:r>
              <a:rPr lang="en-CA"/>
              <a:t>ramework</a:t>
            </a:r>
            <a:endParaRPr lang="en-CA" dirty="0"/>
          </a:p>
        </p:txBody>
      </p:sp>
      <p:sp>
        <p:nvSpPr>
          <p:cNvPr id="3" name="Content Placeholder 2">
            <a:extLst>
              <a:ext uri="{FF2B5EF4-FFF2-40B4-BE49-F238E27FC236}">
                <a16:creationId xmlns:a16="http://schemas.microsoft.com/office/drawing/2014/main" id="{BB1B1EF3-0932-44FF-BCAC-62AED3B64DC6}"/>
              </a:ext>
            </a:extLst>
          </p:cNvPr>
          <p:cNvSpPr>
            <a:spLocks noGrp="1"/>
          </p:cNvSpPr>
          <p:nvPr>
            <p:ph idx="1"/>
          </p:nvPr>
        </p:nvSpPr>
        <p:spPr>
          <a:xfrm>
            <a:off x="1162493" y="2410734"/>
            <a:ext cx="10054855" cy="3318936"/>
          </a:xfrm>
        </p:spPr>
        <p:txBody>
          <a:bodyPr>
            <a:noAutofit/>
          </a:bodyPr>
          <a:lstStyle/>
          <a:p>
            <a:r>
              <a:rPr lang="en-CA" sz="2800" dirty="0"/>
              <a:t>IMRD = major headings/sections in a paper</a:t>
            </a:r>
          </a:p>
          <a:p>
            <a:r>
              <a:rPr lang="en-CA" sz="2800" b="1" dirty="0"/>
              <a:t>I</a:t>
            </a:r>
            <a:r>
              <a:rPr lang="en-CA" sz="2800" dirty="0"/>
              <a:t>ntroduction – why is your research important</a:t>
            </a:r>
          </a:p>
          <a:p>
            <a:r>
              <a:rPr lang="en-CA" sz="2800" b="1" dirty="0"/>
              <a:t>M</a:t>
            </a:r>
            <a:r>
              <a:rPr lang="en-CA" sz="2800" dirty="0"/>
              <a:t>ethods – how did you do it</a:t>
            </a:r>
          </a:p>
          <a:p>
            <a:r>
              <a:rPr lang="en-CA" sz="2800" b="1" dirty="0"/>
              <a:t>R</a:t>
            </a:r>
            <a:r>
              <a:rPr lang="en-CA" sz="2800" dirty="0"/>
              <a:t>esults – what did you find</a:t>
            </a:r>
          </a:p>
          <a:p>
            <a:r>
              <a:rPr lang="en-CA" sz="2800" b="1" dirty="0"/>
              <a:t>D</a:t>
            </a:r>
            <a:r>
              <a:rPr lang="en-CA" sz="2800" dirty="0"/>
              <a:t>iscussion – what does </a:t>
            </a:r>
            <a:r>
              <a:rPr lang="en-CA" sz="2800"/>
              <a:t>it mean</a:t>
            </a:r>
            <a:endParaRPr lang="en-CA" sz="2800" dirty="0"/>
          </a:p>
          <a:p>
            <a:r>
              <a:rPr lang="en-CA" sz="2800" dirty="0"/>
              <a:t>The IMRD framework is often used in most scientific and research areas</a:t>
            </a:r>
          </a:p>
        </p:txBody>
      </p:sp>
    </p:spTree>
    <p:extLst>
      <p:ext uri="{BB962C8B-B14F-4D97-AF65-F5344CB8AC3E}">
        <p14:creationId xmlns:p14="http://schemas.microsoft.com/office/powerpoint/2010/main" val="2335623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8F2F2-79DD-79CD-5E28-9A9B13F799C9}"/>
              </a:ext>
            </a:extLst>
          </p:cNvPr>
          <p:cNvSpPr>
            <a:spLocks noGrp="1"/>
          </p:cNvSpPr>
          <p:nvPr>
            <p:ph type="title"/>
          </p:nvPr>
        </p:nvSpPr>
        <p:spPr/>
        <p:txBody>
          <a:bodyPr/>
          <a:lstStyle/>
          <a:p>
            <a:r>
              <a:rPr lang="en-US"/>
              <a:t>Introduction Purpose</a:t>
            </a:r>
          </a:p>
        </p:txBody>
      </p:sp>
      <p:sp>
        <p:nvSpPr>
          <p:cNvPr id="3" name="Content Placeholder 2">
            <a:extLst>
              <a:ext uri="{FF2B5EF4-FFF2-40B4-BE49-F238E27FC236}">
                <a16:creationId xmlns:a16="http://schemas.microsoft.com/office/drawing/2014/main" id="{FC610348-5D47-D0F1-5AC6-92B04505C3AF}"/>
              </a:ext>
            </a:extLst>
          </p:cNvPr>
          <p:cNvSpPr>
            <a:spLocks noGrp="1"/>
          </p:cNvSpPr>
          <p:nvPr>
            <p:ph idx="1"/>
          </p:nvPr>
        </p:nvSpPr>
        <p:spPr>
          <a:xfrm>
            <a:off x="983512" y="2556932"/>
            <a:ext cx="10253773" cy="3318936"/>
          </a:xfrm>
        </p:spPr>
        <p:txBody>
          <a:bodyPr>
            <a:normAutofit/>
          </a:bodyPr>
          <a:lstStyle/>
          <a:p>
            <a:r>
              <a:rPr lang="en-US" sz="3200"/>
              <a:t>The introduction explains and defends the rationale behind the work to the reader</a:t>
            </a:r>
          </a:p>
          <a:p>
            <a:r>
              <a:rPr lang="en-US" sz="3200"/>
              <a:t>It places the work in a theoretical context</a:t>
            </a:r>
          </a:p>
          <a:p>
            <a:r>
              <a:rPr lang="en-US" sz="3200"/>
              <a:t>It allows the reader to understand the objective</a:t>
            </a:r>
          </a:p>
          <a:p>
            <a:r>
              <a:rPr lang="en-US" sz="3200"/>
              <a:t>Purpose: </a:t>
            </a:r>
            <a:r>
              <a:rPr lang="en-US" sz="3200" b="1"/>
              <a:t>Help the reader understand</a:t>
            </a:r>
          </a:p>
          <a:p>
            <a:endParaRPr lang="en-US" sz="3200"/>
          </a:p>
          <a:p>
            <a:endParaRPr lang="en-US" sz="3200"/>
          </a:p>
          <a:p>
            <a:endParaRPr lang="en-US" sz="3200"/>
          </a:p>
        </p:txBody>
      </p:sp>
    </p:spTree>
    <p:extLst>
      <p:ext uri="{BB962C8B-B14F-4D97-AF65-F5344CB8AC3E}">
        <p14:creationId xmlns:p14="http://schemas.microsoft.com/office/powerpoint/2010/main" val="2672451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37166-3926-30D3-2472-F4A0361751CC}"/>
              </a:ext>
            </a:extLst>
          </p:cNvPr>
          <p:cNvSpPr>
            <a:spLocks noGrp="1"/>
          </p:cNvSpPr>
          <p:nvPr>
            <p:ph type="title"/>
          </p:nvPr>
        </p:nvSpPr>
        <p:spPr/>
        <p:txBody>
          <a:bodyPr/>
          <a:lstStyle/>
          <a:p>
            <a:r>
              <a:rPr lang="en-US"/>
              <a:t>Introduction Style</a:t>
            </a:r>
          </a:p>
        </p:txBody>
      </p:sp>
      <p:sp>
        <p:nvSpPr>
          <p:cNvPr id="3" name="Content Placeholder 2">
            <a:extLst>
              <a:ext uri="{FF2B5EF4-FFF2-40B4-BE49-F238E27FC236}">
                <a16:creationId xmlns:a16="http://schemas.microsoft.com/office/drawing/2014/main" id="{06EE6785-91D7-DB8E-B242-95C69F265C8D}"/>
              </a:ext>
            </a:extLst>
          </p:cNvPr>
          <p:cNvSpPr>
            <a:spLocks noGrp="1"/>
          </p:cNvSpPr>
          <p:nvPr>
            <p:ph idx="1"/>
          </p:nvPr>
        </p:nvSpPr>
        <p:spPr>
          <a:xfrm>
            <a:off x="990156" y="2556931"/>
            <a:ext cx="10313581" cy="3616597"/>
          </a:xfrm>
        </p:spPr>
        <p:txBody>
          <a:bodyPr>
            <a:normAutofit lnSpcReduction="10000"/>
          </a:bodyPr>
          <a:lstStyle/>
          <a:p>
            <a:r>
              <a:rPr lang="en-US"/>
              <a:t>We need to remember that research papers have a purpose an audience: Share research to the scientific community</a:t>
            </a:r>
          </a:p>
          <a:p>
            <a:r>
              <a:rPr lang="en-US"/>
              <a:t>As a result, introductions to research papers follow what is called the Create- A-Response Space (CARS) model, to compete for two objectives: Research space, and readers</a:t>
            </a:r>
          </a:p>
          <a:p>
            <a:r>
              <a:rPr lang="en-US"/>
              <a:t>Papers need to convince readers that 1) the research field is important and relevant and 2) this particular paper is filling an important missing part of this research</a:t>
            </a:r>
          </a:p>
          <a:p>
            <a:r>
              <a:rPr lang="en-US"/>
              <a:t>Introductions therefore start introducing the field in general, and end introducing the specific research questions, methods, and goals of the paper itself</a:t>
            </a:r>
          </a:p>
        </p:txBody>
      </p:sp>
    </p:spTree>
    <p:extLst>
      <p:ext uri="{BB962C8B-B14F-4D97-AF65-F5344CB8AC3E}">
        <p14:creationId xmlns:p14="http://schemas.microsoft.com/office/powerpoint/2010/main" val="2619122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3AE41-0BD4-40E1-BFDB-4B15EE636999}"/>
              </a:ext>
            </a:extLst>
          </p:cNvPr>
          <p:cNvSpPr>
            <a:spLocks noGrp="1"/>
          </p:cNvSpPr>
          <p:nvPr>
            <p:ph type="title" idx="4294967295"/>
          </p:nvPr>
        </p:nvSpPr>
        <p:spPr>
          <a:xfrm>
            <a:off x="1408814" y="723900"/>
            <a:ext cx="9601200" cy="631751"/>
          </a:xfrm>
        </p:spPr>
        <p:txBody>
          <a:bodyPr>
            <a:normAutofit fontScale="90000"/>
          </a:bodyPr>
          <a:lstStyle/>
          <a:p>
            <a:pPr algn="ctr"/>
            <a:r>
              <a:rPr lang="en-CA" sz="4400"/>
              <a:t>The Introduction</a:t>
            </a:r>
            <a:r>
              <a:rPr lang="en-US" sz="4400"/>
              <a:t> Question: Why?</a:t>
            </a:r>
            <a:endParaRPr lang="en-CA" sz="4400" dirty="0"/>
          </a:p>
        </p:txBody>
      </p:sp>
      <p:sp>
        <p:nvSpPr>
          <p:cNvPr id="3" name="Content Placeholder 2">
            <a:extLst>
              <a:ext uri="{FF2B5EF4-FFF2-40B4-BE49-F238E27FC236}">
                <a16:creationId xmlns:a16="http://schemas.microsoft.com/office/drawing/2014/main" id="{AB66E0DC-D375-484A-BC27-7FE950551A19}"/>
              </a:ext>
            </a:extLst>
          </p:cNvPr>
          <p:cNvSpPr>
            <a:spLocks noGrp="1"/>
          </p:cNvSpPr>
          <p:nvPr>
            <p:ph idx="4294967295"/>
          </p:nvPr>
        </p:nvSpPr>
        <p:spPr>
          <a:xfrm>
            <a:off x="983992" y="1512260"/>
            <a:ext cx="9967543" cy="4674560"/>
          </a:xfrm>
        </p:spPr>
        <p:txBody>
          <a:bodyPr>
            <a:noAutofit/>
          </a:bodyPr>
          <a:lstStyle/>
          <a:p>
            <a:pPr marL="0" indent="0">
              <a:buNone/>
            </a:pPr>
            <a:r>
              <a:rPr lang="en-CA" dirty="0"/>
              <a:t>Just like all writing, a research paper should start with an introduction answering the question </a:t>
            </a:r>
            <a:r>
              <a:rPr lang="en-CA" b="1" dirty="0"/>
              <a:t>why:</a:t>
            </a:r>
          </a:p>
          <a:p>
            <a:r>
              <a:rPr lang="en-CA" b="1" dirty="0"/>
              <a:t>Why </a:t>
            </a:r>
            <a:r>
              <a:rPr lang="en-CA" dirty="0"/>
              <a:t>is this a valid field of research?</a:t>
            </a:r>
            <a:endParaRPr lang="en-CA" b="1" dirty="0"/>
          </a:p>
          <a:p>
            <a:r>
              <a:rPr lang="en-CA" b="1" dirty="0"/>
              <a:t>Why </a:t>
            </a:r>
            <a:r>
              <a:rPr lang="en-CA" dirty="0"/>
              <a:t>was this particular research undertaken?</a:t>
            </a:r>
            <a:endParaRPr lang="en-CA" b="1" dirty="0"/>
          </a:p>
          <a:p>
            <a:r>
              <a:rPr lang="en-CA" b="1" dirty="0"/>
              <a:t>Why </a:t>
            </a:r>
            <a:r>
              <a:rPr lang="en-CA" dirty="0"/>
              <a:t>was this paper written?</a:t>
            </a:r>
          </a:p>
          <a:p>
            <a:r>
              <a:rPr lang="en-CA" b="1" dirty="0"/>
              <a:t>Why </a:t>
            </a:r>
            <a:r>
              <a:rPr lang="en-CA" dirty="0"/>
              <a:t>should you be reading this paper?</a:t>
            </a:r>
          </a:p>
          <a:p>
            <a:r>
              <a:rPr lang="en-CA" b="1" dirty="0"/>
              <a:t>Why </a:t>
            </a:r>
            <a:r>
              <a:rPr lang="en-CA" dirty="0"/>
              <a:t>should this research be continued or replicated?</a:t>
            </a:r>
          </a:p>
          <a:p>
            <a:pPr marL="0" indent="0">
              <a:buNone/>
            </a:pPr>
            <a:r>
              <a:rPr lang="en-CA" dirty="0"/>
              <a:t>The introduction should also give an overview of the subject, to bring the reader up to speed on what will be discussion, including defining any key terms and covering any relevant existing research.</a:t>
            </a:r>
          </a:p>
        </p:txBody>
      </p:sp>
    </p:spTree>
    <p:extLst>
      <p:ext uri="{BB962C8B-B14F-4D97-AF65-F5344CB8AC3E}">
        <p14:creationId xmlns:p14="http://schemas.microsoft.com/office/powerpoint/2010/main" val="2957793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E87A290-25EC-41EE-49DA-3AC7CE646F39}"/>
              </a:ext>
            </a:extLst>
          </p:cNvPr>
          <p:cNvGraphicFramePr>
            <a:graphicFrameLocks noGrp="1"/>
          </p:cNvGraphicFramePr>
          <p:nvPr/>
        </p:nvGraphicFramePr>
        <p:xfrm>
          <a:off x="86389" y="897120"/>
          <a:ext cx="11908467" cy="5842995"/>
        </p:xfrm>
        <a:graphic>
          <a:graphicData uri="http://schemas.openxmlformats.org/drawingml/2006/table">
            <a:tbl>
              <a:tblPr firstCol="1" bandRow="1">
                <a:tableStyleId>{5C22544A-7EE6-4342-B048-85BDC9FD1C3A}</a:tableStyleId>
              </a:tblPr>
              <a:tblGrid>
                <a:gridCol w="1613704">
                  <a:extLst>
                    <a:ext uri="{9D8B030D-6E8A-4147-A177-3AD203B41FA5}">
                      <a16:colId xmlns:a16="http://schemas.microsoft.com/office/drawing/2014/main" val="3308166337"/>
                    </a:ext>
                  </a:extLst>
                </a:gridCol>
                <a:gridCol w="3290294">
                  <a:extLst>
                    <a:ext uri="{9D8B030D-6E8A-4147-A177-3AD203B41FA5}">
                      <a16:colId xmlns:a16="http://schemas.microsoft.com/office/drawing/2014/main" val="3745109114"/>
                    </a:ext>
                  </a:extLst>
                </a:gridCol>
                <a:gridCol w="7004469">
                  <a:extLst>
                    <a:ext uri="{9D8B030D-6E8A-4147-A177-3AD203B41FA5}">
                      <a16:colId xmlns:a16="http://schemas.microsoft.com/office/drawing/2014/main" val="3545345033"/>
                    </a:ext>
                  </a:extLst>
                </a:gridCol>
              </a:tblGrid>
              <a:tr h="2060245">
                <a:tc>
                  <a:txBody>
                    <a:bodyPr/>
                    <a:lstStyle/>
                    <a:p>
                      <a:pPr algn="ctr"/>
                      <a:r>
                        <a:rPr lang="en-US" sz="2400"/>
                        <a:t>Move 1</a:t>
                      </a:r>
                    </a:p>
                  </a:txBody>
                  <a:tcPr anchor="ctr"/>
                </a:tc>
                <a:tc>
                  <a:txBody>
                    <a:bodyPr/>
                    <a:lstStyle/>
                    <a:p>
                      <a:pPr algn="ctr"/>
                      <a:r>
                        <a:rPr lang="en-US" sz="2400"/>
                        <a:t>Establish Research Space</a:t>
                      </a:r>
                    </a:p>
                  </a:txBody>
                  <a:tcPr anchor="ctr"/>
                </a:tc>
                <a:tc>
                  <a:txBody>
                    <a:bodyPr/>
                    <a:lstStyle/>
                    <a:p>
                      <a:pPr marL="342900" indent="-342900" algn="ctr">
                        <a:buFont typeface="Arial" panose="020B0604020202020204" pitchFamily="34" charset="0"/>
                        <a:buChar char="•"/>
                      </a:pPr>
                      <a:r>
                        <a:rPr lang="en-US" sz="2400"/>
                        <a:t>Show that the overall research area is important, central, interesting, or relevant (Optional)</a:t>
                      </a:r>
                    </a:p>
                    <a:p>
                      <a:pPr marL="342900" indent="-342900" algn="ctr">
                        <a:buFont typeface="Arial" panose="020B0604020202020204" pitchFamily="34" charset="0"/>
                        <a:buChar char="•"/>
                      </a:pPr>
                      <a:r>
                        <a:rPr lang="en-US" sz="2400" b="1"/>
                        <a:t>Introduce and review previous research in the area</a:t>
                      </a:r>
                    </a:p>
                  </a:txBody>
                  <a:tcPr anchor="ctr"/>
                </a:tc>
                <a:extLst>
                  <a:ext uri="{0D108BD9-81ED-4DB2-BD59-A6C34878D82A}">
                    <a16:rowId xmlns:a16="http://schemas.microsoft.com/office/drawing/2014/main" val="2778797324"/>
                  </a:ext>
                </a:extLst>
              </a:tr>
              <a:tr h="1753536">
                <a:tc>
                  <a:txBody>
                    <a:bodyPr/>
                    <a:lstStyle/>
                    <a:p>
                      <a:pPr algn="ctr"/>
                      <a:r>
                        <a:rPr lang="en-US" sz="2400"/>
                        <a:t>Move 2</a:t>
                      </a:r>
                    </a:p>
                  </a:txBody>
                  <a:tcPr anchor="ctr"/>
                </a:tc>
                <a:tc>
                  <a:txBody>
                    <a:bodyPr/>
                    <a:lstStyle/>
                    <a:p>
                      <a:pPr algn="ctr"/>
                      <a:r>
                        <a:rPr lang="en-US" sz="2400"/>
                        <a:t>Establish a Motivation</a:t>
                      </a:r>
                    </a:p>
                  </a:txBody>
                  <a:tcPr anchor="ctr"/>
                </a:tc>
                <a:tc>
                  <a:txBody>
                    <a:bodyPr/>
                    <a:lstStyle/>
                    <a:p>
                      <a:pPr marL="342900" indent="-342900" algn="ctr">
                        <a:buFont typeface="Arial" panose="020B0604020202020204" pitchFamily="34" charset="0"/>
                        <a:buChar char="•"/>
                      </a:pPr>
                      <a:r>
                        <a:rPr lang="en-US" sz="2400" b="1"/>
                        <a:t>Indicate a gap in previous research, or</a:t>
                      </a:r>
                    </a:p>
                    <a:p>
                      <a:pPr marL="342900" indent="-342900" algn="ctr">
                        <a:buFont typeface="Arial" panose="020B0604020202020204" pitchFamily="34" charset="0"/>
                        <a:buChar char="•"/>
                      </a:pPr>
                      <a:r>
                        <a:rPr lang="en-US" sz="2400" b="1"/>
                        <a:t>Raise a question about previous research or extending previous knowledge in some way</a:t>
                      </a:r>
                    </a:p>
                  </a:txBody>
                  <a:tcPr anchor="ctr"/>
                </a:tc>
                <a:extLst>
                  <a:ext uri="{0D108BD9-81ED-4DB2-BD59-A6C34878D82A}">
                    <a16:rowId xmlns:a16="http://schemas.microsoft.com/office/drawing/2014/main" val="2283287566"/>
                  </a:ext>
                </a:extLst>
              </a:tr>
              <a:tr h="2029214">
                <a:tc>
                  <a:txBody>
                    <a:bodyPr/>
                    <a:lstStyle/>
                    <a:p>
                      <a:pPr algn="ctr"/>
                      <a:r>
                        <a:rPr lang="en-US" sz="2400"/>
                        <a:t>Move 3</a:t>
                      </a:r>
                    </a:p>
                  </a:txBody>
                  <a:tcPr anchor="ctr"/>
                </a:tc>
                <a:tc>
                  <a:txBody>
                    <a:bodyPr/>
                    <a:lstStyle/>
                    <a:p>
                      <a:pPr algn="ctr"/>
                      <a:r>
                        <a:rPr lang="en-US" sz="2400"/>
                        <a:t>Make an Offer</a:t>
                      </a:r>
                      <a:br>
                        <a:rPr lang="en-US" sz="2400"/>
                      </a:br>
                      <a:r>
                        <a:rPr lang="en-US" sz="2400"/>
                        <a:t>(Fill the Gap)</a:t>
                      </a:r>
                    </a:p>
                  </a:txBody>
                  <a:tcPr anchor="ctr"/>
                </a:tc>
                <a:tc>
                  <a:txBody>
                    <a:bodyPr/>
                    <a:lstStyle/>
                    <a:p>
                      <a:pPr marL="342900" indent="-342900" algn="ctr">
                        <a:buFont typeface="Arial" panose="020B0604020202020204" pitchFamily="34" charset="0"/>
                        <a:buChar char="•"/>
                      </a:pPr>
                      <a:r>
                        <a:rPr lang="en-US" sz="2400" b="1"/>
                        <a:t>Outline the purpose or nature of the proposed research</a:t>
                      </a:r>
                    </a:p>
                    <a:p>
                      <a:pPr marL="342900" indent="-342900" algn="ctr">
                        <a:buFont typeface="Arial" panose="020B0604020202020204" pitchFamily="34" charset="0"/>
                        <a:buChar char="•"/>
                      </a:pPr>
                      <a:r>
                        <a:rPr lang="en-US" sz="2400"/>
                        <a:t>Share some early findings (Optional)</a:t>
                      </a:r>
                    </a:p>
                    <a:p>
                      <a:pPr marL="342900" indent="-342900" algn="ctr">
                        <a:buFont typeface="Arial" panose="020B0604020202020204" pitchFamily="34" charset="0"/>
                        <a:buChar char="•"/>
                      </a:pPr>
                      <a:r>
                        <a:rPr lang="en-US" sz="2400"/>
                        <a:t>Indicate the structure of the research paper (Optional)</a:t>
                      </a:r>
                    </a:p>
                  </a:txBody>
                  <a:tcPr anchor="ctr"/>
                </a:tc>
                <a:extLst>
                  <a:ext uri="{0D108BD9-81ED-4DB2-BD59-A6C34878D82A}">
                    <a16:rowId xmlns:a16="http://schemas.microsoft.com/office/drawing/2014/main" val="390338760"/>
                  </a:ext>
                </a:extLst>
              </a:tr>
            </a:tbl>
          </a:graphicData>
        </a:graphic>
      </p:graphicFrame>
      <p:sp>
        <p:nvSpPr>
          <p:cNvPr id="5" name="TextBox 4">
            <a:extLst>
              <a:ext uri="{FF2B5EF4-FFF2-40B4-BE49-F238E27FC236}">
                <a16:creationId xmlns:a16="http://schemas.microsoft.com/office/drawing/2014/main" id="{95D9E8B1-D0AE-93F8-F19C-6CA7CB277E35}"/>
              </a:ext>
            </a:extLst>
          </p:cNvPr>
          <p:cNvSpPr txBox="1"/>
          <p:nvPr/>
        </p:nvSpPr>
        <p:spPr>
          <a:xfrm>
            <a:off x="1904113" y="117884"/>
            <a:ext cx="8383773" cy="646331"/>
          </a:xfrm>
          <a:prstGeom prst="rect">
            <a:avLst/>
          </a:prstGeom>
          <a:solidFill>
            <a:schemeClr val="bg1"/>
          </a:solidFill>
          <a:ln>
            <a:solidFill>
              <a:schemeClr val="tx1"/>
            </a:solidFill>
          </a:ln>
        </p:spPr>
        <p:txBody>
          <a:bodyPr wrap="square" rtlCol="0">
            <a:spAutoFit/>
          </a:bodyPr>
          <a:lstStyle/>
          <a:p>
            <a:pPr algn="ctr"/>
            <a:r>
              <a:rPr lang="en-US" sz="3600" b="1" u="sng"/>
              <a:t>Stages of Research Paper Introductions</a:t>
            </a:r>
          </a:p>
        </p:txBody>
      </p:sp>
      <p:sp>
        <p:nvSpPr>
          <p:cNvPr id="2" name="Rectangle: Rounded Corners 1">
            <a:extLst>
              <a:ext uri="{FF2B5EF4-FFF2-40B4-BE49-F238E27FC236}">
                <a16:creationId xmlns:a16="http://schemas.microsoft.com/office/drawing/2014/main" id="{67FDCBED-DDB4-6E40-8800-104DC685F15E}"/>
              </a:ext>
            </a:extLst>
          </p:cNvPr>
          <p:cNvSpPr/>
          <p:nvPr/>
        </p:nvSpPr>
        <p:spPr>
          <a:xfrm>
            <a:off x="10276811" y="-83732"/>
            <a:ext cx="1828800" cy="914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Page 50</a:t>
            </a:r>
          </a:p>
        </p:txBody>
      </p:sp>
    </p:spTree>
    <p:extLst>
      <p:ext uri="{BB962C8B-B14F-4D97-AF65-F5344CB8AC3E}">
        <p14:creationId xmlns:p14="http://schemas.microsoft.com/office/powerpoint/2010/main" val="50411400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7</TotalTime>
  <Words>3194</Words>
  <Application>Microsoft Office PowerPoint</Application>
  <PresentationFormat>Widescreen</PresentationFormat>
  <Paragraphs>272</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Organic</vt:lpstr>
      <vt:lpstr>Academic Reading &amp; Writing (A)</vt:lpstr>
      <vt:lpstr>Note</vt:lpstr>
      <vt:lpstr>This Week</vt:lpstr>
      <vt:lpstr>Review: The IMRD Framework</vt:lpstr>
      <vt:lpstr>IMRD Framework</vt:lpstr>
      <vt:lpstr>Introduction Purpose</vt:lpstr>
      <vt:lpstr>Introduction Style</vt:lpstr>
      <vt:lpstr>The Introduction Question: Why?</vt:lpstr>
      <vt:lpstr>PowerPoint Presentation</vt:lpstr>
      <vt:lpstr>Introduction Writing</vt:lpstr>
      <vt:lpstr>Methods Layout</vt:lpstr>
      <vt:lpstr>Methods Section Purpose &amp; Function</vt:lpstr>
      <vt:lpstr>Methods / Methodology Question</vt:lpstr>
      <vt:lpstr>Methods Writing</vt:lpstr>
      <vt:lpstr>Results</vt:lpstr>
      <vt:lpstr>Results Writing</vt:lpstr>
      <vt:lpstr>Integrating Tables and Figures</vt:lpstr>
      <vt:lpstr>PowerPoint Presentation</vt:lpstr>
      <vt:lpstr>PowerPoint Presentation</vt:lpstr>
      <vt:lpstr>Tables and Figures </vt:lpstr>
      <vt:lpstr>Table/Figure location</vt:lpstr>
      <vt:lpstr>Results Contents (p.167)</vt:lpstr>
      <vt:lpstr>Results Question</vt:lpstr>
      <vt:lpstr>Discussion Function</vt:lpstr>
      <vt:lpstr>Discussion Content</vt:lpstr>
      <vt:lpstr>Results vs Discussion</vt:lpstr>
      <vt:lpstr>Style</vt:lpstr>
      <vt:lpstr>Style</vt:lpstr>
      <vt:lpstr>Discussion Question</vt:lpstr>
      <vt:lpstr>Discussion Writing</vt:lpstr>
      <vt:lpstr>Summary</vt:lpstr>
      <vt:lpstr>APA referencing guide online </vt:lpstr>
      <vt:lpstr>Questions?</vt:lpstr>
      <vt:lpstr>Unit 7 – Reading Quiz</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and Writing </dc:title>
  <dc:creator>Vicki Xu</dc:creator>
  <cp:lastModifiedBy>Russell Burgess</cp:lastModifiedBy>
  <cp:revision>64</cp:revision>
  <dcterms:created xsi:type="dcterms:W3CDTF">2022-08-25T12:58:40Z</dcterms:created>
  <dcterms:modified xsi:type="dcterms:W3CDTF">2023-12-25T05:30:18Z</dcterms:modified>
</cp:coreProperties>
</file>