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48" r:id="rId3"/>
    <p:sldId id="280" r:id="rId4"/>
    <p:sldId id="305" r:id="rId5"/>
    <p:sldId id="306" r:id="rId6"/>
    <p:sldId id="307" r:id="rId7"/>
    <p:sldId id="308" r:id="rId8"/>
    <p:sldId id="309" r:id="rId9"/>
    <p:sldId id="282" r:id="rId10"/>
    <p:sldId id="258" r:id="rId11"/>
    <p:sldId id="301" r:id="rId12"/>
    <p:sldId id="302" r:id="rId13"/>
    <p:sldId id="283" r:id="rId14"/>
    <p:sldId id="285" r:id="rId15"/>
    <p:sldId id="286" r:id="rId16"/>
    <p:sldId id="287" r:id="rId17"/>
    <p:sldId id="303" r:id="rId18"/>
    <p:sldId id="304" r:id="rId19"/>
    <p:sldId id="311" r:id="rId20"/>
    <p:sldId id="312" r:id="rId21"/>
    <p:sldId id="313" r:id="rId22"/>
    <p:sldId id="314" r:id="rId23"/>
    <p:sldId id="317" r:id="rId24"/>
    <p:sldId id="315" r:id="rId25"/>
    <p:sldId id="318" r:id="rId26"/>
    <p:sldId id="319" r:id="rId27"/>
    <p:sldId id="320" r:id="rId28"/>
    <p:sldId id="294" r:id="rId29"/>
    <p:sldId id="295" r:id="rId30"/>
    <p:sldId id="297" r:id="rId31"/>
    <p:sldId id="298" r:id="rId32"/>
    <p:sldId id="296" r:id="rId33"/>
    <p:sldId id="323" r:id="rId34"/>
    <p:sldId id="324" r:id="rId35"/>
    <p:sldId id="325" r:id="rId36"/>
    <p:sldId id="326" r:id="rId37"/>
    <p:sldId id="349" r:id="rId38"/>
    <p:sldId id="351" r:id="rId39"/>
    <p:sldId id="328" r:id="rId40"/>
    <p:sldId id="329" r:id="rId41"/>
    <p:sldId id="330" r:id="rId42"/>
    <p:sldId id="331" r:id="rId43"/>
    <p:sldId id="32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ableStyles" Target="tableStyles.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3T07:42:55.736"/>
    </inkml:context>
    <inkml:brush xml:id="br0">
      <inkml:brushProperty name="width" value="0.07" units="cm"/>
      <inkml:brushProperty name="height" value="0.07" units="cm"/>
      <inkml:brushProperty name="color" value="#ED1C24"/>
    </inkml:brush>
  </inkml:definitions>
  <inkml:trace contextRef="#ctx0" brushRef="#br0">1 19 2247,'0'0'0,"0"0"0,0 0 0,0 0 480,0 0 112,0 0-1664,0 0 2848,0 0-1544,18-19-232,-18 19 152,0 0-152,-18 19 0,18-19 80,0 0 32,0 0-112,0 0 232,0 0 112,0 0-920,0 0 1552,0 0-608,0 0-1712,0 0 3024,0 0-1312,18-19-8,-18 19-360,0 0 344,0 0-8,0 0-1016,0 0 1728,0 19-624,0-19-424,0 0 472,0 18-472,19-18 464,-1 18-464,-18-18 0,18 0 432,1 0-432,-1 19 360,-18-19-360,19 18 344,-1-18-344,1 0 296,-1 0-296,-18 0 0,0 0 280,19 0-280,-1 0 232,-18 0-232,19 19 216,-1-19-216,-18 0 192,18 0-192,1 0 192,-19 0-192,18 0 208,1 0-208,-19 0 240,0 0-240,18 0 0,1 0 256,-1 0-256,-18 0 256,0 0-256,19 0 0,-1 0 272,1 0-272,-1 0 304,0 0-304,-18 0 0,19-19 272,-1 38-272,19-19 240,-18 0-240,-19 0 0,18 0 208,1-19-208,18 19 240,-19 0-240,-18 0 0,37 0 208,0 0-208,0-18 176,0 18-176,-1 0 104,-36 0-104,19 0 0,18 0 88,-19 0-88,1 18-24,-19-18 24,37 0 0,-19 0-104,1 0 104,-1 0-152,0 0 152,-18 0 0,0 19-104,19-19 104,-1 18-88,-18-18 88,19 19-104,-19-1-48,18-18 152,-18 0 0,0 19-168,0-1-8,0-18 176,0 18-144,0-18 144,0 19-128,19-19 128,-38 18-128,19-18 128,0 19 0,0-19-112,0 18 112,0 1-80,0-19 80,0 18 0,0 1-48,0-1 48,0 0-16,-18 1 16,18-19 0,0 18-24,0 1 24,0 18-40,-19-19 40,19-18 0,0 19-64,0 18 64,-18-19-64,18 19 64,0-37 0,0 18-48,-19 19 48,19-18-16,0 18 16,0-19 16,0-18-16,0 37 0,0-19 48,0 1-48,-18-1 40,18-18-40,0 37 0,0-18 24,0-1-24,0 0 0,-18 1 0,18-19 0,0 18 0,0 19 0,0-18-24,-19-19 24,19 0 0,0 18-40,0 1 40,-18-1 0,18-18 0,0 0 64,0 18-64,0-18 80,-19 0-80,19 0 0,0 19 48,-18-1-48,-1 1 0,19-19 0,0 18 16,0-18 32,0 0-48,0 19 0,-18-19 40,18 0-40,0 0 24,0 0-24,0 0 40,0 18 48,0-18-88,0 0 64,-19 0-64,19 0 0,0 0-24,0 0 24,0 19 24,-18-19-24,18 0 0,0 0 40,0 0-16,-19 18-24,19-18 0,-18 0 0,18 0-24,0 0 24,-18 0 0,18 0-40,0 19 40,-19-19-24,19 0 24,0 18 24,-18-18-24,-1 0 40,19 0-40,0 0 0,-18 0 24,-1 18-24,19-18 0,-18 0 0,-1 0 0,1 0-24,0 19 24,-1-19-40,19 0 40,-18 0 0,-19 0-48,18 18 48,-18-18-16,37 0 16,-37 0 0,19 19 16,0-19-16,-1 0 48,19 0-48,-18 0 64,-1 0-64,19 0 64,-18 0-64,18 0 0,0 0 16,-19 0-16,1 0-16,18 0 16,-19 0-48,1 0 48,18 0-16,-19 0 16,19 0 0,-18 0 0,18 0 0,-18 0 0,-1 0-24,19 0 24,-18 18 0,18-18-40,-19 0 40,19 0-48,0 0 48,-18 0 0,18 19-16,-19-19-8,19 0 24,0 0-40,0 18 16,-18-18 24,18 0 0,0 0 24,0 0 16,0 0-104,-19 0 152,19 19-152,0-19 64,0 0 0,0 0-128,0 0-384,0 0-320,0 0 2304,0 0-4720,0 0 864,0 0 8016,0 0-13272,0 0 6640,0 0 9640,19 0-17280,-19-19 8640,0 38 0,0-19 0</inkml:trace>
</inkml:ink>
</file>

<file path=ppt/ink/ink2.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23T07:56:30.368"/>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5568 7264 7 0,'0'0'0'0,"15"0"53"0,50 27-48 0,15-2-1 0,25 3 2 0,-25-3-3 0,-13 2-1 0,38 13-1 0,-52-14 0 0,-13-12 1 0,0 11-1 0,-26-10 0 0,-3-15 1 0,3 0 1 0,-14-15-4 0,0 30-1 0,0-2 3 0,15 12-1 0,-15 15 1 0,0 27-1 0,25 51 1 0,-12-11 1 0,0-2-1 0,14 40-1 0,-27-51 0 0,0 38 2 0,0-39 0 0,-27-15-1 0,14-24 0 0,13-28 0 0,-13-1 0 0,13 2 0 0,0-13 0 0,0-1 1 0,-14 0-2 0,14 1 1 0,-11-1-1 0,-4 0-1 0,15 1 3 0,-14-14-1 0,3 0-1 0,11 13 0 0,-29-13 1 0,18 0-1 0,-29-13 1 0,-40 13-2 0,-25 0 0 0,25 13 1 0,-14 0 0 0,56 14 0 0,-2-27 1 0,13 12-1 0,14 1-1 0,13 2 1 0,-13-15-3 0,13-15-28 0</inkml:trace>
</inkml:ink>
</file>

<file path=ppt/ink/ink3.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25T08:49:07.980"/>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22198 9910 2 0,'0'0'0'0,"14"-14"7"0,-28 28-4 0,68-28 28 0,12 14-26 0,26-13-2 0,1 13 1 0,-14 27 0 0,-39-27-1 0,0 0-2 0,26 0 0 0,-27 13 1 0,-13-1-2 0,1-12-1 0,-27 15 0 0,0 37 1 0,-38 14 0 0,23-12 0 0,15-16 1 0,0 29-1 0,0-1 0 0,15 0 1 0,-15-13-1 0,11 39 1 0,-11 1-1 0,14 14 0 0,-28-15 1 0,3 13-2 0,11-25 2 0,-15 0 0 0,1 12 0 0,14-26-1 0,-11-27 2 0,11-24-1 0,0 10 0 0,0-12 1 0,-14-13 1 0,-12 13-3 0,-14 1 2 0,-14-1 1 0,-91 14-1 0,14-27-2 0,-3 0 0 0,43-27 1 0,24 27 0 0,40-13 0 0,14 13-15 0,26 0-8 0</inkml:trace>
</inkml:ink>
</file>

<file path=ppt/ink/ink4.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25T08:49:07.983"/>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28165 6073 19 0,'0'0'0'0,"13"-14"25"0,-26 28-22 0,80-28 10 0,-27 1-10 0,25-12-2 0,15 25 2 0,11-15 1 0,-24 2 0 0,0 13-3 0,-16-12-1 0,29 24 1 0,-40-12 0 0,-13 0-1 0,-14 13-2 0,1 2 1 0,-14-3 0 0,0 14 1 0,0 1 1 0,-14 0-2 0,1 13 0 0,13 38 2 0,0 2-1 0,0-13 0 0,13 25 0 0,-13-12 2 0,14-2-1 0,-14 16-1 0,11-29 1 0,-11 15-2 0,15-40 2 0,-15-15-1 0,0 28 1 0,0 1 0 0,0-28-1 0,0 1 0 0,-15 0 0 0,4-14 1 0,-3 12-1 0,1-10 2 0,-27-3 2 0,-38 14-3 0,9-12-1 0,-36 26 1 0,0-29-1 0,25-11 1 0,27-11 2 0,1-3 1 0,-1 14-3 0,13 14-1 0,-13-3 1 0,13-11-1 0,1 0 0 0,13 16 1 0,-1-16 0 0,14 0-1 0,-1 13 0 0,14-26-10 0</inkml:trace>
  <inkml:trace contextRef="#ctx0" brushRef="#br0" timeOffset="1">16258 13216 19 0,'0'0'5'0,"14"-13"18"0,-28 26-13 0,41-13 22 0,51-26-25 0,-9 26-3 0,36-12-2 0,-14-16 1 0,-11 16 1 0,-13-1-3 0,-40 13-2 0,-16 0 0 0,4 0-1 0,-15 13 0 0,0 39 1 0,0 14 1 0,0 28 0 0,25 11 2 0,2-25 1 0,13-2 2 0,-27-11-4 0,1-2-1 0,-1 29 1 0,0-1-1 0,-26-1 1 0,13-12-1 0,0-42 3 0,-13-11 0 0,-1 0-1 0,1-1 0 0,-27 1-1 0,-12 0 2 0,-14-2-1 0,-1-12-1 0,-40 14 1 0,29-14-2 0,-15 27 2 0,14-13-2 0,-1 0 1 0,15-14 1 0,12-13-1 0,13 0-1 0,13-13-1 0,14 13-10 0,26 0-18 0,41-15 9 0</inkml:trace>
</inkml:ink>
</file>

<file path=ppt/ink/ink5.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25T08:49:08.001"/>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25253 8930 3 0,'0'0'0'0,"15"-13"52"0,-30 26-43 0,30-13 1 0,39 25-6 0,-3 4-1 0,3-4 0 0,-3 2-1 0,-22-27 0 0,-4 0 1 0,15 0 4 0,-14-12-4 0,1-3-2 0,13 15-1 0,-13 0 0 0,-1 0 0 0,-1-13 1 0,-11 1-1 0,12 12 0 0,-12 0 0 0,-1 12 0 0,0 1 0 0,1 27 0 0,-1-13 1 0,0-1-1 0,1 28 0 0,-14-29 0 0,11 43 1 0,-11-16-2 0,15 28 1 0,-15-2 1 0,14 16-1 0,-43-29 1 0,29 2-1 0,-11-27 0 0,11-27 0 0,-14 12 0 0,1 15 1 0,13 0-1 0,0 0 0 0,0-27 1 0,0 1-1 0,0-1 1 0,0-1-1 0,-13 14-1 0,13-12 2 0,-14-14 1 0,1 0-1 0,-27 0-1 0,13-14 1 0,-13 14 0 0,15-11-2 0,-28 11 0 0,0-15 2 0,13 15-1 0,-14-12 0 0,16 12 0 0,-15 12 0 0,-12-12 2 0,-15 0-1 0,0 15 0 0,15-15 0 0,25 11-1 0,0 3 1 0,13-14 0 0,14 0 1 0,13 13 0 0,-14-13 3 0,28-13-68 0</inkml:trace>
</inkml:ink>
</file>

<file path=ppt/ink/ink6.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25T08:49:08.003"/>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25108 5636 33 0,'0'0'0'0,"14"-12"28"0,-14 24-27 0,26 14 2 0,41 1 1 0,-14-27-1 0,1 0 1 0,-3-27-1 0,-24 14 0 0,13 0-3 0,-13 1-1 0,-1-1 2 0,13 13-2 0,-13 25 2 0,1 28-2 0,0 27 1 0,-27 65 1 0,0-13-1 0,0 15 0 0,0-15 0 0,13-54 1 0,-13-11 0 0,13 26 0 0,-26-28-1 0,0-11 2 0,13-14-1 0,0-27-1 0,-14-1 2 0,1 16-2 0,-14-3 1 0,-38 28 0 0,-1 1 0 0,-28-2-1 0,-11 14 0 0,39-26 0 0,1 14-8 0,25-29-26 0,26-25 25 0</inkml:trace>
  <inkml:trace contextRef="#ctx0" brushRef="#br0" timeOffset="1">18493 11510 31 0,'0'0'0'0,"15"-14"32"0,-30 28-30 0,30-28 4 0,39-12 1 0,-3 14-2 0,43-16-2 0,-16 28 0 0,-11 0-3 0,13 0 0 0,-15 15-1 0,1-2 0 0,-39 12-1 0,11 28 1 0,-38 41-1 0,-11 51 0 0,-29 27 0 0,40-67 2 0,0-12 1 0,13 26 2 0,0-13 0 0,1 0-1 0,-3-53 0 0,-11-1 0 0,0-37-1 0,-11-2 1 0,-16-1 0 0,-13 1-1 0,-53 0 0 0,1 14-1 0,-55 13-1 0,29-1 3 0,-27-26 0 0,27-13-2 0,-2 15 2 0,40-3-1 0,1 1 1 0,13 0 1 0,12-13 0 0,3 0-1 0,51-13-22 0</inkml:trace>
</inkml:ink>
</file>

<file path=ppt/ink/ink7.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25T08:49:08.006"/>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7858 7316 8 0,'0'0'0'0,"14"-12"2"0,-28 24-1 0,28-24 35 0,52-17-29 0,-27 18-3 0,41-3-1 0,0 28 0 0,-29-14-1 0,16 0-2 0,11 11 0 0,-49 18 1 0,11-17-1 0,-15-12 1 0,-12 0 0 0,-13-12-1 0,0 24-2 0,0 28 0 0,-13 13 2 0,13-13 0 0,0 0 1 0,13 38 1 0,-13 28 0 0,-13 0-2 0,26 13 1 0,-13-26 0 0,0-26-2 0,0 11 1 0,13-24 2 0,-13-14-2 0,0-15 1 0,0 15-2 0,0 0 2 0,0-13 1 0,14-27 2 0,-28 13 0 0,-12-13-3 0,1 13-1 0,-4 14 0 0,-11 0 2 0,-25-14-1 0,-26 12-1 0,22 2 0 0,18-14 0 0,-3-13 1 0,41 13-1 0,-14-13 0 0,16 0 1 0,11 14-1 0,-14-14 1 0,28 0 0 0,-28 0 0 0,28 0 2 0,11 0-3 0,15 0 1 0,0 0-1 0,11-27 1 0,29 0 0 0,-26 1 0 0,-1 14-1 0,-26-1-1 0,-16-2 2 0,18-10 0 0,-18-2-2 0,18 0 0 0,-18 1 1 0,16 12 0 0,-14-13 0 0,1 16 1 0,-1-16-1 0,0 14-1 0,1-1 2 0,-14 1-2 0,0-14 2 0,0-13-2 0,-14-13 1 0,1 0 1 0,0-26-1 0,13-26 0 0,-14 12 0 0,1 26 0 0,0-12-1 0,-1 26 1 0,14 15 1 0,-11-16-1 0,11-12 0 0,11-1 0 0,-11 29 0 0,14 11-1 0,-28 13 0 0,3-12 1 0,11-1 1 0,0 2-1 0,0-15 0 0,11 27 0 0,-22 13-3 0,-4 13 2 0,-10-13 0 0,-4 12 1 0,-9-12 0 0,-2 0 0 0,-13 28 0 0,-1-16 0 0,14-12 0 0,2 0 0 0,11 0 0 0,-13 0 0 0,0 26 0 0,15-12-1 0,10-14 2 0,4 0-1 0,-3 0 0 0,1 0-16 0,26-52 0 0,-13 37 16 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9/25/2023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customXml" Target="../ink/ink2.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customXml" Target="../ink/ink3.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customXml" Target="../ink/ink4.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customXml" Target="../ink/ink5.xml"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customXml" Target="../ink/ink6.xml"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customXml" Target="../ink/ink7.xml"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customXml" Target="../ink/ink1.xml"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155D-006E-F465-1509-99A130A9B755}"/>
              </a:ext>
            </a:extLst>
          </p:cNvPr>
          <p:cNvSpPr>
            <a:spLocks noGrp="1"/>
          </p:cNvSpPr>
          <p:nvPr>
            <p:ph type="ctrTitle"/>
          </p:nvPr>
        </p:nvSpPr>
        <p:spPr/>
        <p:txBody>
          <a:bodyPr/>
          <a:lstStyle/>
          <a:p>
            <a:r>
              <a:rPr lang="en-US"/>
              <a:t>Academic Reading &amp; Writing</a:t>
            </a:r>
          </a:p>
        </p:txBody>
      </p:sp>
      <p:sp>
        <p:nvSpPr>
          <p:cNvPr id="3" name="Subtitle 2">
            <a:extLst>
              <a:ext uri="{FF2B5EF4-FFF2-40B4-BE49-F238E27FC236}">
                <a16:creationId xmlns:a16="http://schemas.microsoft.com/office/drawing/2014/main" id="{41BA7019-44BE-A2D7-E6B6-2AD12081766E}"/>
              </a:ext>
            </a:extLst>
          </p:cNvPr>
          <p:cNvSpPr>
            <a:spLocks noGrp="1"/>
          </p:cNvSpPr>
          <p:nvPr>
            <p:ph type="subTitle" idx="1"/>
          </p:nvPr>
        </p:nvSpPr>
        <p:spPr/>
        <p:txBody>
          <a:bodyPr/>
          <a:lstStyle/>
          <a:p>
            <a:r>
              <a:rPr lang="en-US"/>
              <a:t>Unit 1: Perception of Plagiarism - A Focus Group Study</a:t>
            </a:r>
          </a:p>
        </p:txBody>
      </p:sp>
    </p:spTree>
    <p:extLst>
      <p:ext uri="{BB962C8B-B14F-4D97-AF65-F5344CB8AC3E}">
        <p14:creationId xmlns:p14="http://schemas.microsoft.com/office/powerpoint/2010/main" val="121097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105A-1E71-47AC-0DEC-53733AC68932}"/>
              </a:ext>
            </a:extLst>
          </p:cNvPr>
          <p:cNvSpPr>
            <a:spLocks noGrp="1"/>
          </p:cNvSpPr>
          <p:nvPr>
            <p:ph type="title"/>
          </p:nvPr>
        </p:nvSpPr>
        <p:spPr/>
        <p:txBody>
          <a:bodyPr/>
          <a:lstStyle/>
          <a:p>
            <a:r>
              <a:rPr lang="en-US"/>
              <a:t>Reading Review</a:t>
            </a:r>
          </a:p>
        </p:txBody>
      </p:sp>
      <p:sp>
        <p:nvSpPr>
          <p:cNvPr id="3" name="Content Placeholder 2">
            <a:extLst>
              <a:ext uri="{FF2B5EF4-FFF2-40B4-BE49-F238E27FC236}">
                <a16:creationId xmlns:a16="http://schemas.microsoft.com/office/drawing/2014/main" id="{B75BEFAF-41AE-3207-0D07-509EF04D7AAA}"/>
              </a:ext>
            </a:extLst>
          </p:cNvPr>
          <p:cNvSpPr>
            <a:spLocks noGrp="1"/>
          </p:cNvSpPr>
          <p:nvPr>
            <p:ph idx="1"/>
          </p:nvPr>
        </p:nvSpPr>
        <p:spPr>
          <a:xfrm>
            <a:off x="1295401" y="2530350"/>
            <a:ext cx="9601196" cy="3649824"/>
          </a:xfrm>
        </p:spPr>
        <p:txBody>
          <a:bodyPr>
            <a:normAutofit/>
          </a:bodyPr>
          <a:lstStyle/>
          <a:p>
            <a:pPr marL="0" indent="0">
              <a:buNone/>
            </a:pPr>
            <a:r>
              <a:rPr lang="en-US" sz="3600" dirty="0"/>
              <a:t>From our initial reading:</a:t>
            </a:r>
          </a:p>
          <a:p>
            <a:r>
              <a:rPr lang="en-US" sz="3600" dirty="0"/>
              <a:t>What are the problems with plagiarism? </a:t>
            </a:r>
          </a:p>
          <a:p>
            <a:r>
              <a:rPr lang="en-US" sz="3600" dirty="0"/>
              <a:t>Why did the authors conduct this study?</a:t>
            </a:r>
          </a:p>
          <a:p>
            <a:r>
              <a:rPr lang="en-US" sz="3600" dirty="0"/>
              <a:t>What did they find?</a:t>
            </a:r>
          </a:p>
          <a:p>
            <a:pPr marL="0" indent="0">
              <a:buNone/>
            </a:pPr>
            <a:r>
              <a:rPr lang="en-US" sz="3600" dirty="0"/>
              <a:t>Let’s start reading together – Turn to page 3</a:t>
            </a:r>
          </a:p>
        </p:txBody>
      </p:sp>
    </p:spTree>
    <p:extLst>
      <p:ext uri="{BB962C8B-B14F-4D97-AF65-F5344CB8AC3E}">
        <p14:creationId xmlns:p14="http://schemas.microsoft.com/office/powerpoint/2010/main" val="136041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1DA1512-A1BD-884B-5655-C124E256CD2F}"/>
              </a:ext>
            </a:extLst>
          </p:cNvPr>
          <p:cNvSpPr txBox="1"/>
          <p:nvPr/>
        </p:nvSpPr>
        <p:spPr>
          <a:xfrm>
            <a:off x="863895" y="635214"/>
            <a:ext cx="10273709" cy="5109091"/>
          </a:xfrm>
          <a:prstGeom prst="rect">
            <a:avLst/>
          </a:prstGeom>
          <a:noFill/>
        </p:spPr>
        <p:txBody>
          <a:bodyPr wrap="square">
            <a:spAutoFit/>
          </a:bodyPr>
          <a:lstStyle/>
          <a:p>
            <a:r>
              <a:rPr lang="en-US" sz="2800"/>
              <a:t>Since the 1960s, and particularly in today’s technologically advanced society, academic dishonesty (for example, cheating, collusion and plagiarism) continues to attract considerable attention from the media, academics, administrators and students </a:t>
            </a:r>
            <a:r>
              <a:rPr lang="en-US"/>
              <a:t>(Ashworth, Bannister, and Thorne, 1997; Ashworth, Freewood, and Macdonald, 2003; Franklyn-Stokes and Newstead, 1995; McCabe, Trevino, and Butterfield, 2001; Petress, 2003).</a:t>
            </a:r>
            <a:r>
              <a:rPr lang="en-US" sz="2800"/>
              <a:t> Plagiarism, a type of academic dishonesty, is often conceived as fraudulent behaviour that diminishes the intellectual property of the original author and rewards plagiarists for their work. Indeed, Petress (2003) describes plagiarism as a ‘plague on our profession’ (624) that, arguably, obliterates rewarding the ethic of hard work, eroding the moral value of honesty, whilst devaluing the role of assessment items within our educational establishments.</a:t>
            </a:r>
          </a:p>
        </p:txBody>
      </p:sp>
      <p:sp>
        <p:nvSpPr>
          <p:cNvPr id="8" name="Rectangle: Rounded Corners 7">
            <a:extLst>
              <a:ext uri="{FF2B5EF4-FFF2-40B4-BE49-F238E27FC236}">
                <a16:creationId xmlns:a16="http://schemas.microsoft.com/office/drawing/2014/main" id="{D1F8FE64-ECE1-4DA7-42E1-EA0C4C3FF18F}"/>
              </a:ext>
            </a:extLst>
          </p:cNvPr>
          <p:cNvSpPr/>
          <p:nvPr/>
        </p:nvSpPr>
        <p:spPr>
          <a:xfrm>
            <a:off x="8462188" y="5712423"/>
            <a:ext cx="3001040" cy="1020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Pages 3/4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AA98C69-CD32-7CF0-1B1E-0B29904A69B3}"/>
                  </a:ext>
                </a:extLst>
              </p14:cNvPr>
              <p14:cNvContentPartPr/>
              <p14:nvPr/>
            </p14:nvContentPartPr>
            <p14:xfrm>
              <a:off x="2004480" y="2614680"/>
              <a:ext cx="281880" cy="572040"/>
            </p14:xfrm>
          </p:contentPart>
        </mc:Choice>
        <mc:Fallback xmlns="">
          <p:pic>
            <p:nvPicPr>
              <p:cNvPr id="2" name="Ink 1">
                <a:extLst>
                  <a:ext uri="{FF2B5EF4-FFF2-40B4-BE49-F238E27FC236}">
                    <a16:creationId xmlns:a16="http://schemas.microsoft.com/office/drawing/2014/main" id="{2AA98C69-CD32-7CF0-1B1E-0B29904A69B3}"/>
                  </a:ext>
                </a:extLst>
              </p:cNvPr>
              <p:cNvPicPr/>
              <p:nvPr/>
            </p:nvPicPr>
            <p:blipFill>
              <a:blip r:embed="rId3"/>
              <a:stretch>
                <a:fillRect/>
              </a:stretch>
            </p:blipFill>
            <p:spPr>
              <a:xfrm>
                <a:off x="1995120" y="2605320"/>
                <a:ext cx="300600" cy="590760"/>
              </a:xfrm>
              <a:prstGeom prst="rect">
                <a:avLst/>
              </a:prstGeom>
            </p:spPr>
          </p:pic>
        </mc:Fallback>
      </mc:AlternateContent>
    </p:spTree>
    <p:extLst>
      <p:ext uri="{BB962C8B-B14F-4D97-AF65-F5344CB8AC3E}">
        <p14:creationId xmlns:p14="http://schemas.microsoft.com/office/powerpoint/2010/main" val="1230420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4067-9B3C-C8F7-22F8-5937D7E32FCA}"/>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9D99DE74-8EDB-9DC1-A4E3-25ADA75FFC9F}"/>
              </a:ext>
            </a:extLst>
          </p:cNvPr>
          <p:cNvSpPr>
            <a:spLocks noGrp="1"/>
          </p:cNvSpPr>
          <p:nvPr>
            <p:ph idx="1"/>
          </p:nvPr>
        </p:nvSpPr>
        <p:spPr/>
        <p:txBody>
          <a:bodyPr anchor="ctr">
            <a:normAutofit/>
          </a:bodyPr>
          <a:lstStyle/>
          <a:p>
            <a:r>
              <a:rPr lang="en-US" sz="3200"/>
              <a:t>Why is this paragraph important? What does it tell us?</a:t>
            </a:r>
          </a:p>
          <a:p>
            <a:r>
              <a:rPr lang="en-US" sz="3200"/>
              <a:t>Why does it belong in the introduction?</a:t>
            </a:r>
          </a:p>
        </p:txBody>
      </p:sp>
    </p:spTree>
    <p:extLst>
      <p:ext uri="{BB962C8B-B14F-4D97-AF65-F5344CB8AC3E}">
        <p14:creationId xmlns:p14="http://schemas.microsoft.com/office/powerpoint/2010/main" val="231442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E1725-5909-8084-A481-9332306BF50C}"/>
              </a:ext>
            </a:extLst>
          </p:cNvPr>
          <p:cNvSpPr>
            <a:spLocks noGrp="1"/>
          </p:cNvSpPr>
          <p:nvPr>
            <p:ph idx="1"/>
          </p:nvPr>
        </p:nvSpPr>
        <p:spPr/>
        <p:txBody>
          <a:bodyPr>
            <a:normAutofit/>
          </a:bodyPr>
          <a:lstStyle/>
          <a:p>
            <a:r>
              <a:rPr lang="en-US" sz="3600"/>
              <a:t>What are the problems with plagiarism, according to the experience of one of the authors?</a:t>
            </a:r>
          </a:p>
          <a:p>
            <a:endParaRPr lang="en-US" sz="3600"/>
          </a:p>
          <a:p>
            <a:r>
              <a:rPr lang="en-US" sz="3600"/>
              <a:t>Turn to page 4</a:t>
            </a:r>
          </a:p>
        </p:txBody>
      </p:sp>
      <p:sp>
        <p:nvSpPr>
          <p:cNvPr id="5" name="Title 4">
            <a:extLst>
              <a:ext uri="{FF2B5EF4-FFF2-40B4-BE49-F238E27FC236}">
                <a16:creationId xmlns:a16="http://schemas.microsoft.com/office/drawing/2014/main" id="{286F7033-8379-22F7-15B1-B9F21AC011E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2385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B26688-821D-0B7E-C89B-1921FFABBCF3}"/>
              </a:ext>
            </a:extLst>
          </p:cNvPr>
          <p:cNvSpPr txBox="1"/>
          <p:nvPr/>
        </p:nvSpPr>
        <p:spPr>
          <a:xfrm>
            <a:off x="832884" y="861811"/>
            <a:ext cx="10526232" cy="2062103"/>
          </a:xfrm>
          <a:prstGeom prst="rect">
            <a:avLst/>
          </a:prstGeom>
          <a:noFill/>
        </p:spPr>
        <p:txBody>
          <a:bodyPr wrap="square">
            <a:spAutoFit/>
          </a:bodyPr>
          <a:lstStyle/>
          <a:p>
            <a:r>
              <a:rPr lang="en-US" sz="3200"/>
              <a:t>My (Gullifer’s) experience of identifying and managing instances of plagiarism occurred in the first semester of my appointment as an associate lecturer. Whilst the number of cases was low, I felt an overwhelming sense of disappointment and frustration.</a:t>
            </a:r>
          </a:p>
        </p:txBody>
      </p:sp>
      <p:sp>
        <p:nvSpPr>
          <p:cNvPr id="7" name="TextBox 6">
            <a:extLst>
              <a:ext uri="{FF2B5EF4-FFF2-40B4-BE49-F238E27FC236}">
                <a16:creationId xmlns:a16="http://schemas.microsoft.com/office/drawing/2014/main" id="{562C467F-B6B6-3611-D208-CCC4AC41A576}"/>
              </a:ext>
            </a:extLst>
          </p:cNvPr>
          <p:cNvSpPr txBox="1"/>
          <p:nvPr/>
        </p:nvSpPr>
        <p:spPr>
          <a:xfrm>
            <a:off x="832884" y="3270912"/>
            <a:ext cx="10333517" cy="2554545"/>
          </a:xfrm>
          <a:prstGeom prst="rect">
            <a:avLst/>
          </a:prstGeom>
          <a:noFill/>
        </p:spPr>
        <p:txBody>
          <a:bodyPr wrap="square">
            <a:spAutoFit/>
          </a:bodyPr>
          <a:lstStyle/>
          <a:p>
            <a:r>
              <a:rPr lang="en-US" sz="3200"/>
              <a:t>Two issues were evident: firstly, investigating an </a:t>
            </a:r>
            <a:r>
              <a:rPr lang="en-US" sz="3200" b="1"/>
              <a:t>allegation</a:t>
            </a:r>
            <a:r>
              <a:rPr lang="en-US" sz="3200"/>
              <a:t> of plagiarism requires time and effort that can take a few hours of work to locate the original sources and cross-reference with the student assignment, and longer to process the allegation and any subsequent misconduct </a:t>
            </a:r>
            <a:r>
              <a:rPr lang="en-US" sz="3200" b="1"/>
              <a:t>panel</a:t>
            </a:r>
            <a:r>
              <a:rPr lang="en-US" sz="3200"/>
              <a:t> and/or appeals.</a:t>
            </a:r>
          </a:p>
        </p:txBody>
      </p:sp>
      <p:sp>
        <p:nvSpPr>
          <p:cNvPr id="2" name="Rectangle: Rounded Corners 1">
            <a:extLst>
              <a:ext uri="{FF2B5EF4-FFF2-40B4-BE49-F238E27FC236}">
                <a16:creationId xmlns:a16="http://schemas.microsoft.com/office/drawing/2014/main" id="{0CFACD27-666E-6FC5-352C-2200871990AB}"/>
              </a:ext>
            </a:extLst>
          </p:cNvPr>
          <p:cNvSpPr/>
          <p:nvPr/>
        </p:nvSpPr>
        <p:spPr>
          <a:xfrm>
            <a:off x="9027044" y="5825457"/>
            <a:ext cx="3001040" cy="1020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4</a:t>
            </a:r>
          </a:p>
        </p:txBody>
      </p:sp>
    </p:spTree>
    <p:extLst>
      <p:ext uri="{BB962C8B-B14F-4D97-AF65-F5344CB8AC3E}">
        <p14:creationId xmlns:p14="http://schemas.microsoft.com/office/powerpoint/2010/main" val="3469419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2B1B7-7B59-4282-E662-EE1AE09A1DA8}"/>
              </a:ext>
            </a:extLst>
          </p:cNvPr>
          <p:cNvSpPr txBox="1"/>
          <p:nvPr/>
        </p:nvSpPr>
        <p:spPr>
          <a:xfrm>
            <a:off x="1003447" y="683441"/>
            <a:ext cx="10007895" cy="3046988"/>
          </a:xfrm>
          <a:prstGeom prst="rect">
            <a:avLst/>
          </a:prstGeom>
          <a:noFill/>
        </p:spPr>
        <p:txBody>
          <a:bodyPr wrap="square">
            <a:spAutoFit/>
          </a:bodyPr>
          <a:lstStyle/>
          <a:p>
            <a:r>
              <a:rPr lang="en-US" sz="3200"/>
              <a:t>Secondly, and more importantly, good academic writing is </a:t>
            </a:r>
            <a:r>
              <a:rPr lang="en-US" sz="3200" b="1"/>
              <a:t>contingent</a:t>
            </a:r>
            <a:r>
              <a:rPr lang="en-US" sz="3200"/>
              <a:t> on developing sound skills in both research and writing, critically reading and comprehending appropriate sources, careful note-taking, paraphrasing, </a:t>
            </a:r>
            <a:r>
              <a:rPr lang="en-US" sz="3200" b="1"/>
              <a:t>judicious</a:t>
            </a:r>
            <a:r>
              <a:rPr lang="en-US" sz="3200"/>
              <a:t> use of quotations and </a:t>
            </a:r>
            <a:r>
              <a:rPr lang="en-US" sz="3200" b="1"/>
              <a:t>giving credit to</a:t>
            </a:r>
            <a:r>
              <a:rPr lang="en-US" sz="3200"/>
              <a:t> authors for their ideas and writing (Burton, 2007).</a:t>
            </a:r>
          </a:p>
        </p:txBody>
      </p:sp>
      <p:sp>
        <p:nvSpPr>
          <p:cNvPr id="5" name="TextBox 4">
            <a:extLst>
              <a:ext uri="{FF2B5EF4-FFF2-40B4-BE49-F238E27FC236}">
                <a16:creationId xmlns:a16="http://schemas.microsoft.com/office/drawing/2014/main" id="{60DA3671-0234-1542-E61F-81510A675133}"/>
              </a:ext>
            </a:extLst>
          </p:cNvPr>
          <p:cNvSpPr txBox="1"/>
          <p:nvPr/>
        </p:nvSpPr>
        <p:spPr>
          <a:xfrm>
            <a:off x="1003447" y="4327525"/>
            <a:ext cx="10041122" cy="1569660"/>
          </a:xfrm>
          <a:prstGeom prst="rect">
            <a:avLst/>
          </a:prstGeom>
          <a:noFill/>
        </p:spPr>
        <p:txBody>
          <a:bodyPr wrap="square">
            <a:spAutoFit/>
          </a:bodyPr>
          <a:lstStyle/>
          <a:p>
            <a:r>
              <a:rPr lang="en-US" sz="3200"/>
              <a:t>As a consequence of plagiarism, students deny themselves an opportunity to master these skills, making academic writing increasingly difficult as they progress through their degree.</a:t>
            </a:r>
          </a:p>
        </p:txBody>
      </p:sp>
      <p:sp>
        <p:nvSpPr>
          <p:cNvPr id="2" name="Rectangle: Rounded Corners 1">
            <a:extLst>
              <a:ext uri="{FF2B5EF4-FFF2-40B4-BE49-F238E27FC236}">
                <a16:creationId xmlns:a16="http://schemas.microsoft.com/office/drawing/2014/main" id="{11E7D194-4254-A778-A4F0-3A817267FE4B}"/>
              </a:ext>
            </a:extLst>
          </p:cNvPr>
          <p:cNvSpPr/>
          <p:nvPr/>
        </p:nvSpPr>
        <p:spPr>
          <a:xfrm>
            <a:off x="9190960" y="6073848"/>
            <a:ext cx="3001040" cy="784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Pages 4/5</a:t>
            </a:r>
          </a:p>
        </p:txBody>
      </p:sp>
    </p:spTree>
    <p:extLst>
      <p:ext uri="{BB962C8B-B14F-4D97-AF65-F5344CB8AC3E}">
        <p14:creationId xmlns:p14="http://schemas.microsoft.com/office/powerpoint/2010/main" val="2410349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6043-2CE4-84E5-0732-655955D3F19F}"/>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2E1E1725-5909-8084-A481-9332306BF50C}"/>
              </a:ext>
            </a:extLst>
          </p:cNvPr>
          <p:cNvSpPr>
            <a:spLocks noGrp="1"/>
          </p:cNvSpPr>
          <p:nvPr>
            <p:ph idx="1"/>
          </p:nvPr>
        </p:nvSpPr>
        <p:spPr/>
        <p:txBody>
          <a:bodyPr>
            <a:normAutofit/>
          </a:bodyPr>
          <a:lstStyle/>
          <a:p>
            <a:r>
              <a:rPr lang="en-US" sz="3600"/>
              <a:t>What are the problems with plagiarism, according to the experience of one of the authors?</a:t>
            </a:r>
          </a:p>
          <a:p>
            <a:r>
              <a:rPr lang="en-US" sz="3600"/>
              <a:t>Why is this important?</a:t>
            </a:r>
          </a:p>
        </p:txBody>
      </p:sp>
    </p:spTree>
    <p:extLst>
      <p:ext uri="{BB962C8B-B14F-4D97-AF65-F5344CB8AC3E}">
        <p14:creationId xmlns:p14="http://schemas.microsoft.com/office/powerpoint/2010/main" val="581082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6ADED0-ECA5-0071-6917-F10578031B93}"/>
              </a:ext>
            </a:extLst>
          </p:cNvPr>
          <p:cNvSpPr txBox="1"/>
          <p:nvPr/>
        </p:nvSpPr>
        <p:spPr>
          <a:xfrm>
            <a:off x="963576" y="920621"/>
            <a:ext cx="10360098" cy="5016758"/>
          </a:xfrm>
          <a:prstGeom prst="rect">
            <a:avLst/>
          </a:prstGeom>
          <a:noFill/>
        </p:spPr>
        <p:txBody>
          <a:bodyPr wrap="square">
            <a:spAutoFit/>
          </a:bodyPr>
          <a:lstStyle/>
          <a:p>
            <a:r>
              <a:rPr lang="en-US" sz="3200"/>
              <a:t>It is apparent, therefore, that universities can benefit from learning about their own students’ perceptions of plagiarism in order to develop appropriate strategies to promote academic integrity. In the light of this, the aim of our research program is to systematically examine students’ understandings of, and attitudes towards, plagiarism, with the intention of informing the institution on approaches that might promote a greater awareness of plagiarism and, therefore, prevent its occurrence. This study is exploratory in nature and will form part of a larger investigation.</a:t>
            </a:r>
          </a:p>
        </p:txBody>
      </p:sp>
      <p:sp>
        <p:nvSpPr>
          <p:cNvPr id="7" name="Rectangle: Rounded Corners 6">
            <a:extLst>
              <a:ext uri="{FF2B5EF4-FFF2-40B4-BE49-F238E27FC236}">
                <a16:creationId xmlns:a16="http://schemas.microsoft.com/office/drawing/2014/main" id="{0CEBB3EF-E8B8-9054-A9DC-8A9B1BD73B55}"/>
              </a:ext>
            </a:extLst>
          </p:cNvPr>
          <p:cNvSpPr/>
          <p:nvPr/>
        </p:nvSpPr>
        <p:spPr>
          <a:xfrm>
            <a:off x="8462188" y="5712423"/>
            <a:ext cx="3001040" cy="1020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Pages 5/6</a:t>
            </a:r>
          </a:p>
        </p:txBody>
      </p:sp>
    </p:spTree>
    <p:extLst>
      <p:ext uri="{BB962C8B-B14F-4D97-AF65-F5344CB8AC3E}">
        <p14:creationId xmlns:p14="http://schemas.microsoft.com/office/powerpoint/2010/main" val="2132194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A5DD-4C91-6743-4868-108A0E5C421D}"/>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74A4B6F3-8F36-F9BA-5A5F-DF53879A14F4}"/>
              </a:ext>
            </a:extLst>
          </p:cNvPr>
          <p:cNvSpPr>
            <a:spLocks noGrp="1"/>
          </p:cNvSpPr>
          <p:nvPr>
            <p:ph idx="1"/>
          </p:nvPr>
        </p:nvSpPr>
        <p:spPr/>
        <p:txBody>
          <a:bodyPr>
            <a:normAutofit/>
          </a:bodyPr>
          <a:lstStyle/>
          <a:p>
            <a:r>
              <a:rPr lang="en-US" sz="4000"/>
              <a:t>What is the purpose of this paragraph?</a:t>
            </a:r>
          </a:p>
          <a:p>
            <a:r>
              <a:rPr lang="en-US" sz="4000"/>
              <a:t>Why does it belong in the introduction?</a:t>
            </a:r>
          </a:p>
        </p:txBody>
      </p:sp>
    </p:spTree>
    <p:extLst>
      <p:ext uri="{BB962C8B-B14F-4D97-AF65-F5344CB8AC3E}">
        <p14:creationId xmlns:p14="http://schemas.microsoft.com/office/powerpoint/2010/main" val="2306519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57DB-8FC2-23D1-AA47-B207801748B5}"/>
              </a:ext>
            </a:extLst>
          </p:cNvPr>
          <p:cNvSpPr>
            <a:spLocks noGrp="1"/>
          </p:cNvSpPr>
          <p:nvPr>
            <p:ph type="title"/>
          </p:nvPr>
        </p:nvSpPr>
        <p:spPr/>
        <p:txBody>
          <a:bodyPr/>
          <a:lstStyle/>
          <a:p>
            <a:r>
              <a:rPr lang="en-US"/>
              <a:t>A New Section</a:t>
            </a:r>
          </a:p>
        </p:txBody>
      </p:sp>
      <p:sp>
        <p:nvSpPr>
          <p:cNvPr id="3" name="Content Placeholder 2">
            <a:extLst>
              <a:ext uri="{FF2B5EF4-FFF2-40B4-BE49-F238E27FC236}">
                <a16:creationId xmlns:a16="http://schemas.microsoft.com/office/drawing/2014/main" id="{6B3B5FCC-DC94-C988-3A27-D2CBFC3079D9}"/>
              </a:ext>
            </a:extLst>
          </p:cNvPr>
          <p:cNvSpPr>
            <a:spLocks noGrp="1"/>
          </p:cNvSpPr>
          <p:nvPr>
            <p:ph idx="1"/>
          </p:nvPr>
        </p:nvSpPr>
        <p:spPr/>
        <p:txBody>
          <a:bodyPr>
            <a:normAutofit/>
          </a:bodyPr>
          <a:lstStyle/>
          <a:p>
            <a:r>
              <a:rPr lang="en-US" sz="3200"/>
              <a:t>The baseline paper structure – IMRD – includes past research in the introduction</a:t>
            </a:r>
          </a:p>
          <a:p>
            <a:r>
              <a:rPr lang="en-US" sz="3200"/>
              <a:t>This paper splits the literature review into its own section: this shows how IMRD is a starting point, not a hard rule</a:t>
            </a:r>
          </a:p>
          <a:p>
            <a:r>
              <a:rPr lang="en-US" sz="3200"/>
              <a:t>We will look at other variations later</a:t>
            </a:r>
          </a:p>
        </p:txBody>
      </p:sp>
    </p:spTree>
    <p:extLst>
      <p:ext uri="{BB962C8B-B14F-4D97-AF65-F5344CB8AC3E}">
        <p14:creationId xmlns:p14="http://schemas.microsoft.com/office/powerpoint/2010/main" val="383255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31C6-1A7D-ADDB-8AE6-C4EF5673E47B}"/>
              </a:ext>
            </a:extLst>
          </p:cNvPr>
          <p:cNvSpPr>
            <a:spLocks noGrp="1"/>
          </p:cNvSpPr>
          <p:nvPr>
            <p:ph type="title"/>
          </p:nvPr>
        </p:nvSpPr>
        <p:spPr/>
        <p:txBody>
          <a:bodyPr/>
          <a:lstStyle/>
          <a:p>
            <a:r>
              <a:rPr lang="en-US"/>
              <a:t>Participation</a:t>
            </a:r>
          </a:p>
        </p:txBody>
      </p:sp>
      <p:sp>
        <p:nvSpPr>
          <p:cNvPr id="3" name="Content Placeholder 2">
            <a:extLst>
              <a:ext uri="{FF2B5EF4-FFF2-40B4-BE49-F238E27FC236}">
                <a16:creationId xmlns:a16="http://schemas.microsoft.com/office/drawing/2014/main" id="{EBB2A121-675D-1EA4-8091-C9945D99AF96}"/>
              </a:ext>
            </a:extLst>
          </p:cNvPr>
          <p:cNvSpPr>
            <a:spLocks noGrp="1"/>
          </p:cNvSpPr>
          <p:nvPr>
            <p:ph idx="1"/>
          </p:nvPr>
        </p:nvSpPr>
        <p:spPr>
          <a:xfrm>
            <a:off x="730987" y="2470542"/>
            <a:ext cx="10685721" cy="4002028"/>
          </a:xfrm>
        </p:spPr>
        <p:txBody>
          <a:bodyPr>
            <a:normAutofit/>
          </a:bodyPr>
          <a:lstStyle/>
          <a:p>
            <a:r>
              <a:rPr lang="en-US" dirty="0"/>
              <a:t>Each time someone participates (answering questions, reading selections, class discussion etc.) I will give them a token. </a:t>
            </a:r>
          </a:p>
          <a:p>
            <a:r>
              <a:rPr lang="en-US" dirty="0"/>
              <a:t>Since we have a large class, I will try to look for those who have not yet spoken, so try to keep your tokens visible on the desk</a:t>
            </a:r>
          </a:p>
          <a:p>
            <a:r>
              <a:rPr lang="en-US" dirty="0"/>
              <a:t>At the end of the class, I will have the attendance sheet at the front. Return your token(s) and write the amount on the attendance sheet, or just a checkmark to show you were present</a:t>
            </a:r>
          </a:p>
          <a:p>
            <a:r>
              <a:rPr lang="en-US" dirty="0"/>
              <a:t>This will count for both your participation </a:t>
            </a:r>
            <a:r>
              <a:rPr lang="en-US" b="1" dirty="0"/>
              <a:t>and</a:t>
            </a:r>
            <a:r>
              <a:rPr lang="en-US" dirty="0"/>
              <a:t> attendance – only in-class participation counts</a:t>
            </a:r>
          </a:p>
        </p:txBody>
      </p:sp>
    </p:spTree>
    <p:extLst>
      <p:ext uri="{BB962C8B-B14F-4D97-AF65-F5344CB8AC3E}">
        <p14:creationId xmlns:p14="http://schemas.microsoft.com/office/powerpoint/2010/main" val="1377490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1492C0-0ADC-AA9C-2D01-FD50E82F45E6}"/>
              </a:ext>
            </a:extLst>
          </p:cNvPr>
          <p:cNvSpPr txBox="1"/>
          <p:nvPr/>
        </p:nvSpPr>
        <p:spPr>
          <a:xfrm>
            <a:off x="877186" y="582067"/>
            <a:ext cx="10333518" cy="5693866"/>
          </a:xfrm>
          <a:prstGeom prst="rect">
            <a:avLst/>
          </a:prstGeom>
          <a:noFill/>
        </p:spPr>
        <p:txBody>
          <a:bodyPr wrap="square">
            <a:spAutoFit/>
          </a:bodyPr>
          <a:lstStyle/>
          <a:p>
            <a:r>
              <a:rPr lang="en-US" sz="2800"/>
              <a:t>It has been argued, therefore, that having a good understanding of institutional policy reduces the risk of engaging in plagiarism. Jordan (2001) found that students classified as non-cheaters reported greater understanding of institutional policy than did cheaters. The apparent lack of knowledge of institutional policy is further compounded by contradictory and often ambiguous information delivered by academic staff, as they also struggle to enforce an accepted and clear definition of plagiarism (McCabe, Butterfield, and Trevino, 2003). For instance, in a study conducted by Burke (1997), over half of the academics surveyed not only reported a lack of familiarity with the university’s policy on plagiarism, but also did not refer to the policy when dealing with incidents. As Carroll (2005a) suggests, it is this lack of clarity about plagiarism that influences how students perceive plagiarism.</a:t>
            </a:r>
          </a:p>
        </p:txBody>
      </p:sp>
      <p:sp>
        <p:nvSpPr>
          <p:cNvPr id="2" name="Rectangle: Rounded Corners 1">
            <a:extLst>
              <a:ext uri="{FF2B5EF4-FFF2-40B4-BE49-F238E27FC236}">
                <a16:creationId xmlns:a16="http://schemas.microsoft.com/office/drawing/2014/main" id="{E7A2E52E-6B04-B901-2033-CCB26BC47C0A}"/>
              </a:ext>
            </a:extLst>
          </p:cNvPr>
          <p:cNvSpPr/>
          <p:nvPr/>
        </p:nvSpPr>
        <p:spPr>
          <a:xfrm>
            <a:off x="9715499" y="5954232"/>
            <a:ext cx="2425553" cy="843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Pages 6/7</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026C76F-6FE0-0A18-5631-13A7E2E4F18A}"/>
                  </a:ext>
                </a:extLst>
              </p14:cNvPr>
              <p14:cNvContentPartPr/>
              <p14:nvPr/>
            </p14:nvContentPartPr>
            <p14:xfrm>
              <a:off x="7920000" y="3557880"/>
              <a:ext cx="295560" cy="538560"/>
            </p14:xfrm>
          </p:contentPart>
        </mc:Choice>
        <mc:Fallback xmlns="">
          <p:pic>
            <p:nvPicPr>
              <p:cNvPr id="3" name="Ink 2">
                <a:extLst>
                  <a:ext uri="{FF2B5EF4-FFF2-40B4-BE49-F238E27FC236}">
                    <a16:creationId xmlns:a16="http://schemas.microsoft.com/office/drawing/2014/main" id="{4026C76F-6FE0-0A18-5631-13A7E2E4F18A}"/>
                  </a:ext>
                </a:extLst>
              </p:cNvPr>
              <p:cNvPicPr/>
              <p:nvPr/>
            </p:nvPicPr>
            <p:blipFill>
              <a:blip r:embed="rId3"/>
              <a:stretch>
                <a:fillRect/>
              </a:stretch>
            </p:blipFill>
            <p:spPr>
              <a:xfrm>
                <a:off x="7910640" y="3548520"/>
                <a:ext cx="314280" cy="557280"/>
              </a:xfrm>
              <a:prstGeom prst="rect">
                <a:avLst/>
              </a:prstGeom>
            </p:spPr>
          </p:pic>
        </mc:Fallback>
      </mc:AlternateContent>
    </p:spTree>
    <p:extLst>
      <p:ext uri="{BB962C8B-B14F-4D97-AF65-F5344CB8AC3E}">
        <p14:creationId xmlns:p14="http://schemas.microsoft.com/office/powerpoint/2010/main" val="3162353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3F06-F2C4-234C-52BC-671A43DD7568}"/>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CCEADC55-44EE-ACA2-10AF-8F01D995166D}"/>
              </a:ext>
            </a:extLst>
          </p:cNvPr>
          <p:cNvSpPr>
            <a:spLocks noGrp="1"/>
          </p:cNvSpPr>
          <p:nvPr>
            <p:ph idx="1"/>
          </p:nvPr>
        </p:nvSpPr>
        <p:spPr>
          <a:xfrm>
            <a:off x="1049965" y="2556932"/>
            <a:ext cx="10147448" cy="3318936"/>
          </a:xfrm>
        </p:spPr>
        <p:txBody>
          <a:bodyPr>
            <a:normAutofit/>
          </a:bodyPr>
          <a:lstStyle/>
          <a:p>
            <a:r>
              <a:rPr lang="en-US" sz="3600"/>
              <a:t>What does this paragraph tell us?</a:t>
            </a:r>
          </a:p>
          <a:p>
            <a:r>
              <a:rPr lang="en-US" sz="3600"/>
              <a:t>Why are these references important for conducting this study?</a:t>
            </a:r>
          </a:p>
        </p:txBody>
      </p:sp>
    </p:spTree>
    <p:extLst>
      <p:ext uri="{BB962C8B-B14F-4D97-AF65-F5344CB8AC3E}">
        <p14:creationId xmlns:p14="http://schemas.microsoft.com/office/powerpoint/2010/main" val="419864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416539-3C95-8703-F282-94D18893240F}"/>
              </a:ext>
            </a:extLst>
          </p:cNvPr>
          <p:cNvSpPr txBox="1"/>
          <p:nvPr/>
        </p:nvSpPr>
        <p:spPr>
          <a:xfrm>
            <a:off x="0" y="1"/>
            <a:ext cx="12192000" cy="6986528"/>
          </a:xfrm>
          <a:prstGeom prst="rect">
            <a:avLst/>
          </a:prstGeom>
          <a:solidFill>
            <a:schemeClr val="bg1"/>
          </a:solidFill>
        </p:spPr>
        <p:txBody>
          <a:bodyPr wrap="square">
            <a:spAutoFit/>
          </a:bodyPr>
          <a:lstStyle/>
          <a:p>
            <a:r>
              <a:rPr lang="en-US" sz="2800"/>
              <a:t>In order to both understand how students perceive plagiarism, and develop and evaluate learning materials aimed at educating students about plagiarism, Breen and Maassen (2005) conducted a two-phase research project, that firstly explored student perceptions of plagiarism and then developed learning materials to be embedded within courses. This was done by utilising four focus groups, consisting of 13 undergraduate psychology students across the first, second and third years. Their findings suggest that, apart from a clear understanding of verbatim use of other people’s work without referencing, students had difficulty comprehending ‘grey’ areas (e.g. ability to comprehend and paraphrase work with due citation). The lack of familiarity with what required citation was, in part, due to the inability to source adequate ‘information regarding the subtlety of paraphrasing, inconsistency between staff and the fear of inadvertent plagiarism. They also found that students reported an increasing understanding of plagiarism as a function of year level, with the associate skill development to complete assignments. Students also made suggestions for course improvement to focus on proactive strategies, as opposed to the reactive nature of dealing with plagiarism once discovered. (Page 7)</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6466D06-A92A-F36B-8929-27CBD05AB7F1}"/>
                  </a:ext>
                </a:extLst>
              </p14:cNvPr>
              <p14:cNvContentPartPr/>
              <p14:nvPr/>
            </p14:nvContentPartPr>
            <p14:xfrm>
              <a:off x="5781600" y="2153160"/>
              <a:ext cx="4620240" cy="3053160"/>
            </p14:xfrm>
          </p:contentPart>
        </mc:Choice>
        <mc:Fallback xmlns="">
          <p:pic>
            <p:nvPicPr>
              <p:cNvPr id="2" name="Ink 1">
                <a:extLst>
                  <a:ext uri="{FF2B5EF4-FFF2-40B4-BE49-F238E27FC236}">
                    <a16:creationId xmlns:a16="http://schemas.microsoft.com/office/drawing/2014/main" id="{16466D06-A92A-F36B-8929-27CBD05AB7F1}"/>
                  </a:ext>
                </a:extLst>
              </p:cNvPr>
              <p:cNvPicPr/>
              <p:nvPr/>
            </p:nvPicPr>
            <p:blipFill>
              <a:blip r:embed="rId3"/>
              <a:stretch>
                <a:fillRect/>
              </a:stretch>
            </p:blipFill>
            <p:spPr>
              <a:xfrm>
                <a:off x="5772240" y="2143800"/>
                <a:ext cx="4638960" cy="3071880"/>
              </a:xfrm>
              <a:prstGeom prst="rect">
                <a:avLst/>
              </a:prstGeom>
            </p:spPr>
          </p:pic>
        </mc:Fallback>
      </mc:AlternateContent>
    </p:spTree>
    <p:extLst>
      <p:ext uri="{BB962C8B-B14F-4D97-AF65-F5344CB8AC3E}">
        <p14:creationId xmlns:p14="http://schemas.microsoft.com/office/powerpoint/2010/main" val="1962888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58661-C7C9-73AD-46D3-729BADFCE019}"/>
              </a:ext>
            </a:extLst>
          </p:cNvPr>
          <p:cNvSpPr txBox="1"/>
          <p:nvPr/>
        </p:nvSpPr>
        <p:spPr>
          <a:xfrm>
            <a:off x="910412" y="683113"/>
            <a:ext cx="10293645" cy="5509200"/>
          </a:xfrm>
          <a:prstGeom prst="rect">
            <a:avLst/>
          </a:prstGeom>
          <a:noFill/>
        </p:spPr>
        <p:txBody>
          <a:bodyPr wrap="square">
            <a:spAutoFit/>
          </a:bodyPr>
          <a:lstStyle/>
          <a:p>
            <a:r>
              <a:rPr lang="en-US" sz="3200"/>
              <a:t>Whilst Breen and Maassen (2005) aimed to explore students’ understanding of plagiarism, their main focus was to develop resource material to embed within their courses. Consequently, only a small sample pool of 13 psychology students was utilised, and questions centred specifically on students’ ability to define and avoid plagiarism. Though Breen and Maassen were able to elicit some understanding of student perceptions, based on how students define plagiarism and then avoid it, the current study aims to extend and build upon their work. It is proposed in this study to sample across disciplines and delve deeper into student understandings of plagiarism.</a:t>
            </a:r>
          </a:p>
        </p:txBody>
      </p:sp>
      <p:sp>
        <p:nvSpPr>
          <p:cNvPr id="2" name="Rectangle: Rounded Corners 1">
            <a:extLst>
              <a:ext uri="{FF2B5EF4-FFF2-40B4-BE49-F238E27FC236}">
                <a16:creationId xmlns:a16="http://schemas.microsoft.com/office/drawing/2014/main" id="{628D264A-F087-8DF2-EED8-F4EE215C3BA1}"/>
              </a:ext>
            </a:extLst>
          </p:cNvPr>
          <p:cNvSpPr/>
          <p:nvPr/>
        </p:nvSpPr>
        <p:spPr>
          <a:xfrm>
            <a:off x="9635755" y="5881133"/>
            <a:ext cx="2425553" cy="843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7</a:t>
            </a:r>
          </a:p>
        </p:txBody>
      </p:sp>
    </p:spTree>
    <p:extLst>
      <p:ext uri="{BB962C8B-B14F-4D97-AF65-F5344CB8AC3E}">
        <p14:creationId xmlns:p14="http://schemas.microsoft.com/office/powerpoint/2010/main" val="72403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8181-0505-58E9-27D7-D22E74CE05AA}"/>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FC7EA5E4-2DCB-B1BB-1E58-437F2706C71D}"/>
              </a:ext>
            </a:extLst>
          </p:cNvPr>
          <p:cNvSpPr>
            <a:spLocks noGrp="1"/>
          </p:cNvSpPr>
          <p:nvPr>
            <p:ph idx="1"/>
          </p:nvPr>
        </p:nvSpPr>
        <p:spPr/>
        <p:txBody>
          <a:bodyPr>
            <a:normAutofit/>
          </a:bodyPr>
          <a:lstStyle/>
          <a:p>
            <a:r>
              <a:rPr lang="en-US" sz="3200"/>
              <a:t>What purpose are these paragraphs serving? Why are they important?</a:t>
            </a:r>
          </a:p>
          <a:p>
            <a:r>
              <a:rPr lang="en-US" sz="3200"/>
              <a:t>How does this help the design of the study?</a:t>
            </a:r>
          </a:p>
        </p:txBody>
      </p:sp>
    </p:spTree>
    <p:extLst>
      <p:ext uri="{BB962C8B-B14F-4D97-AF65-F5344CB8AC3E}">
        <p14:creationId xmlns:p14="http://schemas.microsoft.com/office/powerpoint/2010/main" val="357267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564118-02B2-46A9-61A6-20D75BE2621E}"/>
              </a:ext>
            </a:extLst>
          </p:cNvPr>
          <p:cNvSpPr txBox="1"/>
          <p:nvPr/>
        </p:nvSpPr>
        <p:spPr>
          <a:xfrm>
            <a:off x="943638" y="960439"/>
            <a:ext cx="10439843" cy="4832092"/>
          </a:xfrm>
          <a:prstGeom prst="rect">
            <a:avLst/>
          </a:prstGeom>
          <a:noFill/>
        </p:spPr>
        <p:txBody>
          <a:bodyPr wrap="square">
            <a:spAutoFit/>
          </a:bodyPr>
          <a:lstStyle/>
          <a:p>
            <a:r>
              <a:rPr lang="en-US" sz="2800"/>
              <a:t>McCabe and Trevino (1993) argued for a shift in our conceptualisation and examination of plagiarism, from one focused on individual factors that may inform an individual’s propensity to plagiarise, to one of examining situational or contextual variables that can be utilised towards an integrated institutional response. Despite this exhortation, relatively little systematic research has been done on the topic of understanding student perceptions of what plagiarism is, and most has been conducted in the USA or the UK. The aim of the present study is to develop a better understanding of how students construct plagiarism by using group discussion to explore the range of opinions regarding students’ perceptions of plagiarism.</a:t>
            </a:r>
          </a:p>
        </p:txBody>
      </p:sp>
      <p:sp>
        <p:nvSpPr>
          <p:cNvPr id="2" name="Rectangle: Rounded Corners 1">
            <a:extLst>
              <a:ext uri="{FF2B5EF4-FFF2-40B4-BE49-F238E27FC236}">
                <a16:creationId xmlns:a16="http://schemas.microsoft.com/office/drawing/2014/main" id="{66572C70-455A-5740-43B3-BEF92E31436F}"/>
              </a:ext>
            </a:extLst>
          </p:cNvPr>
          <p:cNvSpPr/>
          <p:nvPr/>
        </p:nvSpPr>
        <p:spPr>
          <a:xfrm>
            <a:off x="9715499" y="5954232"/>
            <a:ext cx="2425553" cy="843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Pages 7/8</a:t>
            </a:r>
          </a:p>
        </p:txBody>
      </p:sp>
    </p:spTree>
    <p:extLst>
      <p:ext uri="{BB962C8B-B14F-4D97-AF65-F5344CB8AC3E}">
        <p14:creationId xmlns:p14="http://schemas.microsoft.com/office/powerpoint/2010/main" val="3892807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8181-0505-58E9-27D7-D22E74CE05AA}"/>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FC7EA5E4-2DCB-B1BB-1E58-437F2706C71D}"/>
              </a:ext>
            </a:extLst>
          </p:cNvPr>
          <p:cNvSpPr>
            <a:spLocks noGrp="1"/>
          </p:cNvSpPr>
          <p:nvPr>
            <p:ph idx="1"/>
          </p:nvPr>
        </p:nvSpPr>
        <p:spPr>
          <a:xfrm>
            <a:off x="1103128" y="2669903"/>
            <a:ext cx="10313582" cy="3318936"/>
          </a:xfrm>
        </p:spPr>
        <p:txBody>
          <a:bodyPr>
            <a:normAutofit/>
          </a:bodyPr>
          <a:lstStyle/>
          <a:p>
            <a:r>
              <a:rPr lang="en-US" sz="3600"/>
              <a:t>Why is this paragraph important?</a:t>
            </a:r>
          </a:p>
          <a:p>
            <a:r>
              <a:rPr lang="en-US" sz="3600"/>
              <a:t>What does it tell us about the field of studying plagiarism?</a:t>
            </a:r>
          </a:p>
        </p:txBody>
      </p:sp>
    </p:spTree>
    <p:extLst>
      <p:ext uri="{BB962C8B-B14F-4D97-AF65-F5344CB8AC3E}">
        <p14:creationId xmlns:p14="http://schemas.microsoft.com/office/powerpoint/2010/main" val="381395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7C4F-482F-CE79-19DC-03C10A495179}"/>
              </a:ext>
            </a:extLst>
          </p:cNvPr>
          <p:cNvSpPr>
            <a:spLocks noGrp="1"/>
          </p:cNvSpPr>
          <p:nvPr>
            <p:ph type="title"/>
          </p:nvPr>
        </p:nvSpPr>
        <p:spPr/>
        <p:txBody>
          <a:bodyPr>
            <a:normAutofit/>
          </a:bodyPr>
          <a:lstStyle/>
          <a:p>
            <a:r>
              <a:rPr lang="en-US" sz="6600"/>
              <a:t>Methods</a:t>
            </a:r>
          </a:p>
        </p:txBody>
      </p:sp>
      <p:sp>
        <p:nvSpPr>
          <p:cNvPr id="3" name="Content Placeholder 2">
            <a:extLst>
              <a:ext uri="{FF2B5EF4-FFF2-40B4-BE49-F238E27FC236}">
                <a16:creationId xmlns:a16="http://schemas.microsoft.com/office/drawing/2014/main" id="{98C3C3EC-C4FA-8025-8FEA-7256F860FC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30804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1A15-A310-093B-0917-6E82DA6BBA03}"/>
              </a:ext>
            </a:extLst>
          </p:cNvPr>
          <p:cNvSpPr>
            <a:spLocks noGrp="1"/>
          </p:cNvSpPr>
          <p:nvPr>
            <p:ph type="title"/>
          </p:nvPr>
        </p:nvSpPr>
        <p:spPr/>
        <p:txBody>
          <a:bodyPr/>
          <a:lstStyle/>
          <a:p>
            <a:r>
              <a:rPr lang="en-US"/>
              <a:t>Research Design</a:t>
            </a:r>
          </a:p>
        </p:txBody>
      </p:sp>
      <p:sp>
        <p:nvSpPr>
          <p:cNvPr id="3" name="Content Placeholder 2">
            <a:extLst>
              <a:ext uri="{FF2B5EF4-FFF2-40B4-BE49-F238E27FC236}">
                <a16:creationId xmlns:a16="http://schemas.microsoft.com/office/drawing/2014/main" id="{F5206916-B45A-092E-2667-94254D6D5BB6}"/>
              </a:ext>
            </a:extLst>
          </p:cNvPr>
          <p:cNvSpPr>
            <a:spLocks noGrp="1"/>
          </p:cNvSpPr>
          <p:nvPr>
            <p:ph idx="1"/>
          </p:nvPr>
        </p:nvSpPr>
        <p:spPr>
          <a:xfrm>
            <a:off x="902660" y="2676548"/>
            <a:ext cx="10386680" cy="3318936"/>
          </a:xfrm>
        </p:spPr>
        <p:txBody>
          <a:bodyPr>
            <a:noAutofit/>
          </a:bodyPr>
          <a:lstStyle/>
          <a:p>
            <a:r>
              <a:rPr lang="en-US" sz="3200"/>
              <a:t>How did the authors design their study? What kind of data did they collect?</a:t>
            </a:r>
            <a:endParaRPr lang="en-US" sz="1800"/>
          </a:p>
          <a:p>
            <a:r>
              <a:rPr lang="en-US" sz="3200"/>
              <a:t>Turn to page 8</a:t>
            </a:r>
          </a:p>
        </p:txBody>
      </p:sp>
    </p:spTree>
    <p:extLst>
      <p:ext uri="{BB962C8B-B14F-4D97-AF65-F5344CB8AC3E}">
        <p14:creationId xmlns:p14="http://schemas.microsoft.com/office/powerpoint/2010/main" val="273260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76E97B-FCA1-A825-DD25-489122E1CAA5}"/>
              </a:ext>
            </a:extLst>
          </p:cNvPr>
          <p:cNvSpPr txBox="1"/>
          <p:nvPr/>
        </p:nvSpPr>
        <p:spPr>
          <a:xfrm>
            <a:off x="1077654" y="2644170"/>
            <a:ext cx="10036691" cy="1569660"/>
          </a:xfrm>
          <a:prstGeom prst="rect">
            <a:avLst/>
          </a:prstGeom>
          <a:noFill/>
        </p:spPr>
        <p:txBody>
          <a:bodyPr wrap="square">
            <a:spAutoFit/>
          </a:bodyPr>
          <a:lstStyle/>
          <a:p>
            <a:r>
              <a:rPr lang="en-US" sz="3200"/>
              <a:t>This is a </a:t>
            </a:r>
            <a:r>
              <a:rPr lang="en-US" sz="3200" b="1"/>
              <a:t>focus group</a:t>
            </a:r>
            <a:r>
              <a:rPr lang="en-US" sz="3200"/>
              <a:t> study, where our aim was to collect qualitative data by engaging groups of students in an informal group discussion ‘focused’ on their perceptions of plagiarism.</a:t>
            </a:r>
          </a:p>
        </p:txBody>
      </p:sp>
      <p:sp>
        <p:nvSpPr>
          <p:cNvPr id="2" name="Rectangle: Rounded Corners 1">
            <a:extLst>
              <a:ext uri="{FF2B5EF4-FFF2-40B4-BE49-F238E27FC236}">
                <a16:creationId xmlns:a16="http://schemas.microsoft.com/office/drawing/2014/main" id="{F877D918-2B2F-BCCA-38C2-84197ED4411B}"/>
              </a:ext>
            </a:extLst>
          </p:cNvPr>
          <p:cNvSpPr/>
          <p:nvPr/>
        </p:nvSpPr>
        <p:spPr>
          <a:xfrm>
            <a:off x="9715499" y="5954232"/>
            <a:ext cx="2425553" cy="843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8</a:t>
            </a:r>
          </a:p>
        </p:txBody>
      </p:sp>
    </p:spTree>
    <p:extLst>
      <p:ext uri="{BB962C8B-B14F-4D97-AF65-F5344CB8AC3E}">
        <p14:creationId xmlns:p14="http://schemas.microsoft.com/office/powerpoint/2010/main" val="101762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0C05-9982-ABCC-14AE-EAFBDE261455}"/>
              </a:ext>
            </a:extLst>
          </p:cNvPr>
          <p:cNvSpPr>
            <a:spLocks noGrp="1"/>
          </p:cNvSpPr>
          <p:nvPr>
            <p:ph type="title"/>
          </p:nvPr>
        </p:nvSpPr>
        <p:spPr/>
        <p:txBody>
          <a:bodyPr/>
          <a:lstStyle/>
          <a:p>
            <a:r>
              <a:rPr lang="en-US"/>
              <a:t>The First Reading</a:t>
            </a:r>
          </a:p>
        </p:txBody>
      </p:sp>
      <p:pic>
        <p:nvPicPr>
          <p:cNvPr id="4" name="Picture 4">
            <a:extLst>
              <a:ext uri="{FF2B5EF4-FFF2-40B4-BE49-F238E27FC236}">
                <a16:creationId xmlns:a16="http://schemas.microsoft.com/office/drawing/2014/main" id="{F83AEABF-59B3-40DD-655D-9801757F0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319" y="2578354"/>
            <a:ext cx="8903361" cy="1907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5E4BE75C-D1A5-96EB-2F38-8CAE449A7874}"/>
              </a:ext>
            </a:extLst>
          </p:cNvPr>
          <p:cNvSpPr txBox="1"/>
          <p:nvPr/>
        </p:nvSpPr>
        <p:spPr>
          <a:xfrm>
            <a:off x="1216099" y="4921761"/>
            <a:ext cx="10027831" cy="1384995"/>
          </a:xfrm>
          <a:prstGeom prst="rect">
            <a:avLst/>
          </a:prstGeom>
          <a:noFill/>
        </p:spPr>
        <p:txBody>
          <a:bodyPr wrap="square" rtlCol="0">
            <a:spAutoFit/>
          </a:bodyPr>
          <a:lstStyle/>
          <a:p>
            <a:pPr algn="l"/>
            <a:r>
              <a:rPr lang="en-US" sz="2800"/>
              <a:t>Today’s class will be focused on reading papers to get key information.</a:t>
            </a:r>
          </a:p>
          <a:p>
            <a:pPr algn="l"/>
            <a:r>
              <a:rPr lang="en-US" sz="2800"/>
              <a:t>What key information can you find about this paper in the abstract?</a:t>
            </a:r>
          </a:p>
          <a:p>
            <a:pPr algn="l"/>
            <a:endParaRPr lang="en-US" sz="2800"/>
          </a:p>
        </p:txBody>
      </p:sp>
    </p:spTree>
    <p:extLst>
      <p:ext uri="{BB962C8B-B14F-4D97-AF65-F5344CB8AC3E}">
        <p14:creationId xmlns:p14="http://schemas.microsoft.com/office/powerpoint/2010/main" val="2093856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3909-69D8-3A31-68FD-9B67E73DB512}"/>
              </a:ext>
            </a:extLst>
          </p:cNvPr>
          <p:cNvSpPr>
            <a:spLocks noGrp="1"/>
          </p:cNvSpPr>
          <p:nvPr>
            <p:ph type="title"/>
          </p:nvPr>
        </p:nvSpPr>
        <p:spPr/>
        <p:txBody>
          <a:bodyPr/>
          <a:lstStyle/>
          <a:p>
            <a:r>
              <a:rPr lang="en-US"/>
              <a:t>Based on the research design, what is a Focus Group?</a:t>
            </a:r>
          </a:p>
        </p:txBody>
      </p:sp>
      <p:sp>
        <p:nvSpPr>
          <p:cNvPr id="3" name="Text Placeholder 2">
            <a:extLst>
              <a:ext uri="{FF2B5EF4-FFF2-40B4-BE49-F238E27FC236}">
                <a16:creationId xmlns:a16="http://schemas.microsoft.com/office/drawing/2014/main" id="{26C62466-CB2E-23A0-855D-A7F452390A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2311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FA1A-0AC5-245B-D78E-6546E61EBA98}"/>
              </a:ext>
            </a:extLst>
          </p:cNvPr>
          <p:cNvSpPr>
            <a:spLocks noGrp="1"/>
          </p:cNvSpPr>
          <p:nvPr>
            <p:ph type="title"/>
          </p:nvPr>
        </p:nvSpPr>
        <p:spPr/>
        <p:txBody>
          <a:bodyPr/>
          <a:lstStyle/>
          <a:p>
            <a:r>
              <a:rPr lang="en-US"/>
              <a:t>Elements of a Focus Group</a:t>
            </a:r>
          </a:p>
        </p:txBody>
      </p:sp>
      <p:sp>
        <p:nvSpPr>
          <p:cNvPr id="3" name="Text Placeholder 2">
            <a:extLst>
              <a:ext uri="{FF2B5EF4-FFF2-40B4-BE49-F238E27FC236}">
                <a16:creationId xmlns:a16="http://schemas.microsoft.com/office/drawing/2014/main" id="{F3252A71-988B-1B62-CCBF-09C0276EBFC1}"/>
              </a:ext>
            </a:extLst>
          </p:cNvPr>
          <p:cNvSpPr>
            <a:spLocks noGrp="1"/>
          </p:cNvSpPr>
          <p:nvPr>
            <p:ph idx="1"/>
          </p:nvPr>
        </p:nvSpPr>
        <p:spPr/>
        <p:txBody>
          <a:bodyPr>
            <a:normAutofit/>
          </a:bodyPr>
          <a:lstStyle/>
          <a:p>
            <a:r>
              <a:rPr lang="en-US" sz="4400"/>
              <a:t>A group of participants</a:t>
            </a:r>
          </a:p>
          <a:p>
            <a:r>
              <a:rPr lang="en-US" sz="4400"/>
              <a:t>Moderator(s)</a:t>
            </a:r>
          </a:p>
          <a:p>
            <a:r>
              <a:rPr lang="en-US" sz="4400"/>
              <a:t>A topic (the “focus”)</a:t>
            </a:r>
          </a:p>
        </p:txBody>
      </p:sp>
    </p:spTree>
    <p:extLst>
      <p:ext uri="{BB962C8B-B14F-4D97-AF65-F5344CB8AC3E}">
        <p14:creationId xmlns:p14="http://schemas.microsoft.com/office/powerpoint/2010/main" val="1399438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C0593C-8197-0C16-1018-6DC05B75F24C}"/>
              </a:ext>
            </a:extLst>
          </p:cNvPr>
          <p:cNvSpPr txBox="1"/>
          <p:nvPr/>
        </p:nvSpPr>
        <p:spPr>
          <a:xfrm>
            <a:off x="796334" y="920621"/>
            <a:ext cx="10599332" cy="5016758"/>
          </a:xfrm>
          <a:prstGeom prst="rect">
            <a:avLst/>
          </a:prstGeom>
          <a:noFill/>
        </p:spPr>
        <p:txBody>
          <a:bodyPr wrap="square">
            <a:spAutoFit/>
          </a:bodyPr>
          <a:lstStyle/>
          <a:p>
            <a:r>
              <a:rPr lang="en-US" sz="3200"/>
              <a:t>Our study aimed to place students (who are typically aware of the rhetoric surrounding plagiarism) in the position of experts, whose knowledge and experience is essential to advance the theoretical discussion on student perceptions of plagiarism. It was intended, as suggested by Madriz (2000), that the interaction among group participants would reduce the interaction between the moderator and the individual members of the group. In this way, the role of the moderator was to actively facilitate discussion among the participants, by encouraging students to discuss their views with each other as opposed to directing them to the facilitator.</a:t>
            </a:r>
          </a:p>
        </p:txBody>
      </p:sp>
      <p:sp>
        <p:nvSpPr>
          <p:cNvPr id="2" name="Rectangle: Rounded Corners 1">
            <a:extLst>
              <a:ext uri="{FF2B5EF4-FFF2-40B4-BE49-F238E27FC236}">
                <a16:creationId xmlns:a16="http://schemas.microsoft.com/office/drawing/2014/main" id="{1288B57B-331D-E4F3-9576-6B6DF764F898}"/>
              </a:ext>
            </a:extLst>
          </p:cNvPr>
          <p:cNvSpPr/>
          <p:nvPr/>
        </p:nvSpPr>
        <p:spPr>
          <a:xfrm>
            <a:off x="9715499" y="5954232"/>
            <a:ext cx="2425553" cy="843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8</a:t>
            </a:r>
          </a:p>
        </p:txBody>
      </p:sp>
    </p:spTree>
    <p:extLst>
      <p:ext uri="{BB962C8B-B14F-4D97-AF65-F5344CB8AC3E}">
        <p14:creationId xmlns:p14="http://schemas.microsoft.com/office/powerpoint/2010/main" val="943495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0165-1B99-7EA2-C188-F3A5C99261B5}"/>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BEC0FEFC-20BD-010B-56C5-69887ED55DEC}"/>
              </a:ext>
            </a:extLst>
          </p:cNvPr>
          <p:cNvSpPr>
            <a:spLocks noGrp="1"/>
          </p:cNvSpPr>
          <p:nvPr>
            <p:ph idx="1"/>
          </p:nvPr>
        </p:nvSpPr>
        <p:spPr>
          <a:xfrm>
            <a:off x="1295401" y="2556931"/>
            <a:ext cx="9601196" cy="3742517"/>
          </a:xfrm>
        </p:spPr>
        <p:txBody>
          <a:bodyPr>
            <a:normAutofit/>
          </a:bodyPr>
          <a:lstStyle/>
          <a:p>
            <a:r>
              <a:rPr lang="en-US" sz="4000"/>
              <a:t>What do they say are some advantages of a focus group / why did they choose a focus group?</a:t>
            </a:r>
          </a:p>
          <a:p>
            <a:r>
              <a:rPr lang="en-US" sz="4000"/>
              <a:t>What do you think are some limitations?</a:t>
            </a:r>
          </a:p>
          <a:p>
            <a:r>
              <a:rPr lang="en-US" sz="4000"/>
              <a:t>Is this method Quantitative or Qualitative?</a:t>
            </a:r>
          </a:p>
        </p:txBody>
      </p:sp>
    </p:spTree>
    <p:extLst>
      <p:ext uri="{BB962C8B-B14F-4D97-AF65-F5344CB8AC3E}">
        <p14:creationId xmlns:p14="http://schemas.microsoft.com/office/powerpoint/2010/main" val="3234477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540B9F-B191-43DA-37A1-DD3467913CCA}"/>
              </a:ext>
            </a:extLst>
          </p:cNvPr>
          <p:cNvSpPr txBox="1"/>
          <p:nvPr/>
        </p:nvSpPr>
        <p:spPr>
          <a:xfrm>
            <a:off x="838975" y="582067"/>
            <a:ext cx="10514050" cy="5693866"/>
          </a:xfrm>
          <a:prstGeom prst="rect">
            <a:avLst/>
          </a:prstGeom>
          <a:noFill/>
        </p:spPr>
        <p:txBody>
          <a:bodyPr wrap="square">
            <a:spAutoFit/>
          </a:bodyPr>
          <a:lstStyle/>
          <a:p>
            <a:r>
              <a:rPr lang="en-US" sz="2800"/>
              <a:t>The participants were students recruited from a regional Australian university. A total of 41 students (25 women and 16 men), who were either in their first or third year of study, took part across seven focus groups. Each focus group was homogeneous with regard to discipline and year, as issues pertinent to understanding plagiarism may be discipline or faculty specific (e.g. referencing formats and emphasis placed on plagiarism), and would therefore impact on how students perceive plagiarism. The participants brought a rich variety of backgrounds to the discussions and represented four different discipline areas of psychology, policing, public relations and advertising. Wilkinson (2008) states that a focus group can involve as few as two or as many as a dozen participants, with the norm being between four and eight. The composition of each focus group is illustrated in Table 1.</a:t>
            </a:r>
          </a:p>
        </p:txBody>
      </p:sp>
      <p:sp>
        <p:nvSpPr>
          <p:cNvPr id="7" name="Rectangle: Rounded Corners 6">
            <a:extLst>
              <a:ext uri="{FF2B5EF4-FFF2-40B4-BE49-F238E27FC236}">
                <a16:creationId xmlns:a16="http://schemas.microsoft.com/office/drawing/2014/main" id="{C133090F-64B4-B41C-185A-49112FA3C418}"/>
              </a:ext>
            </a:extLst>
          </p:cNvPr>
          <p:cNvSpPr/>
          <p:nvPr/>
        </p:nvSpPr>
        <p:spPr>
          <a:xfrm>
            <a:off x="9715499" y="5954232"/>
            <a:ext cx="2425553" cy="843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8</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2342625-69ED-B9AE-C01F-8F40B499F5D1}"/>
                  </a:ext>
                </a:extLst>
              </p14:cNvPr>
              <p14:cNvContentPartPr/>
              <p14:nvPr/>
            </p14:nvContentPartPr>
            <p14:xfrm>
              <a:off x="8986680" y="3210120"/>
              <a:ext cx="343800" cy="385920"/>
            </p14:xfrm>
          </p:contentPart>
        </mc:Choice>
        <mc:Fallback xmlns="">
          <p:pic>
            <p:nvPicPr>
              <p:cNvPr id="2" name="Ink 1">
                <a:extLst>
                  <a:ext uri="{FF2B5EF4-FFF2-40B4-BE49-F238E27FC236}">
                    <a16:creationId xmlns:a16="http://schemas.microsoft.com/office/drawing/2014/main" id="{52342625-69ED-B9AE-C01F-8F40B499F5D1}"/>
                  </a:ext>
                </a:extLst>
              </p:cNvPr>
              <p:cNvPicPr/>
              <p:nvPr/>
            </p:nvPicPr>
            <p:blipFill>
              <a:blip r:embed="rId3"/>
              <a:stretch>
                <a:fillRect/>
              </a:stretch>
            </p:blipFill>
            <p:spPr>
              <a:xfrm>
                <a:off x="8977320" y="3200760"/>
                <a:ext cx="362520" cy="404640"/>
              </a:xfrm>
              <a:prstGeom prst="rect">
                <a:avLst/>
              </a:prstGeom>
            </p:spPr>
          </p:pic>
        </mc:Fallback>
      </mc:AlternateContent>
    </p:spTree>
    <p:extLst>
      <p:ext uri="{BB962C8B-B14F-4D97-AF65-F5344CB8AC3E}">
        <p14:creationId xmlns:p14="http://schemas.microsoft.com/office/powerpoint/2010/main" val="2943894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4ADA-A87D-0648-10B3-7F7AF9C32136}"/>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673F1201-A9BB-739B-2AC3-DCDA66F732DE}"/>
              </a:ext>
            </a:extLst>
          </p:cNvPr>
          <p:cNvSpPr>
            <a:spLocks noGrp="1"/>
          </p:cNvSpPr>
          <p:nvPr>
            <p:ph idx="1"/>
          </p:nvPr>
        </p:nvSpPr>
        <p:spPr/>
        <p:txBody>
          <a:bodyPr>
            <a:normAutofit/>
          </a:bodyPr>
          <a:lstStyle/>
          <a:p>
            <a:r>
              <a:rPr lang="en-US" sz="3600"/>
              <a:t>What part of the research design does this paragraph discuss?</a:t>
            </a:r>
          </a:p>
          <a:p>
            <a:r>
              <a:rPr lang="en-US" sz="3600"/>
              <a:t>How did they categorize them?</a:t>
            </a:r>
          </a:p>
        </p:txBody>
      </p:sp>
    </p:spTree>
    <p:extLst>
      <p:ext uri="{BB962C8B-B14F-4D97-AF65-F5344CB8AC3E}">
        <p14:creationId xmlns:p14="http://schemas.microsoft.com/office/powerpoint/2010/main" val="3251276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B3A300-DE2F-8580-460E-EB541EBFC42A}"/>
              </a:ext>
            </a:extLst>
          </p:cNvPr>
          <p:cNvSpPr txBox="1"/>
          <p:nvPr/>
        </p:nvSpPr>
        <p:spPr>
          <a:xfrm>
            <a:off x="843960" y="690086"/>
            <a:ext cx="10340162" cy="5262979"/>
          </a:xfrm>
          <a:prstGeom prst="rect">
            <a:avLst/>
          </a:prstGeom>
          <a:noFill/>
        </p:spPr>
        <p:txBody>
          <a:bodyPr wrap="square">
            <a:spAutoFit/>
          </a:bodyPr>
          <a:lstStyle/>
          <a:p>
            <a:r>
              <a:rPr lang="en-US" sz="2800"/>
              <a:t>An interview schedule was developed to provide an overall direction for the discussion. The schedule followed a semi-structured, open-ended format to enable the participants to set their own agenda (Wilkinson, 2008). Each focus group was asked the following questions: </a:t>
            </a:r>
          </a:p>
          <a:p>
            <a:pPr marL="342900" indent="-342900">
              <a:buAutoNum type="arabicParenBoth"/>
            </a:pPr>
            <a:r>
              <a:rPr lang="en-US" sz="2800"/>
              <a:t>What is plagiarism? </a:t>
            </a:r>
          </a:p>
          <a:p>
            <a:pPr marL="342900" indent="-342900">
              <a:buAutoNum type="arabicParenBoth"/>
            </a:pPr>
            <a:r>
              <a:rPr lang="en-US" sz="2800"/>
              <a:t>What are the causes of plagiarism? </a:t>
            </a:r>
          </a:p>
          <a:p>
            <a:pPr marL="342900" indent="-342900">
              <a:buAutoNum type="arabicParenBoth"/>
            </a:pPr>
            <a:r>
              <a:rPr lang="en-US" sz="2800"/>
              <a:t>How common is plagiarism? </a:t>
            </a:r>
          </a:p>
          <a:p>
            <a:pPr marL="342900" indent="-342900">
              <a:buAutoNum type="arabicParenBoth"/>
            </a:pPr>
            <a:r>
              <a:rPr lang="en-US" sz="2800"/>
              <a:t>How serious is plagiarism? </a:t>
            </a:r>
          </a:p>
          <a:p>
            <a:pPr marL="342900" indent="-342900">
              <a:buAutoNum type="arabicParenBoth"/>
            </a:pPr>
            <a:r>
              <a:rPr lang="en-US" sz="2800"/>
              <a:t>What are the chances of being caught?</a:t>
            </a:r>
          </a:p>
          <a:p>
            <a:r>
              <a:rPr lang="en-US" sz="2800"/>
              <a:t>The guide provided moderators with topics and issues to be covered at some point during the group discussion. Questions that were more important to the research agenda were presented early in the session.</a:t>
            </a:r>
          </a:p>
        </p:txBody>
      </p:sp>
      <p:sp>
        <p:nvSpPr>
          <p:cNvPr id="8" name="Rectangle: Rounded Corners 7">
            <a:extLst>
              <a:ext uri="{FF2B5EF4-FFF2-40B4-BE49-F238E27FC236}">
                <a16:creationId xmlns:a16="http://schemas.microsoft.com/office/drawing/2014/main" id="{290E3799-91A6-04DF-AD3C-BA2A567C26A5}"/>
              </a:ext>
            </a:extLst>
          </p:cNvPr>
          <p:cNvSpPr/>
          <p:nvPr/>
        </p:nvSpPr>
        <p:spPr>
          <a:xfrm>
            <a:off x="9766447" y="6014041"/>
            <a:ext cx="2425553" cy="843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Pages 8/9</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FCFBC19-6793-3EFF-11C7-923811290862}"/>
                  </a:ext>
                </a:extLst>
              </p14:cNvPr>
              <p14:cNvContentPartPr/>
              <p14:nvPr/>
            </p14:nvContentPartPr>
            <p14:xfrm>
              <a:off x="6439320" y="2019960"/>
              <a:ext cx="2790720" cy="2595240"/>
            </p14:xfrm>
          </p:contentPart>
        </mc:Choice>
        <mc:Fallback xmlns="">
          <p:pic>
            <p:nvPicPr>
              <p:cNvPr id="2" name="Ink 1">
                <a:extLst>
                  <a:ext uri="{FF2B5EF4-FFF2-40B4-BE49-F238E27FC236}">
                    <a16:creationId xmlns:a16="http://schemas.microsoft.com/office/drawing/2014/main" id="{FFCFBC19-6793-3EFF-11C7-923811290862}"/>
                  </a:ext>
                </a:extLst>
              </p:cNvPr>
              <p:cNvPicPr/>
              <p:nvPr/>
            </p:nvPicPr>
            <p:blipFill>
              <a:blip r:embed="rId3"/>
              <a:stretch>
                <a:fillRect/>
              </a:stretch>
            </p:blipFill>
            <p:spPr>
              <a:xfrm>
                <a:off x="6429960" y="2010600"/>
                <a:ext cx="2809440" cy="2613960"/>
              </a:xfrm>
              <a:prstGeom prst="rect">
                <a:avLst/>
              </a:prstGeom>
            </p:spPr>
          </p:pic>
        </mc:Fallback>
      </mc:AlternateContent>
    </p:spTree>
    <p:extLst>
      <p:ext uri="{BB962C8B-B14F-4D97-AF65-F5344CB8AC3E}">
        <p14:creationId xmlns:p14="http://schemas.microsoft.com/office/powerpoint/2010/main" val="1393050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4ADA-A87D-0648-10B3-7F7AF9C32136}"/>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673F1201-A9BB-739B-2AC3-DCDA66F732DE}"/>
              </a:ext>
            </a:extLst>
          </p:cNvPr>
          <p:cNvSpPr>
            <a:spLocks noGrp="1"/>
          </p:cNvSpPr>
          <p:nvPr>
            <p:ph idx="1"/>
          </p:nvPr>
        </p:nvSpPr>
        <p:spPr/>
        <p:txBody>
          <a:bodyPr>
            <a:normAutofit/>
          </a:bodyPr>
          <a:lstStyle/>
          <a:p>
            <a:r>
              <a:rPr lang="en-US" sz="3600"/>
              <a:t>How strict was the schedule/format? Was the moderator or the participants guiding the discussion?</a:t>
            </a:r>
          </a:p>
        </p:txBody>
      </p:sp>
    </p:spTree>
    <p:extLst>
      <p:ext uri="{BB962C8B-B14F-4D97-AF65-F5344CB8AC3E}">
        <p14:creationId xmlns:p14="http://schemas.microsoft.com/office/powerpoint/2010/main" val="4103299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0C1E96-55B0-8CAD-2EAD-3A0DAD6E553B}"/>
              </a:ext>
            </a:extLst>
          </p:cNvPr>
          <p:cNvSpPr txBox="1"/>
          <p:nvPr/>
        </p:nvSpPr>
        <p:spPr>
          <a:xfrm>
            <a:off x="830669" y="612844"/>
            <a:ext cx="10200610" cy="5016758"/>
          </a:xfrm>
          <a:prstGeom prst="rect">
            <a:avLst/>
          </a:prstGeom>
          <a:noFill/>
        </p:spPr>
        <p:txBody>
          <a:bodyPr wrap="square">
            <a:spAutoFit/>
          </a:bodyPr>
          <a:lstStyle/>
          <a:p>
            <a:r>
              <a:rPr lang="en-US" sz="3200"/>
              <a:t>Potential participants were initially sought by contacting the subject coordinators for consent to approach students during tutorial sessions. This was followed by a small presentation at the beginning of each class, or relayed by the subject coordinators. Interested students contacted the research assistant, who then organised a convenient time and place for the group to meet. Four moderators (who were all employed by the university) were used in total, to ensure that students were not familiar with the moderator, thereby reducing any possible power dynamics within the focus groups. </a:t>
            </a:r>
          </a:p>
        </p:txBody>
      </p:sp>
      <p:sp>
        <p:nvSpPr>
          <p:cNvPr id="5" name="Rectangle: Rounded Corners 4">
            <a:extLst>
              <a:ext uri="{FF2B5EF4-FFF2-40B4-BE49-F238E27FC236}">
                <a16:creationId xmlns:a16="http://schemas.microsoft.com/office/drawing/2014/main" id="{230FC325-99EE-20AC-E53D-DC67DC102B37}"/>
              </a:ext>
            </a:extLst>
          </p:cNvPr>
          <p:cNvSpPr/>
          <p:nvPr/>
        </p:nvSpPr>
        <p:spPr>
          <a:xfrm>
            <a:off x="9766447" y="6014041"/>
            <a:ext cx="2425553" cy="843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Pages 9/10</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B7D86FB-D93C-9C6F-27CA-DEFC106B9659}"/>
                  </a:ext>
                </a:extLst>
              </p14:cNvPr>
              <p14:cNvContentPartPr/>
              <p14:nvPr/>
            </p14:nvContentPartPr>
            <p14:xfrm>
              <a:off x="2828880" y="2562840"/>
              <a:ext cx="234000" cy="514440"/>
            </p14:xfrm>
          </p:contentPart>
        </mc:Choice>
        <mc:Fallback xmlns="">
          <p:pic>
            <p:nvPicPr>
              <p:cNvPr id="2" name="Ink 1">
                <a:extLst>
                  <a:ext uri="{FF2B5EF4-FFF2-40B4-BE49-F238E27FC236}">
                    <a16:creationId xmlns:a16="http://schemas.microsoft.com/office/drawing/2014/main" id="{1B7D86FB-D93C-9C6F-27CA-DEFC106B9659}"/>
                  </a:ext>
                </a:extLst>
              </p:cNvPr>
              <p:cNvPicPr/>
              <p:nvPr/>
            </p:nvPicPr>
            <p:blipFill>
              <a:blip r:embed="rId3"/>
              <a:stretch>
                <a:fillRect/>
              </a:stretch>
            </p:blipFill>
            <p:spPr>
              <a:xfrm>
                <a:off x="2819520" y="2553480"/>
                <a:ext cx="252720" cy="533160"/>
              </a:xfrm>
              <a:prstGeom prst="rect">
                <a:avLst/>
              </a:prstGeom>
            </p:spPr>
          </p:pic>
        </mc:Fallback>
      </mc:AlternateContent>
    </p:spTree>
    <p:extLst>
      <p:ext uri="{BB962C8B-B14F-4D97-AF65-F5344CB8AC3E}">
        <p14:creationId xmlns:p14="http://schemas.microsoft.com/office/powerpoint/2010/main" val="3654258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0C1E96-55B0-8CAD-2EAD-3A0DAD6E553B}"/>
              </a:ext>
            </a:extLst>
          </p:cNvPr>
          <p:cNvSpPr txBox="1"/>
          <p:nvPr/>
        </p:nvSpPr>
        <p:spPr>
          <a:xfrm>
            <a:off x="830669" y="612844"/>
            <a:ext cx="10200610" cy="4524315"/>
          </a:xfrm>
          <a:prstGeom prst="rect">
            <a:avLst/>
          </a:prstGeom>
          <a:noFill/>
        </p:spPr>
        <p:txBody>
          <a:bodyPr wrap="square">
            <a:spAutoFit/>
          </a:bodyPr>
          <a:lstStyle/>
          <a:p>
            <a:r>
              <a:rPr lang="en-US" sz="3200"/>
              <a:t>The duration of each focus group session was no more than 75 minutes. Each focus group discussion began with an introduction to explain the purpose and ground rules, and convey the expectation that everyone would contribute, all contributions would be valued and remain confidential, and the session would be digitally recorded. At the completion of each focus group, the moderator/s debriefed and noted initial impressions. The recording was then transcribed, pseudonyms assigned and preliminary ideas recorded.</a:t>
            </a:r>
          </a:p>
        </p:txBody>
      </p:sp>
      <p:sp>
        <p:nvSpPr>
          <p:cNvPr id="5" name="Rectangle: Rounded Corners 4">
            <a:extLst>
              <a:ext uri="{FF2B5EF4-FFF2-40B4-BE49-F238E27FC236}">
                <a16:creationId xmlns:a16="http://schemas.microsoft.com/office/drawing/2014/main" id="{230FC325-99EE-20AC-E53D-DC67DC102B37}"/>
              </a:ext>
            </a:extLst>
          </p:cNvPr>
          <p:cNvSpPr/>
          <p:nvPr/>
        </p:nvSpPr>
        <p:spPr>
          <a:xfrm>
            <a:off x="9766447" y="6014041"/>
            <a:ext cx="2425553" cy="843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Pages 9/10</a:t>
            </a:r>
          </a:p>
        </p:txBody>
      </p:sp>
    </p:spTree>
    <p:extLst>
      <p:ext uri="{BB962C8B-B14F-4D97-AF65-F5344CB8AC3E}">
        <p14:creationId xmlns:p14="http://schemas.microsoft.com/office/powerpoint/2010/main" val="155700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9FE001-F580-423B-78CB-35F2E899313D}"/>
              </a:ext>
            </a:extLst>
          </p:cNvPr>
          <p:cNvSpPr txBox="1"/>
          <p:nvPr/>
        </p:nvSpPr>
        <p:spPr>
          <a:xfrm>
            <a:off x="1005662" y="797510"/>
            <a:ext cx="10034477" cy="5262979"/>
          </a:xfrm>
          <a:prstGeom prst="rect">
            <a:avLst/>
          </a:prstGeom>
          <a:noFill/>
        </p:spPr>
        <p:txBody>
          <a:bodyPr wrap="square">
            <a:spAutoFit/>
          </a:bodyPr>
          <a:lstStyle/>
          <a:p>
            <a:r>
              <a:rPr lang="en-US" sz="2800"/>
              <a:t>Plagiarism is perceived to be a growing problem and universities are being required to devote increasing time and resources to combating it. Theory and research in psychology show that a thorough understanding of an individual’s view of an issue or problem is an essential requirement for successful change of that person’s attitudes and behaviour. </a:t>
            </a:r>
          </a:p>
          <a:p>
            <a:r>
              <a:rPr lang="en-US" sz="2800"/>
              <a:t>This pilot study explores students’ perceptions of a number of issues relating to plagiarism in an Australian university. In the pilot study, focus groups were held with students across discipline areas, year and mode of study. A thematic analysis revealed six themes of perceptions of plagiarism: confusion, fear, perceived sanctions, perceived seriousness, academic consequences and resentment.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9702FFE-ACD0-B28A-2E8C-2F96F3CFF9C3}"/>
                  </a:ext>
                </a:extLst>
              </p14:cNvPr>
              <p14:cNvContentPartPr/>
              <p14:nvPr/>
            </p14:nvContentPartPr>
            <p14:xfrm>
              <a:off x="3014025" y="2933895"/>
              <a:ext cx="412200" cy="511560"/>
            </p14:xfrm>
          </p:contentPart>
        </mc:Choice>
        <mc:Fallback xmlns="">
          <p:pic>
            <p:nvPicPr>
              <p:cNvPr id="3" name="Ink 2">
                <a:extLst>
                  <a:ext uri="{FF2B5EF4-FFF2-40B4-BE49-F238E27FC236}">
                    <a16:creationId xmlns:a16="http://schemas.microsoft.com/office/drawing/2014/main" id="{59702FFE-ACD0-B28A-2E8C-2F96F3CFF9C3}"/>
                  </a:ext>
                </a:extLst>
              </p:cNvPr>
              <p:cNvPicPr/>
              <p:nvPr/>
            </p:nvPicPr>
            <p:blipFill>
              <a:blip r:embed="rId3"/>
              <a:stretch>
                <a:fillRect/>
              </a:stretch>
            </p:blipFill>
            <p:spPr>
              <a:xfrm>
                <a:off x="3001785" y="2921295"/>
                <a:ext cx="437040" cy="536400"/>
              </a:xfrm>
              <a:prstGeom prst="rect">
                <a:avLst/>
              </a:prstGeom>
            </p:spPr>
          </p:pic>
        </mc:Fallback>
      </mc:AlternateContent>
    </p:spTree>
    <p:extLst>
      <p:ext uri="{BB962C8B-B14F-4D97-AF65-F5344CB8AC3E}">
        <p14:creationId xmlns:p14="http://schemas.microsoft.com/office/powerpoint/2010/main" val="3673288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3C0B8-E4D9-784E-B9DE-DD2549D7B88B}"/>
              </a:ext>
            </a:extLst>
          </p:cNvPr>
          <p:cNvSpPr txBox="1"/>
          <p:nvPr/>
        </p:nvSpPr>
        <p:spPr>
          <a:xfrm>
            <a:off x="915951" y="1659285"/>
            <a:ext cx="10360098" cy="3539430"/>
          </a:xfrm>
          <a:prstGeom prst="rect">
            <a:avLst/>
          </a:prstGeom>
          <a:noFill/>
        </p:spPr>
        <p:txBody>
          <a:bodyPr wrap="square">
            <a:spAutoFit/>
          </a:bodyPr>
          <a:lstStyle/>
          <a:p>
            <a:r>
              <a:rPr lang="en-US" sz="2800"/>
              <a:t>As suggested by Hayes (2000), each transcript was read several times to identify content topics, that is, similar threads interwoven throughout all the transcripts. This coding of the data continued for each transcript until no new categories were found. After this initial trawl, patterns and commonalities among the categories were identified, and grouped into proto-themes. Hayes (2000) states that proto-themes represent the beginning of a theme and ‘will develop and change as the analysis proceeds’ (176).</a:t>
            </a:r>
          </a:p>
        </p:txBody>
      </p:sp>
      <p:sp>
        <p:nvSpPr>
          <p:cNvPr id="5" name="Rectangle: Rounded Corners 4">
            <a:extLst>
              <a:ext uri="{FF2B5EF4-FFF2-40B4-BE49-F238E27FC236}">
                <a16:creationId xmlns:a16="http://schemas.microsoft.com/office/drawing/2014/main" id="{FEC233EC-9473-A9BE-EE01-BB314953D8C4}"/>
              </a:ext>
            </a:extLst>
          </p:cNvPr>
          <p:cNvSpPr/>
          <p:nvPr/>
        </p:nvSpPr>
        <p:spPr>
          <a:xfrm>
            <a:off x="9715499" y="5954232"/>
            <a:ext cx="2425553" cy="843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10</a:t>
            </a:r>
          </a:p>
        </p:txBody>
      </p:sp>
    </p:spTree>
    <p:extLst>
      <p:ext uri="{BB962C8B-B14F-4D97-AF65-F5344CB8AC3E}">
        <p14:creationId xmlns:p14="http://schemas.microsoft.com/office/powerpoint/2010/main" val="3199137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BC02EB-0B7E-F80C-5849-2097926A27D0}"/>
              </a:ext>
            </a:extLst>
          </p:cNvPr>
          <p:cNvSpPr txBox="1"/>
          <p:nvPr/>
        </p:nvSpPr>
        <p:spPr>
          <a:xfrm>
            <a:off x="810732" y="627516"/>
            <a:ext cx="10479715" cy="5693866"/>
          </a:xfrm>
          <a:prstGeom prst="rect">
            <a:avLst/>
          </a:prstGeom>
          <a:noFill/>
        </p:spPr>
        <p:txBody>
          <a:bodyPr wrap="square">
            <a:spAutoFit/>
          </a:bodyPr>
          <a:lstStyle/>
          <a:p>
            <a:r>
              <a:rPr lang="en-US" sz="2800"/>
              <a:t>Once an initial definition of a proto-theme was decided, the transcripts were reexamined for material relevant to that theme. The term ‘theme’ in this article refers to the patterns that repetitively occur, both within each transcript and across the focus groups. Once completed, the theme’s final form was constructed, named and defined. This was done by referring back to the literature, deriving information that would allow inferences to be made from the focus groups. A technique used to increase confidence in the results was the use of credibility checks (Willig, 2001) within the research team, to see whether the analysis and interpretation of the data was credible. In this process the first author (Gullifer) conducted the initial data analysis. Once completed, the second author (Tyson) and research assistant also read the transcripts and met to discuss the credibility of the six themes generated.</a:t>
            </a:r>
          </a:p>
        </p:txBody>
      </p:sp>
      <p:sp>
        <p:nvSpPr>
          <p:cNvPr id="5" name="Rectangle: Rounded Corners 4">
            <a:extLst>
              <a:ext uri="{FF2B5EF4-FFF2-40B4-BE49-F238E27FC236}">
                <a16:creationId xmlns:a16="http://schemas.microsoft.com/office/drawing/2014/main" id="{53521325-2866-92DD-8B6F-320C11E3A203}"/>
              </a:ext>
            </a:extLst>
          </p:cNvPr>
          <p:cNvSpPr/>
          <p:nvPr/>
        </p:nvSpPr>
        <p:spPr>
          <a:xfrm>
            <a:off x="9766447" y="6014041"/>
            <a:ext cx="2425553" cy="843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10</a:t>
            </a:r>
          </a:p>
        </p:txBody>
      </p:sp>
    </p:spTree>
    <p:extLst>
      <p:ext uri="{BB962C8B-B14F-4D97-AF65-F5344CB8AC3E}">
        <p14:creationId xmlns:p14="http://schemas.microsoft.com/office/powerpoint/2010/main" val="4190386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56B4-97ED-DD18-7609-EAF45DFD7DA6}"/>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DCFFF968-FC30-16CB-0A37-02AAAC3299B7}"/>
              </a:ext>
            </a:extLst>
          </p:cNvPr>
          <p:cNvSpPr>
            <a:spLocks noGrp="1"/>
          </p:cNvSpPr>
          <p:nvPr>
            <p:ph idx="1"/>
          </p:nvPr>
        </p:nvSpPr>
        <p:spPr/>
        <p:txBody>
          <a:bodyPr>
            <a:normAutofit/>
          </a:bodyPr>
          <a:lstStyle/>
          <a:p>
            <a:r>
              <a:rPr lang="en-US" sz="3600"/>
              <a:t>The focus group collected qualitative data – how was it analyzed?</a:t>
            </a:r>
          </a:p>
        </p:txBody>
      </p:sp>
    </p:spTree>
    <p:extLst>
      <p:ext uri="{BB962C8B-B14F-4D97-AF65-F5344CB8AC3E}">
        <p14:creationId xmlns:p14="http://schemas.microsoft.com/office/powerpoint/2010/main" val="1639863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B125-1708-2488-1C18-9D030DA31FD4}"/>
              </a:ext>
            </a:extLst>
          </p:cNvPr>
          <p:cNvSpPr>
            <a:spLocks noGrp="1"/>
          </p:cNvSpPr>
          <p:nvPr>
            <p:ph type="title"/>
          </p:nvPr>
        </p:nvSpPr>
        <p:spPr/>
        <p:txBody>
          <a:bodyPr/>
          <a:lstStyle/>
          <a:p>
            <a:r>
              <a:rPr lang="en-US"/>
              <a:t>Homework</a:t>
            </a:r>
          </a:p>
        </p:txBody>
      </p:sp>
      <p:sp>
        <p:nvSpPr>
          <p:cNvPr id="3" name="Content Placeholder 2">
            <a:extLst>
              <a:ext uri="{FF2B5EF4-FFF2-40B4-BE49-F238E27FC236}">
                <a16:creationId xmlns:a16="http://schemas.microsoft.com/office/drawing/2014/main" id="{40123D1C-59CC-26A8-0C83-A8FC3DB65656}"/>
              </a:ext>
            </a:extLst>
          </p:cNvPr>
          <p:cNvSpPr>
            <a:spLocks noGrp="1"/>
          </p:cNvSpPr>
          <p:nvPr>
            <p:ph idx="1"/>
          </p:nvPr>
        </p:nvSpPr>
        <p:spPr/>
        <p:txBody>
          <a:bodyPr>
            <a:normAutofit/>
          </a:bodyPr>
          <a:lstStyle/>
          <a:p>
            <a:r>
              <a:rPr lang="en-US" sz="3200"/>
              <a:t>Review the words </a:t>
            </a:r>
            <a:r>
              <a:rPr lang="en-US" sz="3200" b="1"/>
              <a:t>in bold</a:t>
            </a:r>
            <a:r>
              <a:rPr lang="en-US" sz="3200"/>
              <a:t>: next class we will have a practice quiz on the spelling and meaning of some of these words</a:t>
            </a:r>
          </a:p>
          <a:p>
            <a:r>
              <a:rPr lang="en-US" sz="3200"/>
              <a:t>Bring a phone or device to the next class</a:t>
            </a:r>
          </a:p>
        </p:txBody>
      </p:sp>
    </p:spTree>
    <p:extLst>
      <p:ext uri="{BB962C8B-B14F-4D97-AF65-F5344CB8AC3E}">
        <p14:creationId xmlns:p14="http://schemas.microsoft.com/office/powerpoint/2010/main" val="99126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706A-FD7F-8631-23AE-66B6299F78E6}"/>
              </a:ext>
            </a:extLst>
          </p:cNvPr>
          <p:cNvSpPr>
            <a:spLocks noGrp="1"/>
          </p:cNvSpPr>
          <p:nvPr>
            <p:ph type="title"/>
          </p:nvPr>
        </p:nvSpPr>
        <p:spPr/>
        <p:txBody>
          <a:bodyPr/>
          <a:lstStyle/>
          <a:p>
            <a:r>
              <a:rPr lang="en-US"/>
              <a:t>Abstract Questions</a:t>
            </a:r>
          </a:p>
        </p:txBody>
      </p:sp>
      <p:sp>
        <p:nvSpPr>
          <p:cNvPr id="3" name="Content Placeholder 2">
            <a:extLst>
              <a:ext uri="{FF2B5EF4-FFF2-40B4-BE49-F238E27FC236}">
                <a16:creationId xmlns:a16="http://schemas.microsoft.com/office/drawing/2014/main" id="{D39D7623-F77E-504B-F27C-2642633DC08A}"/>
              </a:ext>
            </a:extLst>
          </p:cNvPr>
          <p:cNvSpPr>
            <a:spLocks noGrp="1"/>
          </p:cNvSpPr>
          <p:nvPr>
            <p:ph idx="1"/>
          </p:nvPr>
        </p:nvSpPr>
        <p:spPr/>
        <p:txBody>
          <a:bodyPr>
            <a:normAutofit lnSpcReduction="10000"/>
          </a:bodyPr>
          <a:lstStyle/>
          <a:p>
            <a:r>
              <a:rPr lang="en-US" sz="3600"/>
              <a:t>What are they studying?</a:t>
            </a:r>
          </a:p>
          <a:p>
            <a:r>
              <a:rPr lang="en-US" sz="3600"/>
              <a:t>Why are they studying it?</a:t>
            </a:r>
          </a:p>
          <a:p>
            <a:r>
              <a:rPr lang="en-US" sz="3600"/>
              <a:t>How are they studying it?</a:t>
            </a:r>
          </a:p>
          <a:p>
            <a:r>
              <a:rPr lang="en-US" sz="3600"/>
              <a:t>Is this the first study of this particular topic? How do we know?</a:t>
            </a:r>
          </a:p>
          <a:p>
            <a:endParaRPr lang="en-US" sz="3600"/>
          </a:p>
          <a:p>
            <a:endParaRPr lang="en-US" sz="3600"/>
          </a:p>
        </p:txBody>
      </p:sp>
    </p:spTree>
    <p:extLst>
      <p:ext uri="{BB962C8B-B14F-4D97-AF65-F5344CB8AC3E}">
        <p14:creationId xmlns:p14="http://schemas.microsoft.com/office/powerpoint/2010/main" val="144514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BB5C3-EC1E-463A-9D8C-1F61B43074E7}"/>
              </a:ext>
            </a:extLst>
          </p:cNvPr>
          <p:cNvSpPr>
            <a:spLocks noGrp="1"/>
          </p:cNvSpPr>
          <p:nvPr>
            <p:ph type="title"/>
          </p:nvPr>
        </p:nvSpPr>
        <p:spPr/>
        <p:txBody>
          <a:bodyPr/>
          <a:lstStyle/>
          <a:p>
            <a:r>
              <a:rPr lang="en-US"/>
              <a:t>Pilot</a:t>
            </a:r>
          </a:p>
        </p:txBody>
      </p:sp>
      <p:sp>
        <p:nvSpPr>
          <p:cNvPr id="3" name="Content Placeholder 2">
            <a:extLst>
              <a:ext uri="{FF2B5EF4-FFF2-40B4-BE49-F238E27FC236}">
                <a16:creationId xmlns:a16="http://schemas.microsoft.com/office/drawing/2014/main" id="{1DC17FFD-15A4-D68F-F039-C237F9938011}"/>
              </a:ext>
            </a:extLst>
          </p:cNvPr>
          <p:cNvSpPr>
            <a:spLocks noGrp="1"/>
          </p:cNvSpPr>
          <p:nvPr>
            <p:ph idx="1"/>
          </p:nvPr>
        </p:nvSpPr>
        <p:spPr>
          <a:xfrm>
            <a:off x="879401" y="2443961"/>
            <a:ext cx="10351239" cy="3318936"/>
          </a:xfrm>
        </p:spPr>
        <p:txBody>
          <a:bodyPr>
            <a:noAutofit/>
          </a:bodyPr>
          <a:lstStyle/>
          <a:p>
            <a:r>
              <a:rPr lang="en-US" sz="3200" dirty="0"/>
              <a:t>As an adjective, </a:t>
            </a:r>
            <a:r>
              <a:rPr lang="en-US" sz="3200" b="1" dirty="0"/>
              <a:t>pilot</a:t>
            </a:r>
            <a:r>
              <a:rPr lang="en-US" sz="3200" dirty="0"/>
              <a:t> means something experimental, developmental, or serving as a test or trial</a:t>
            </a:r>
          </a:p>
          <a:p>
            <a:r>
              <a:rPr lang="en-US" sz="3200" dirty="0"/>
              <a:t>Even the other forms are related to leading or guidance: A (human) pilot steers a ship, aircraft, or spacecraft; a mechanical pilot is a piece that guides tools or machinery; </a:t>
            </a:r>
            <a:br>
              <a:rPr lang="en-US" sz="3200" dirty="0"/>
            </a:br>
            <a:r>
              <a:rPr lang="en-US" sz="3200" dirty="0"/>
              <a:t>while a television pilot is a test episode of a </a:t>
            </a:r>
            <a:br>
              <a:rPr lang="en-US" sz="3200" dirty="0"/>
            </a:br>
            <a:r>
              <a:rPr lang="en-US" sz="3200" dirty="0"/>
              <a:t>potential TV series</a:t>
            </a:r>
          </a:p>
        </p:txBody>
      </p:sp>
      <p:pic>
        <p:nvPicPr>
          <p:cNvPr id="8" name="Picture 7">
            <a:extLst>
              <a:ext uri="{FF2B5EF4-FFF2-40B4-BE49-F238E27FC236}">
                <a16:creationId xmlns:a16="http://schemas.microsoft.com/office/drawing/2014/main" id="{3B5AE078-ABE1-246F-D159-1B0719133942}"/>
              </a:ext>
            </a:extLst>
          </p:cNvPr>
          <p:cNvPicPr>
            <a:picLocks noChangeAspect="1"/>
          </p:cNvPicPr>
          <p:nvPr/>
        </p:nvPicPr>
        <p:blipFill>
          <a:blip r:embed="rId2"/>
          <a:stretch>
            <a:fillRect/>
          </a:stretch>
        </p:blipFill>
        <p:spPr>
          <a:xfrm>
            <a:off x="9223745" y="4658107"/>
            <a:ext cx="2968256" cy="2226193"/>
          </a:xfrm>
          <a:prstGeom prst="rect">
            <a:avLst/>
          </a:prstGeom>
        </p:spPr>
      </p:pic>
    </p:spTree>
    <p:extLst>
      <p:ext uri="{BB962C8B-B14F-4D97-AF65-F5344CB8AC3E}">
        <p14:creationId xmlns:p14="http://schemas.microsoft.com/office/powerpoint/2010/main" val="65357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2026-7D5D-B44F-DA32-78691A8AB3D8}"/>
              </a:ext>
            </a:extLst>
          </p:cNvPr>
          <p:cNvSpPr>
            <a:spLocks noGrp="1"/>
          </p:cNvSpPr>
          <p:nvPr>
            <p:ph type="title"/>
          </p:nvPr>
        </p:nvSpPr>
        <p:spPr/>
        <p:txBody>
          <a:bodyPr/>
          <a:lstStyle/>
          <a:p>
            <a:r>
              <a:rPr lang="en-US"/>
              <a:t>Pilot Study</a:t>
            </a:r>
          </a:p>
        </p:txBody>
      </p:sp>
      <p:sp>
        <p:nvSpPr>
          <p:cNvPr id="3" name="Content Placeholder 2">
            <a:extLst>
              <a:ext uri="{FF2B5EF4-FFF2-40B4-BE49-F238E27FC236}">
                <a16:creationId xmlns:a16="http://schemas.microsoft.com/office/drawing/2014/main" id="{C1D75912-B571-A688-1BDE-4B09BDA97271}"/>
              </a:ext>
            </a:extLst>
          </p:cNvPr>
          <p:cNvSpPr>
            <a:spLocks noGrp="1"/>
          </p:cNvSpPr>
          <p:nvPr>
            <p:ph idx="1"/>
          </p:nvPr>
        </p:nvSpPr>
        <p:spPr>
          <a:xfrm>
            <a:off x="1295401" y="2556931"/>
            <a:ext cx="9601196" cy="3636533"/>
          </a:xfrm>
        </p:spPr>
        <p:txBody>
          <a:bodyPr>
            <a:normAutofit/>
          </a:bodyPr>
          <a:lstStyle/>
          <a:p>
            <a:r>
              <a:rPr lang="en-US" sz="3600" dirty="0"/>
              <a:t>A pilot study is therefore a smaller test or trial study, serving to lead or guide future study on the research topic</a:t>
            </a:r>
          </a:p>
          <a:p>
            <a:r>
              <a:rPr lang="en-US" sz="3600" dirty="0"/>
              <a:t>These may also be called feasibility studies (asking if it is feasible to study something)</a:t>
            </a:r>
          </a:p>
          <a:p>
            <a:pPr marL="0" indent="0">
              <a:buNone/>
            </a:pPr>
            <a:endParaRPr lang="en-US" sz="3600" dirty="0"/>
          </a:p>
        </p:txBody>
      </p:sp>
    </p:spTree>
    <p:extLst>
      <p:ext uri="{BB962C8B-B14F-4D97-AF65-F5344CB8AC3E}">
        <p14:creationId xmlns:p14="http://schemas.microsoft.com/office/powerpoint/2010/main" val="310023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1BEB4-4B62-BC70-368A-76838B9639B2}"/>
              </a:ext>
            </a:extLst>
          </p:cNvPr>
          <p:cNvSpPr>
            <a:spLocks noGrp="1"/>
          </p:cNvSpPr>
          <p:nvPr>
            <p:ph idx="4294967295"/>
          </p:nvPr>
        </p:nvSpPr>
        <p:spPr>
          <a:xfrm>
            <a:off x="934926" y="703410"/>
            <a:ext cx="10433050" cy="5483410"/>
          </a:xfrm>
        </p:spPr>
        <p:txBody>
          <a:bodyPr>
            <a:noAutofit/>
          </a:bodyPr>
          <a:lstStyle/>
          <a:p>
            <a:pPr marL="0" indent="0">
              <a:buNone/>
            </a:pPr>
            <a:r>
              <a:rPr lang="en-US" sz="3200"/>
              <a:t>“</a:t>
            </a:r>
            <a:r>
              <a:rPr lang="en-US" sz="3200" b="0" i="0">
                <a:solidFill>
                  <a:srgbClr val="212121"/>
                </a:solidFill>
                <a:effectLst/>
              </a:rPr>
              <a:t>A pilot study asks whether something can be done, should the researchers proceed with it, and if so, how. However, a pilot study also has a specific design feature; it is conducted on a smaller scale than the main or full-scale study. In other words, the pilot study is important for improvement of the quality and efficiency of the main study. In addition, it is conducted in order to assess the safety of treatment or interventions and recruitment potentials, examine the randomization and blinding process, increase the researchers' experience with the study methods or medicine and interventions, and provide estimates for sample size calculation.”</a:t>
            </a:r>
            <a:endParaRPr lang="en-US" sz="3200"/>
          </a:p>
        </p:txBody>
      </p:sp>
      <p:sp>
        <p:nvSpPr>
          <p:cNvPr id="9" name="TextBox 8">
            <a:extLst>
              <a:ext uri="{FF2B5EF4-FFF2-40B4-BE49-F238E27FC236}">
                <a16:creationId xmlns:a16="http://schemas.microsoft.com/office/drawing/2014/main" id="{F5943ECB-9072-D15A-E101-C2FC1BA574E5}"/>
              </a:ext>
            </a:extLst>
          </p:cNvPr>
          <p:cNvSpPr txBox="1"/>
          <p:nvPr/>
        </p:nvSpPr>
        <p:spPr>
          <a:xfrm>
            <a:off x="5969739" y="5972085"/>
            <a:ext cx="6113720" cy="830997"/>
          </a:xfrm>
          <a:prstGeom prst="rect">
            <a:avLst/>
          </a:prstGeom>
          <a:solidFill>
            <a:schemeClr val="bg1"/>
          </a:solidFill>
          <a:ln>
            <a:solidFill>
              <a:schemeClr val="tx1"/>
            </a:solidFill>
          </a:ln>
        </p:spPr>
        <p:txBody>
          <a:bodyPr wrap="square">
            <a:spAutoFit/>
          </a:bodyPr>
          <a:lstStyle/>
          <a:p>
            <a:r>
              <a:rPr lang="en-US" sz="1600" b="0" i="0">
                <a:solidFill>
                  <a:srgbClr val="212121"/>
                </a:solidFill>
                <a:effectLst/>
              </a:rPr>
              <a:t>In J. Introduction of a pilot study. Korean J Anesthesiol. 2017 Dec;70(6):601-605. doi: 10.4097/kjae.2017.70.6.601. Epub 2017 Nov 14. PMID: 29225742; PMCID: PMC5716817.</a:t>
            </a:r>
            <a:endParaRPr lang="en-US" sz="1600"/>
          </a:p>
        </p:txBody>
      </p:sp>
    </p:spTree>
    <p:extLst>
      <p:ext uri="{BB962C8B-B14F-4D97-AF65-F5344CB8AC3E}">
        <p14:creationId xmlns:p14="http://schemas.microsoft.com/office/powerpoint/2010/main" val="70027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2036-8FA5-3162-10A9-11B23D29DE2D}"/>
              </a:ext>
            </a:extLst>
          </p:cNvPr>
          <p:cNvSpPr>
            <a:spLocks noGrp="1"/>
          </p:cNvSpPr>
          <p:nvPr>
            <p:ph type="title"/>
          </p:nvPr>
        </p:nvSpPr>
        <p:spPr/>
        <p:txBody>
          <a:bodyPr/>
          <a:lstStyle/>
          <a:p>
            <a:r>
              <a:rPr lang="en-US"/>
              <a:t>Reading Review</a:t>
            </a:r>
          </a:p>
        </p:txBody>
      </p:sp>
      <p:sp>
        <p:nvSpPr>
          <p:cNvPr id="3" name="Content Placeholder 2">
            <a:extLst>
              <a:ext uri="{FF2B5EF4-FFF2-40B4-BE49-F238E27FC236}">
                <a16:creationId xmlns:a16="http://schemas.microsoft.com/office/drawing/2014/main" id="{E1DA9788-494E-1777-BF01-5B5966695302}"/>
              </a:ext>
            </a:extLst>
          </p:cNvPr>
          <p:cNvSpPr>
            <a:spLocks noGrp="1"/>
          </p:cNvSpPr>
          <p:nvPr>
            <p:ph idx="1"/>
          </p:nvPr>
        </p:nvSpPr>
        <p:spPr>
          <a:xfrm>
            <a:off x="1295401" y="2556932"/>
            <a:ext cx="9601196" cy="3689696"/>
          </a:xfrm>
        </p:spPr>
        <p:txBody>
          <a:bodyPr>
            <a:noAutofit/>
          </a:bodyPr>
          <a:lstStyle/>
          <a:p>
            <a:pPr marL="0" indent="0">
              <a:buNone/>
            </a:pPr>
            <a:r>
              <a:rPr lang="en-US" sz="3600"/>
              <a:t>Which section should we read to learn:</a:t>
            </a:r>
          </a:p>
          <a:p>
            <a:r>
              <a:rPr lang="en-US" sz="3600"/>
              <a:t>Why the researchers conducted this study?</a:t>
            </a:r>
          </a:p>
          <a:p>
            <a:r>
              <a:rPr lang="en-US" sz="3600"/>
              <a:t>The significance of the results?</a:t>
            </a:r>
          </a:p>
          <a:p>
            <a:r>
              <a:rPr lang="en-US" sz="3600"/>
              <a:t>What others have already studied before?</a:t>
            </a:r>
          </a:p>
        </p:txBody>
      </p:sp>
    </p:spTree>
    <p:extLst>
      <p:ext uri="{BB962C8B-B14F-4D97-AF65-F5344CB8AC3E}">
        <p14:creationId xmlns:p14="http://schemas.microsoft.com/office/powerpoint/2010/main" val="26616339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43</Slides>
  <Notes>0</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Organic</vt:lpstr>
      <vt:lpstr>Academic Reading &amp; Writing</vt:lpstr>
      <vt:lpstr>Participation</vt:lpstr>
      <vt:lpstr>The First Reading</vt:lpstr>
      <vt:lpstr>PowerPoint Presentation</vt:lpstr>
      <vt:lpstr>Abstract Questions</vt:lpstr>
      <vt:lpstr>Pilot</vt:lpstr>
      <vt:lpstr>Pilot Study</vt:lpstr>
      <vt:lpstr>PowerPoint Presentation</vt:lpstr>
      <vt:lpstr>Reading Review</vt:lpstr>
      <vt:lpstr>Reading Review</vt:lpstr>
      <vt:lpstr>PowerPoint Presentation</vt:lpstr>
      <vt:lpstr>Questions</vt:lpstr>
      <vt:lpstr>PowerPoint Presentation</vt:lpstr>
      <vt:lpstr>PowerPoint Presentation</vt:lpstr>
      <vt:lpstr>PowerPoint Presentation</vt:lpstr>
      <vt:lpstr>Questions</vt:lpstr>
      <vt:lpstr>PowerPoint Presentation</vt:lpstr>
      <vt:lpstr>Questions</vt:lpstr>
      <vt:lpstr>A New Section</vt:lpstr>
      <vt:lpstr>PowerPoint Presentation</vt:lpstr>
      <vt:lpstr>Questions</vt:lpstr>
      <vt:lpstr>PowerPoint Presentation</vt:lpstr>
      <vt:lpstr>PowerPoint Presentation</vt:lpstr>
      <vt:lpstr>Questions</vt:lpstr>
      <vt:lpstr>PowerPoint Presentation</vt:lpstr>
      <vt:lpstr>Questions</vt:lpstr>
      <vt:lpstr>Methods</vt:lpstr>
      <vt:lpstr>Research Design</vt:lpstr>
      <vt:lpstr>PowerPoint Presentation</vt:lpstr>
      <vt:lpstr>Based on the research design, what is a Focus Group?</vt:lpstr>
      <vt:lpstr>Elements of a Focus Group</vt:lpstr>
      <vt:lpstr>PowerPoint Presentation</vt:lpstr>
      <vt:lpstr>Question</vt:lpstr>
      <vt:lpstr>PowerPoint Presentation</vt:lpstr>
      <vt:lpstr>Question</vt:lpstr>
      <vt:lpstr>PowerPoint Presentation</vt:lpstr>
      <vt:lpstr>Question</vt:lpstr>
      <vt:lpstr>PowerPoint Presentation</vt:lpstr>
      <vt:lpstr>PowerPoint Presentation</vt:lpstr>
      <vt:lpstr>PowerPoint Presentation</vt:lpstr>
      <vt:lpstr>PowerPoint Presentation</vt:lpstr>
      <vt:lpstr>Question</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Burgess</dc:creator>
  <cp:lastModifiedBy>Russell Burgess</cp:lastModifiedBy>
  <cp:revision>51</cp:revision>
  <dcterms:created xsi:type="dcterms:W3CDTF">2022-09-01T00:54:55Z</dcterms:created>
  <dcterms:modified xsi:type="dcterms:W3CDTF">2023-09-25T08:50:35Z</dcterms:modified>
</cp:coreProperties>
</file>