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379" r:id="rId4"/>
    <p:sldId id="380" r:id="rId5"/>
    <p:sldId id="381" r:id="rId6"/>
    <p:sldId id="399" r:id="rId7"/>
    <p:sldId id="400" r:id="rId8"/>
    <p:sldId id="424" r:id="rId9"/>
    <p:sldId id="425" r:id="rId10"/>
    <p:sldId id="426" r:id="rId11"/>
    <p:sldId id="402" r:id="rId12"/>
    <p:sldId id="403" r:id="rId13"/>
    <p:sldId id="427" r:id="rId14"/>
    <p:sldId id="428" r:id="rId15"/>
    <p:sldId id="429" r:id="rId16"/>
    <p:sldId id="430" r:id="rId17"/>
    <p:sldId id="449" r:id="rId18"/>
    <p:sldId id="431" r:id="rId19"/>
    <p:sldId id="432" r:id="rId20"/>
    <p:sldId id="433" r:id="rId21"/>
    <p:sldId id="434" r:id="rId22"/>
    <p:sldId id="437" r:id="rId23"/>
    <p:sldId id="435" r:id="rId24"/>
    <p:sldId id="436" r:id="rId25"/>
    <p:sldId id="404" r:id="rId26"/>
    <p:sldId id="443" r:id="rId27"/>
    <p:sldId id="418" r:id="rId28"/>
    <p:sldId id="4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3: Dictionary Use and Vocabulary Choices in L2 Writing</a:t>
            </a:r>
          </a:p>
          <a:p>
            <a:r>
              <a:rPr lang="en-US"/>
              <a:t>Literature Reviews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3D407-AD39-8C07-C5FA-4D24E4E51D41}"/>
              </a:ext>
            </a:extLst>
          </p:cNvPr>
          <p:cNvSpPr txBox="1"/>
          <p:nvPr/>
        </p:nvSpPr>
        <p:spPr>
          <a:xfrm>
            <a:off x="870541" y="1443117"/>
            <a:ext cx="10167383" cy="3539430"/>
          </a:xfrm>
          <a:prstGeom prst="rect">
            <a:avLst/>
          </a:prstGeom>
          <a:noFill/>
        </p:spPr>
        <p:txBody>
          <a:bodyPr wrap="square">
            <a:spAutoFit/>
          </a:bodyPr>
          <a:lstStyle/>
          <a:p>
            <a:r>
              <a:rPr lang="en-US" sz="3200"/>
              <a:t>[…] It is important, as Scholfield (1982) suggested, to view the use of a dictionary not as a straightforward technical and passive activity, but rather as a complex process of hypothesis testing that involves the active participation of the learner. Within the realm of L2 writing, this article explores issues of dictionary use in relation to foreign language (FL) writing, more specifically in terms of Spanish.</a:t>
            </a:r>
          </a:p>
        </p:txBody>
      </p:sp>
      <p:sp>
        <p:nvSpPr>
          <p:cNvPr id="5" name="Rectangle: Rounded Corners 4">
            <a:extLst>
              <a:ext uri="{FF2B5EF4-FFF2-40B4-BE49-F238E27FC236}">
                <a16:creationId xmlns:a16="http://schemas.microsoft.com/office/drawing/2014/main" id="{AC443007-964E-CCD1-91F1-8CE411AF0F24}"/>
              </a:ext>
            </a:extLst>
          </p:cNvPr>
          <p:cNvSpPr/>
          <p:nvPr/>
        </p:nvSpPr>
        <p:spPr>
          <a:xfrm>
            <a:off x="8521995"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72</a:t>
            </a:r>
          </a:p>
        </p:txBody>
      </p:sp>
    </p:spTree>
    <p:extLst>
      <p:ext uri="{BB962C8B-B14F-4D97-AF65-F5344CB8AC3E}">
        <p14:creationId xmlns:p14="http://schemas.microsoft.com/office/powerpoint/2010/main" val="253855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7788-03FA-8935-BCBB-129BB84C3D48}"/>
              </a:ext>
            </a:extLst>
          </p:cNvPr>
          <p:cNvSpPr>
            <a:spLocks noGrp="1"/>
          </p:cNvSpPr>
          <p:nvPr>
            <p:ph type="title"/>
          </p:nvPr>
        </p:nvSpPr>
        <p:spPr/>
        <p:txBody>
          <a:bodyPr/>
          <a:lstStyle/>
          <a:p>
            <a:r>
              <a:rPr lang="en-US"/>
              <a:t>Questions</a:t>
            </a:r>
          </a:p>
        </p:txBody>
      </p:sp>
      <p:sp>
        <p:nvSpPr>
          <p:cNvPr id="3" name="Text Placeholder 2">
            <a:extLst>
              <a:ext uri="{FF2B5EF4-FFF2-40B4-BE49-F238E27FC236}">
                <a16:creationId xmlns:a16="http://schemas.microsoft.com/office/drawing/2014/main" id="{BF6CA200-DD8C-07AF-A8B9-485CB20A1C4A}"/>
              </a:ext>
            </a:extLst>
          </p:cNvPr>
          <p:cNvSpPr>
            <a:spLocks noGrp="1"/>
          </p:cNvSpPr>
          <p:nvPr>
            <p:ph idx="1"/>
          </p:nvPr>
        </p:nvSpPr>
        <p:spPr/>
        <p:txBody>
          <a:bodyPr>
            <a:normAutofit/>
          </a:bodyPr>
          <a:lstStyle/>
          <a:p>
            <a:r>
              <a:rPr lang="en-US" sz="4400"/>
              <a:t>What is the research topic of this paper?</a:t>
            </a:r>
          </a:p>
          <a:p>
            <a:r>
              <a:rPr lang="en-US" sz="4400"/>
              <a:t>Why is this topic worth studying?</a:t>
            </a:r>
          </a:p>
          <a:p>
            <a:r>
              <a:rPr lang="en-US" sz="4400"/>
              <a:t>What are some issues the authors want to study?</a:t>
            </a:r>
          </a:p>
        </p:txBody>
      </p:sp>
    </p:spTree>
    <p:extLst>
      <p:ext uri="{BB962C8B-B14F-4D97-AF65-F5344CB8AC3E}">
        <p14:creationId xmlns:p14="http://schemas.microsoft.com/office/powerpoint/2010/main" val="361521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4818-63DF-AA48-234F-CECCD7BE8377}"/>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C360B0D6-ACC6-3E0A-A2E1-2C917597A70A}"/>
              </a:ext>
            </a:extLst>
          </p:cNvPr>
          <p:cNvSpPr>
            <a:spLocks noGrp="1"/>
          </p:cNvSpPr>
          <p:nvPr>
            <p:ph type="body" idx="1"/>
          </p:nvPr>
        </p:nvSpPr>
        <p:spPr/>
        <p:txBody>
          <a:bodyPr/>
          <a:lstStyle/>
          <a:p>
            <a:r>
              <a:rPr lang="en-US"/>
              <a:t>We will see this section in the most detail – this is our focus for this unit</a:t>
            </a:r>
          </a:p>
        </p:txBody>
      </p:sp>
    </p:spTree>
    <p:extLst>
      <p:ext uri="{BB962C8B-B14F-4D97-AF65-F5344CB8AC3E}">
        <p14:creationId xmlns:p14="http://schemas.microsoft.com/office/powerpoint/2010/main" val="184832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E178D-A390-E6E5-3111-E9900DFC13C4}"/>
              </a:ext>
            </a:extLst>
          </p:cNvPr>
          <p:cNvSpPr txBox="1"/>
          <p:nvPr/>
        </p:nvSpPr>
        <p:spPr>
          <a:xfrm>
            <a:off x="790796" y="674400"/>
            <a:ext cx="10360098" cy="5509200"/>
          </a:xfrm>
          <a:prstGeom prst="rect">
            <a:avLst/>
          </a:prstGeom>
          <a:noFill/>
        </p:spPr>
        <p:txBody>
          <a:bodyPr wrap="square">
            <a:spAutoFit/>
          </a:bodyPr>
          <a:lstStyle/>
          <a:p>
            <a:r>
              <a:rPr lang="en-US" sz="3200"/>
              <a:t>Research in the field of vocabulary </a:t>
            </a:r>
            <a:r>
              <a:rPr lang="en-US" sz="3200" i="1"/>
              <a:t>acquisition</a:t>
            </a:r>
            <a:r>
              <a:rPr lang="en-US" sz="3200"/>
              <a:t> and learning has shown the advantage of equipping learners with specific strategies to enhance and further the learner’s lexical acquisition process. Several </a:t>
            </a:r>
            <a:r>
              <a:rPr lang="en-US" sz="3200" b="1" i="1"/>
              <a:t>taxonomies</a:t>
            </a:r>
            <a:r>
              <a:rPr lang="en-US" sz="3200"/>
              <a:t> have included dictionary use as an important learning strategy (Oxford, 1990; Gu &amp; Johnson, 1996; Schmitt, 1997; Nation, 2001). Gu and Johnson (1996) and Schmitt (1997) consider dictionary use as a </a:t>
            </a:r>
            <a:r>
              <a:rPr lang="en-US" sz="3200" b="1"/>
              <a:t>cognitive strategy</a:t>
            </a:r>
            <a:r>
              <a:rPr lang="en-US" sz="3200"/>
              <a:t> that occurs </a:t>
            </a:r>
            <a:r>
              <a:rPr lang="en-US" sz="3200" b="1"/>
              <a:t>in conjunction with</a:t>
            </a:r>
            <a:r>
              <a:rPr lang="en-US" sz="3200"/>
              <a:t> guessing and note-taking strategies. Similarly, Nation’s division (2001) of strategies describes dictionary use as a source strategy that provides information about a specific item.</a:t>
            </a:r>
          </a:p>
        </p:txBody>
      </p:sp>
      <p:sp>
        <p:nvSpPr>
          <p:cNvPr id="7" name="Rectangle: Rounded Corners 6">
            <a:extLst>
              <a:ext uri="{FF2B5EF4-FFF2-40B4-BE49-F238E27FC236}">
                <a16:creationId xmlns:a16="http://schemas.microsoft.com/office/drawing/2014/main" id="{3E4F0EEB-1AE1-AE34-43BD-834ADA71A1AA}"/>
              </a:ext>
            </a:extLst>
          </p:cNvPr>
          <p:cNvSpPr/>
          <p:nvPr/>
        </p:nvSpPr>
        <p:spPr>
          <a:xfrm>
            <a:off x="8521995"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72/73</a:t>
            </a:r>
          </a:p>
        </p:txBody>
      </p:sp>
      <p:sp>
        <p:nvSpPr>
          <p:cNvPr id="8" name="Oval 7">
            <a:extLst>
              <a:ext uri="{FF2B5EF4-FFF2-40B4-BE49-F238E27FC236}">
                <a16:creationId xmlns:a16="http://schemas.microsoft.com/office/drawing/2014/main" id="{4740E1B7-1333-17C3-9EC7-74626034CC63}"/>
              </a:ext>
            </a:extLst>
          </p:cNvPr>
          <p:cNvSpPr/>
          <p:nvPr/>
        </p:nvSpPr>
        <p:spPr>
          <a:xfrm>
            <a:off x="11115452" y="0"/>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1</a:t>
            </a:r>
          </a:p>
        </p:txBody>
      </p:sp>
    </p:spTree>
    <p:extLst>
      <p:ext uri="{BB962C8B-B14F-4D97-AF65-F5344CB8AC3E}">
        <p14:creationId xmlns:p14="http://schemas.microsoft.com/office/powerpoint/2010/main" val="189696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6484809-F9DA-91E3-DF7A-5EF8DB1204AC}"/>
              </a:ext>
            </a:extLst>
          </p:cNvPr>
          <p:cNvSpPr/>
          <p:nvPr/>
        </p:nvSpPr>
        <p:spPr>
          <a:xfrm>
            <a:off x="8521995"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a:t>
            </a:r>
          </a:p>
        </p:txBody>
      </p:sp>
      <p:sp>
        <p:nvSpPr>
          <p:cNvPr id="5" name="TextBox 4">
            <a:extLst>
              <a:ext uri="{FF2B5EF4-FFF2-40B4-BE49-F238E27FC236}">
                <a16:creationId xmlns:a16="http://schemas.microsoft.com/office/drawing/2014/main" id="{2F5D61D1-381A-0502-79D0-93A3D0750753}"/>
              </a:ext>
            </a:extLst>
          </p:cNvPr>
          <p:cNvSpPr txBox="1"/>
          <p:nvPr/>
        </p:nvSpPr>
        <p:spPr>
          <a:xfrm>
            <a:off x="279105" y="951398"/>
            <a:ext cx="11833152" cy="4955203"/>
          </a:xfrm>
          <a:prstGeom prst="rect">
            <a:avLst/>
          </a:prstGeom>
          <a:solidFill>
            <a:schemeClr val="bg1"/>
          </a:solidFill>
          <a:ln>
            <a:solidFill>
              <a:schemeClr val="tx1"/>
            </a:solidFill>
          </a:ln>
        </p:spPr>
        <p:txBody>
          <a:bodyPr wrap="square">
            <a:spAutoFit/>
          </a:bodyPr>
          <a:lstStyle/>
          <a:p>
            <a:r>
              <a:rPr lang="en-US" sz="3200"/>
              <a:t>Furthermore, studies on the use of vocabulary strategies have revealed that active strategy users are more successful vocabulary learners than those learners with a poor knowledge of strategy use, emphasizing the need to provide learners with conscious strategies </a:t>
            </a:r>
            <a:r>
              <a:rPr lang="en-US" sz="2400"/>
              <a:t>(Ellis, 1994; Sanaoui, 1995; Lawson &amp; Hogben, 1996; Chamot, 2001; Fan, 2003; Gu, 2005; Macaro, 2005; Peters, 2007)</a:t>
            </a:r>
            <a:r>
              <a:rPr lang="en-US" sz="3200"/>
              <a:t>. Moreover, most studies conducted on the use of dictionaries as a vocabulary learning strategy conclude that dictionary use has a positive influence on the learner’s acquisition process </a:t>
            </a:r>
            <a:r>
              <a:rPr lang="en-US" sz="2400"/>
              <a:t>(Hulstijn, 1993; Luppescu &amp; Day, 1993; Knight, 1994; Jones, 1995; Laufer &amp; Hadar, 1997; Bruton &amp; Broca, 1997, 2004; Laufer &amp; Hill, 2000; Bruton, 2007</a:t>
            </a:r>
            <a:r>
              <a:rPr lang="en-US" sz="3200"/>
              <a:t>). […]</a:t>
            </a:r>
          </a:p>
        </p:txBody>
      </p:sp>
      <p:sp>
        <p:nvSpPr>
          <p:cNvPr id="7" name="Oval 6">
            <a:extLst>
              <a:ext uri="{FF2B5EF4-FFF2-40B4-BE49-F238E27FC236}">
                <a16:creationId xmlns:a16="http://schemas.microsoft.com/office/drawing/2014/main" id="{25CFA538-FEEB-2902-DA07-071FD4543CE1}"/>
              </a:ext>
            </a:extLst>
          </p:cNvPr>
          <p:cNvSpPr/>
          <p:nvPr/>
        </p:nvSpPr>
        <p:spPr>
          <a:xfrm>
            <a:off x="11215132" y="0"/>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2</a:t>
            </a:r>
          </a:p>
        </p:txBody>
      </p:sp>
    </p:spTree>
    <p:extLst>
      <p:ext uri="{BB962C8B-B14F-4D97-AF65-F5344CB8AC3E}">
        <p14:creationId xmlns:p14="http://schemas.microsoft.com/office/powerpoint/2010/main" val="88983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868C0-7F78-43DC-8DD0-CC24C463D5A7}"/>
              </a:ext>
            </a:extLst>
          </p:cNvPr>
          <p:cNvSpPr txBox="1"/>
          <p:nvPr/>
        </p:nvSpPr>
        <p:spPr>
          <a:xfrm>
            <a:off x="135123" y="197339"/>
            <a:ext cx="11912894" cy="5878532"/>
          </a:xfrm>
          <a:prstGeom prst="rect">
            <a:avLst/>
          </a:prstGeom>
          <a:solidFill>
            <a:schemeClr val="bg1"/>
          </a:solidFill>
          <a:ln>
            <a:solidFill>
              <a:schemeClr val="tx1"/>
            </a:solidFill>
          </a:ln>
        </p:spPr>
        <p:txBody>
          <a:bodyPr wrap="square">
            <a:spAutoFit/>
          </a:bodyPr>
          <a:lstStyle/>
          <a:p>
            <a:r>
              <a:rPr lang="en-US" sz="3200"/>
              <a:t>[…] Primarily, research on dictionary use has focused on exploring the benefits of monolingual </a:t>
            </a:r>
            <a:r>
              <a:rPr lang="en-US" sz="2400"/>
              <a:t>(Ard, 1982; Scholfield, 1982; Meara &amp; English, 1987; Thompson,  1987; Hartmann,  1991; Summers,  1995)</a:t>
            </a:r>
            <a:r>
              <a:rPr lang="en-US" sz="3200"/>
              <a:t> and/or bilingual dictionaries </a:t>
            </a:r>
            <a:r>
              <a:rPr lang="en-US" sz="2400"/>
              <a:t>(Baxter, 1980; Laufer &amp; Hadar, 1997; Asher, Chambers &amp; Hall, 1999; Barnes, Hunt &amp; Powell, 1999; Bishop, 1998, 2000; Tall &amp; Hurnam, 2000)</a:t>
            </a:r>
            <a:r>
              <a:rPr lang="en-US" sz="3200"/>
              <a:t>. Studies have also discussed learners’ intentions when consulting dictionaries, namely checking spelling, </a:t>
            </a:r>
            <a:r>
              <a:rPr lang="en-US" sz="3200" i="1"/>
              <a:t>gender</a:t>
            </a:r>
            <a:r>
              <a:rPr lang="en-US" sz="3200"/>
              <a:t> and word meaning </a:t>
            </a:r>
            <a:r>
              <a:rPr lang="en-US" sz="2400"/>
              <a:t>(Bishop, 1998, 2000)</a:t>
            </a:r>
            <a:r>
              <a:rPr lang="en-US" sz="3200"/>
              <a:t>, or searching for additional grammatical, phonological and </a:t>
            </a:r>
            <a:r>
              <a:rPr lang="en-US" sz="3200" b="1"/>
              <a:t>pragmatic</a:t>
            </a:r>
            <a:r>
              <a:rPr lang="en-US" sz="3200"/>
              <a:t> information </a:t>
            </a:r>
            <a:r>
              <a:rPr lang="en-US" sz="2400"/>
              <a:t>(Cano Ginés, 2004)</a:t>
            </a:r>
            <a:r>
              <a:rPr lang="en-US" sz="3200"/>
              <a:t>. However, researchers have also realized that the effectiveness of vocabulary learning strategies depends on the type of task, the learner’s preferences, personal characteristics, and the learning context </a:t>
            </a:r>
            <a:r>
              <a:rPr lang="en-US" sz="2400"/>
              <a:t>(Williams &amp; Burdens, 1997; Cohen, 1998, 2001; Gu, 2003)</a:t>
            </a:r>
            <a:r>
              <a:rPr lang="en-US" sz="3200"/>
              <a:t>.</a:t>
            </a:r>
          </a:p>
        </p:txBody>
      </p:sp>
      <p:sp>
        <p:nvSpPr>
          <p:cNvPr id="5" name="Rectangle: Rounded Corners 4">
            <a:extLst>
              <a:ext uri="{FF2B5EF4-FFF2-40B4-BE49-F238E27FC236}">
                <a16:creationId xmlns:a16="http://schemas.microsoft.com/office/drawing/2014/main" id="{B58FFC9D-C9FE-7CCD-9574-CB7D0A12CA8A}"/>
              </a:ext>
            </a:extLst>
          </p:cNvPr>
          <p:cNvSpPr/>
          <p:nvPr/>
        </p:nvSpPr>
        <p:spPr>
          <a:xfrm>
            <a:off x="8521995"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a:t>
            </a:r>
          </a:p>
        </p:txBody>
      </p:sp>
      <p:sp>
        <p:nvSpPr>
          <p:cNvPr id="7" name="Oval 6">
            <a:extLst>
              <a:ext uri="{FF2B5EF4-FFF2-40B4-BE49-F238E27FC236}">
                <a16:creationId xmlns:a16="http://schemas.microsoft.com/office/drawing/2014/main" id="{5B1DB461-99A3-7213-D4C4-88E26395ED7A}"/>
              </a:ext>
            </a:extLst>
          </p:cNvPr>
          <p:cNvSpPr/>
          <p:nvPr/>
        </p:nvSpPr>
        <p:spPr>
          <a:xfrm>
            <a:off x="-88606" y="6014041"/>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2</a:t>
            </a:r>
          </a:p>
        </p:txBody>
      </p:sp>
    </p:spTree>
    <p:extLst>
      <p:ext uri="{BB962C8B-B14F-4D97-AF65-F5344CB8AC3E}">
        <p14:creationId xmlns:p14="http://schemas.microsoft.com/office/powerpoint/2010/main" val="96327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CCAD3-3D56-F32C-73D7-6DD95E93F781}"/>
              </a:ext>
            </a:extLst>
          </p:cNvPr>
          <p:cNvSpPr txBox="1"/>
          <p:nvPr/>
        </p:nvSpPr>
        <p:spPr>
          <a:xfrm>
            <a:off x="923705" y="615607"/>
            <a:ext cx="10466424" cy="5509200"/>
          </a:xfrm>
          <a:prstGeom prst="rect">
            <a:avLst/>
          </a:prstGeom>
          <a:noFill/>
        </p:spPr>
        <p:txBody>
          <a:bodyPr wrap="square">
            <a:spAutoFit/>
          </a:bodyPr>
          <a:lstStyle/>
          <a:p>
            <a:r>
              <a:rPr lang="en-US" sz="3200"/>
              <a:t>One limitation in the use of the dictionary stems from the learner’s inability to separate </a:t>
            </a:r>
            <a:r>
              <a:rPr lang="en-US" sz="3200" i="1"/>
              <a:t>lexical and </a:t>
            </a:r>
            <a:r>
              <a:rPr lang="en-US" sz="3200" b="1" i="1"/>
              <a:t>semantic</a:t>
            </a:r>
            <a:r>
              <a:rPr lang="en-US" sz="3200"/>
              <a:t> meanings. From a psychological perspective, as Vygotsky (1978) noted, the mind is related to the social context, and since language is related to the mind, language consequently depends on the social context. Vygotsky divides linguistic development into three stages: the object-regulation stage (learner’s language ability is controlled by the object); the other-regulation stage (learner is influenced by others in making his/her linguistic choices); and the self-regulation stage (learners are able to control their own lexical choices). […]</a:t>
            </a:r>
          </a:p>
        </p:txBody>
      </p:sp>
      <p:sp>
        <p:nvSpPr>
          <p:cNvPr id="5" name="Rectangle: Rounded Corners 4">
            <a:extLst>
              <a:ext uri="{FF2B5EF4-FFF2-40B4-BE49-F238E27FC236}">
                <a16:creationId xmlns:a16="http://schemas.microsoft.com/office/drawing/2014/main" id="{25868F99-52EB-6782-5158-F485AF6DC076}"/>
              </a:ext>
            </a:extLst>
          </p:cNvPr>
          <p:cNvSpPr/>
          <p:nvPr/>
        </p:nvSpPr>
        <p:spPr>
          <a:xfrm>
            <a:off x="9031473"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a:t>
            </a:r>
          </a:p>
        </p:txBody>
      </p:sp>
      <p:sp>
        <p:nvSpPr>
          <p:cNvPr id="7" name="Oval 6">
            <a:extLst>
              <a:ext uri="{FF2B5EF4-FFF2-40B4-BE49-F238E27FC236}">
                <a16:creationId xmlns:a16="http://schemas.microsoft.com/office/drawing/2014/main" id="{9159B782-4415-7A48-5AD6-A9F599118B41}"/>
              </a:ext>
            </a:extLst>
          </p:cNvPr>
          <p:cNvSpPr/>
          <p:nvPr/>
        </p:nvSpPr>
        <p:spPr>
          <a:xfrm>
            <a:off x="11215132" y="0"/>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3</a:t>
            </a:r>
          </a:p>
        </p:txBody>
      </p:sp>
    </p:spTree>
    <p:extLst>
      <p:ext uri="{BB962C8B-B14F-4D97-AF65-F5344CB8AC3E}">
        <p14:creationId xmlns:p14="http://schemas.microsoft.com/office/powerpoint/2010/main" val="287698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3DB4E0FA-F4CF-6729-9721-AD1FD2037299}"/>
              </a:ext>
            </a:extLst>
          </p:cNvPr>
          <p:cNvPicPr>
            <a:picLocks noChangeAspect="1"/>
          </p:cNvPicPr>
          <p:nvPr/>
        </p:nvPicPr>
        <p:blipFill>
          <a:blip r:embed="rId2"/>
          <a:stretch>
            <a:fillRect/>
          </a:stretch>
        </p:blipFill>
        <p:spPr>
          <a:xfrm>
            <a:off x="1919834" y="1171575"/>
            <a:ext cx="4514850" cy="4514850"/>
          </a:xfrm>
          <a:prstGeom prst="rect">
            <a:avLst/>
          </a:prstGeom>
        </p:spPr>
      </p:pic>
      <p:sp>
        <p:nvSpPr>
          <p:cNvPr id="4" name="TextBox 3">
            <a:extLst>
              <a:ext uri="{FF2B5EF4-FFF2-40B4-BE49-F238E27FC236}">
                <a16:creationId xmlns:a16="http://schemas.microsoft.com/office/drawing/2014/main" id="{6A3C69B8-8A2E-0A8B-47C6-5F23E5C2B42D}"/>
              </a:ext>
            </a:extLst>
          </p:cNvPr>
          <p:cNvSpPr txBox="1"/>
          <p:nvPr/>
        </p:nvSpPr>
        <p:spPr>
          <a:xfrm>
            <a:off x="6685612" y="1528996"/>
            <a:ext cx="1948721" cy="1015663"/>
          </a:xfrm>
          <a:prstGeom prst="rect">
            <a:avLst/>
          </a:prstGeom>
          <a:noFill/>
        </p:spPr>
        <p:txBody>
          <a:bodyPr wrap="square" rtlCol="0">
            <a:spAutoFit/>
          </a:bodyPr>
          <a:lstStyle/>
          <a:p>
            <a:r>
              <a:rPr lang="en-CA" sz="6000" dirty="0"/>
              <a:t>CAT</a:t>
            </a:r>
          </a:p>
        </p:txBody>
      </p:sp>
      <p:sp>
        <p:nvSpPr>
          <p:cNvPr id="5" name="TextBox 4">
            <a:extLst>
              <a:ext uri="{FF2B5EF4-FFF2-40B4-BE49-F238E27FC236}">
                <a16:creationId xmlns:a16="http://schemas.microsoft.com/office/drawing/2014/main" id="{88471875-B557-C39B-9E35-D137557B0990}"/>
              </a:ext>
            </a:extLst>
          </p:cNvPr>
          <p:cNvSpPr txBox="1"/>
          <p:nvPr/>
        </p:nvSpPr>
        <p:spPr>
          <a:xfrm>
            <a:off x="6685612" y="2781924"/>
            <a:ext cx="2953063" cy="1015663"/>
          </a:xfrm>
          <a:prstGeom prst="rect">
            <a:avLst/>
          </a:prstGeom>
          <a:noFill/>
        </p:spPr>
        <p:txBody>
          <a:bodyPr wrap="square" rtlCol="0">
            <a:spAutoFit/>
          </a:bodyPr>
          <a:lstStyle/>
          <a:p>
            <a:r>
              <a:rPr lang="en-CA" sz="6000" dirty="0"/>
              <a:t>FELINE</a:t>
            </a:r>
          </a:p>
        </p:txBody>
      </p:sp>
      <p:sp>
        <p:nvSpPr>
          <p:cNvPr id="6" name="TextBox 5">
            <a:extLst>
              <a:ext uri="{FF2B5EF4-FFF2-40B4-BE49-F238E27FC236}">
                <a16:creationId xmlns:a16="http://schemas.microsoft.com/office/drawing/2014/main" id="{145B5C25-3DD4-2E7E-AAF2-11A2DC20E405}"/>
              </a:ext>
            </a:extLst>
          </p:cNvPr>
          <p:cNvSpPr txBox="1"/>
          <p:nvPr/>
        </p:nvSpPr>
        <p:spPr>
          <a:xfrm>
            <a:off x="6685612" y="4034852"/>
            <a:ext cx="2548329" cy="1015663"/>
          </a:xfrm>
          <a:prstGeom prst="rect">
            <a:avLst/>
          </a:prstGeom>
          <a:noFill/>
        </p:spPr>
        <p:txBody>
          <a:bodyPr wrap="square" rtlCol="0">
            <a:spAutoFit/>
          </a:bodyPr>
          <a:lstStyle/>
          <a:p>
            <a:r>
              <a:rPr lang="en-CA" sz="6000" dirty="0"/>
              <a:t>KITTY</a:t>
            </a:r>
          </a:p>
        </p:txBody>
      </p:sp>
    </p:spTree>
    <p:extLst>
      <p:ext uri="{BB962C8B-B14F-4D97-AF65-F5344CB8AC3E}">
        <p14:creationId xmlns:p14="http://schemas.microsoft.com/office/powerpoint/2010/main" val="335193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03E5F-2B46-11EC-A4E5-DBF54281EE19}"/>
              </a:ext>
            </a:extLst>
          </p:cNvPr>
          <p:cNvSpPr txBox="1"/>
          <p:nvPr/>
        </p:nvSpPr>
        <p:spPr>
          <a:xfrm>
            <a:off x="877186" y="647781"/>
            <a:ext cx="10406615" cy="4524315"/>
          </a:xfrm>
          <a:prstGeom prst="rect">
            <a:avLst/>
          </a:prstGeom>
          <a:noFill/>
        </p:spPr>
        <p:txBody>
          <a:bodyPr wrap="square">
            <a:spAutoFit/>
          </a:bodyPr>
          <a:lstStyle/>
          <a:p>
            <a:r>
              <a:rPr lang="en-US" sz="3200" dirty="0"/>
              <a:t>[…] When applied to dictionary use and vocabulary choice, learners appear to follow the same stages of regulation; it is not until the self-regulation stage that they develop their semantic knowledge (</a:t>
            </a:r>
            <a:r>
              <a:rPr lang="en-US" sz="3200" dirty="0" err="1"/>
              <a:t>Lantolf</a:t>
            </a:r>
            <a:r>
              <a:rPr lang="en-US" sz="3200" dirty="0"/>
              <a:t>; Labarca, &amp; den </a:t>
            </a:r>
            <a:r>
              <a:rPr lang="en-US" sz="3200" dirty="0" err="1"/>
              <a:t>Tuinder</a:t>
            </a:r>
            <a:r>
              <a:rPr lang="en-US" sz="3200" dirty="0"/>
              <a:t>, 1985; Jiang, 2004). Studies indicate that semantic development is a slow process in which L2 learners learn a word at the lexical level and then at the semantic level. Hence, L2 learners need to have an idea of the form and meaning of the word in their L1 in order to find its </a:t>
            </a:r>
            <a:r>
              <a:rPr lang="en-US" sz="3200" b="1" dirty="0"/>
              <a:t>equivalent</a:t>
            </a:r>
            <a:r>
              <a:rPr lang="en-US" sz="3200" dirty="0"/>
              <a:t> in their L2 in a dictionary. […]</a:t>
            </a:r>
          </a:p>
        </p:txBody>
      </p:sp>
      <p:sp>
        <p:nvSpPr>
          <p:cNvPr id="5" name="Rectangle: Rounded Corners 4">
            <a:extLst>
              <a:ext uri="{FF2B5EF4-FFF2-40B4-BE49-F238E27FC236}">
                <a16:creationId xmlns:a16="http://schemas.microsoft.com/office/drawing/2014/main" id="{CF8BB75A-6AC0-26CC-6575-A6C8A3604728}"/>
              </a:ext>
            </a:extLst>
          </p:cNvPr>
          <p:cNvSpPr/>
          <p:nvPr/>
        </p:nvSpPr>
        <p:spPr>
          <a:xfrm>
            <a:off x="9031473"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a:t>
            </a:r>
          </a:p>
        </p:txBody>
      </p:sp>
      <p:sp>
        <p:nvSpPr>
          <p:cNvPr id="7" name="Oval 6">
            <a:extLst>
              <a:ext uri="{FF2B5EF4-FFF2-40B4-BE49-F238E27FC236}">
                <a16:creationId xmlns:a16="http://schemas.microsoft.com/office/drawing/2014/main" id="{41D07792-2A95-55D5-9042-2800D3CFBDFC}"/>
              </a:ext>
            </a:extLst>
          </p:cNvPr>
          <p:cNvSpPr/>
          <p:nvPr/>
        </p:nvSpPr>
        <p:spPr>
          <a:xfrm>
            <a:off x="11215132" y="0"/>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3</a:t>
            </a:r>
          </a:p>
        </p:txBody>
      </p:sp>
    </p:spTree>
    <p:extLst>
      <p:ext uri="{BB962C8B-B14F-4D97-AF65-F5344CB8AC3E}">
        <p14:creationId xmlns:p14="http://schemas.microsoft.com/office/powerpoint/2010/main" val="79971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8FDCA-31ED-C131-1D9F-312936CABC28}"/>
              </a:ext>
            </a:extLst>
          </p:cNvPr>
          <p:cNvSpPr txBox="1"/>
          <p:nvPr/>
        </p:nvSpPr>
        <p:spPr>
          <a:xfrm>
            <a:off x="812948" y="653372"/>
            <a:ext cx="10566104" cy="4524315"/>
          </a:xfrm>
          <a:prstGeom prst="rect">
            <a:avLst/>
          </a:prstGeom>
          <a:noFill/>
        </p:spPr>
        <p:txBody>
          <a:bodyPr wrap="square">
            <a:spAutoFit/>
          </a:bodyPr>
          <a:lstStyle/>
          <a:p>
            <a:r>
              <a:rPr lang="en-US" sz="3200"/>
              <a:t>[…] Thus, a learner’s specific stage of development influences the types of strategies used when looking up words: at a lower level of development, a learner will only be able to apply a lexical strategy, whereas at a more advanced level, a learner will engage in semantic lookup strategies (Hartmann, 1983; Laufer &amp; Hadar, 1997). Different stages of development also make certain grammatical categories more difficult to acquire, such as prose words, domain-specific words, and </a:t>
            </a:r>
            <a:r>
              <a:rPr lang="en-US" sz="3200" b="1"/>
              <a:t>inflectional</a:t>
            </a:r>
            <a:r>
              <a:rPr lang="en-US" sz="3200"/>
              <a:t> words (González,1999).</a:t>
            </a:r>
          </a:p>
        </p:txBody>
      </p:sp>
      <p:sp>
        <p:nvSpPr>
          <p:cNvPr id="5" name="Rectangle: Rounded Corners 4">
            <a:extLst>
              <a:ext uri="{FF2B5EF4-FFF2-40B4-BE49-F238E27FC236}">
                <a16:creationId xmlns:a16="http://schemas.microsoft.com/office/drawing/2014/main" id="{EC7FA793-92F0-992C-6379-20F552F44685}"/>
              </a:ext>
            </a:extLst>
          </p:cNvPr>
          <p:cNvSpPr/>
          <p:nvPr/>
        </p:nvSpPr>
        <p:spPr>
          <a:xfrm>
            <a:off x="8765659" y="5756067"/>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73/74</a:t>
            </a:r>
          </a:p>
        </p:txBody>
      </p:sp>
      <p:sp>
        <p:nvSpPr>
          <p:cNvPr id="7" name="Oval 6">
            <a:extLst>
              <a:ext uri="{FF2B5EF4-FFF2-40B4-BE49-F238E27FC236}">
                <a16:creationId xmlns:a16="http://schemas.microsoft.com/office/drawing/2014/main" id="{3695709A-7B61-9872-C8AF-35C86A86E222}"/>
              </a:ext>
            </a:extLst>
          </p:cNvPr>
          <p:cNvSpPr/>
          <p:nvPr/>
        </p:nvSpPr>
        <p:spPr>
          <a:xfrm>
            <a:off x="11215132" y="0"/>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3</a:t>
            </a:r>
          </a:p>
        </p:txBody>
      </p:sp>
    </p:spTree>
    <p:extLst>
      <p:ext uri="{BB962C8B-B14F-4D97-AF65-F5344CB8AC3E}">
        <p14:creationId xmlns:p14="http://schemas.microsoft.com/office/powerpoint/2010/main" val="8698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CF02-1FA2-2334-1F9F-D7DEBF1E7AFC}"/>
              </a:ext>
            </a:extLst>
          </p:cNvPr>
          <p:cNvSpPr>
            <a:spLocks noGrp="1"/>
          </p:cNvSpPr>
          <p:nvPr>
            <p:ph type="title"/>
          </p:nvPr>
        </p:nvSpPr>
        <p:spPr/>
        <p:txBody>
          <a:bodyPr>
            <a:normAutofit/>
          </a:bodyPr>
          <a:lstStyle/>
          <a:p>
            <a:r>
              <a:rPr lang="en-US" sz="6000"/>
              <a:t>Last Week</a:t>
            </a:r>
          </a:p>
        </p:txBody>
      </p:sp>
      <p:sp>
        <p:nvSpPr>
          <p:cNvPr id="5" name="TextBox 4">
            <a:extLst>
              <a:ext uri="{FF2B5EF4-FFF2-40B4-BE49-F238E27FC236}">
                <a16:creationId xmlns:a16="http://schemas.microsoft.com/office/drawing/2014/main" id="{765D1138-6BDE-AD7E-4B6A-97D30D7EA4B3}"/>
              </a:ext>
            </a:extLst>
          </p:cNvPr>
          <p:cNvSpPr txBox="1"/>
          <p:nvPr/>
        </p:nvSpPr>
        <p:spPr>
          <a:xfrm>
            <a:off x="990157" y="4667693"/>
            <a:ext cx="10399971"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a:t>We finished Unit 1</a:t>
            </a:r>
          </a:p>
          <a:p>
            <a:pPr marL="285750" indent="-285750" algn="l">
              <a:buFont typeface="Arial" panose="020B0604020202020204" pitchFamily="34" charset="0"/>
              <a:buChar char="•"/>
            </a:pPr>
            <a:r>
              <a:rPr lang="en-US" sz="2800"/>
              <a:t>We looked at the major sections of an example research paper, and tried to figure out the mechanics of language and structure in it</a:t>
            </a:r>
          </a:p>
        </p:txBody>
      </p:sp>
      <p:pic>
        <p:nvPicPr>
          <p:cNvPr id="3" name="Content Placeholder 2">
            <a:extLst>
              <a:ext uri="{FF2B5EF4-FFF2-40B4-BE49-F238E27FC236}">
                <a16:creationId xmlns:a16="http://schemas.microsoft.com/office/drawing/2014/main" id="{21C3C7A5-04D4-BB6B-69BD-9F04514E1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542" y="2448473"/>
            <a:ext cx="9601200" cy="20567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300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E233B-37DF-FE4C-9FC3-CAACAAA46D27}"/>
              </a:ext>
            </a:extLst>
          </p:cNvPr>
          <p:cNvSpPr txBox="1"/>
          <p:nvPr/>
        </p:nvSpPr>
        <p:spPr>
          <a:xfrm>
            <a:off x="46515" y="0"/>
            <a:ext cx="12087890" cy="6001643"/>
          </a:xfrm>
          <a:prstGeom prst="rect">
            <a:avLst/>
          </a:prstGeom>
          <a:solidFill>
            <a:schemeClr val="bg1"/>
          </a:solidFill>
          <a:ln>
            <a:solidFill>
              <a:schemeClr val="tx1"/>
            </a:solidFill>
          </a:ln>
        </p:spPr>
        <p:txBody>
          <a:bodyPr wrap="square">
            <a:spAutoFit/>
          </a:bodyPr>
          <a:lstStyle/>
          <a:p>
            <a:r>
              <a:rPr lang="en-US" sz="3200"/>
              <a:t>Apart from L2 proficiency limitations, certain learners are unable to perform a successful search due to their inability to use the dictionary correctly. Christianson (1997) indicates that successful FL dictionary users, regardless of their level of English proficiency, are able to employ more </a:t>
            </a:r>
            <a:r>
              <a:rPr lang="en-US" sz="3200" b="1"/>
              <a:t>sophisticated</a:t>
            </a:r>
            <a:r>
              <a:rPr lang="en-US" sz="3200"/>
              <a:t> lookup strategies. Dictionary users may benefit from using efficient dictionary strategies </a:t>
            </a:r>
            <a:r>
              <a:rPr lang="en-US" sz="2000"/>
              <a:t>(Graves, 1987; Summers, 1988)</a:t>
            </a:r>
            <a:r>
              <a:rPr lang="en-US" sz="3200"/>
              <a:t>, attending to all of the information in an entry before making conclusions about the meaning of a word </a:t>
            </a:r>
            <a:r>
              <a:rPr lang="en-US" sz="2000"/>
              <a:t>(Laufer &amp; Hadar, 1997; Hunt &amp; Beglar, 1998)</a:t>
            </a:r>
            <a:r>
              <a:rPr lang="en-US" sz="3200"/>
              <a:t>, working with activities in which vocabulary is practiced in various contexts </a:t>
            </a:r>
            <a:r>
              <a:rPr lang="en-US" sz="2000"/>
              <a:t>(Schmitt, 1997)</a:t>
            </a:r>
            <a:r>
              <a:rPr lang="en-US" sz="3200"/>
              <a:t>, and from being instructed not to take the first word that appears in the entry in the dictionary, so as to reduce the notion of a one-to-one equivalency between their L1 and L2 </a:t>
            </a:r>
            <a:r>
              <a:rPr lang="en-US" sz="2000"/>
              <a:t>(Barbe, 2001)</a:t>
            </a:r>
            <a:r>
              <a:rPr lang="en-US" sz="3200"/>
              <a:t>.</a:t>
            </a:r>
          </a:p>
        </p:txBody>
      </p:sp>
      <p:sp>
        <p:nvSpPr>
          <p:cNvPr id="7" name="Rectangle: Rounded Corners 6">
            <a:extLst>
              <a:ext uri="{FF2B5EF4-FFF2-40B4-BE49-F238E27FC236}">
                <a16:creationId xmlns:a16="http://schemas.microsoft.com/office/drawing/2014/main" id="{99818FB0-B189-1090-10AA-0284EE27A2EC}"/>
              </a:ext>
            </a:extLst>
          </p:cNvPr>
          <p:cNvSpPr/>
          <p:nvPr/>
        </p:nvSpPr>
        <p:spPr>
          <a:xfrm>
            <a:off x="8765659" y="5756067"/>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74</a:t>
            </a:r>
          </a:p>
        </p:txBody>
      </p:sp>
      <p:sp>
        <p:nvSpPr>
          <p:cNvPr id="9" name="Oval 8">
            <a:extLst>
              <a:ext uri="{FF2B5EF4-FFF2-40B4-BE49-F238E27FC236}">
                <a16:creationId xmlns:a16="http://schemas.microsoft.com/office/drawing/2014/main" id="{862020F7-9FFB-31A9-E376-F3E677F6B0DE}"/>
              </a:ext>
            </a:extLst>
          </p:cNvPr>
          <p:cNvSpPr/>
          <p:nvPr/>
        </p:nvSpPr>
        <p:spPr>
          <a:xfrm>
            <a:off x="11241713" y="-46517"/>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4</a:t>
            </a:r>
          </a:p>
        </p:txBody>
      </p:sp>
    </p:spTree>
    <p:extLst>
      <p:ext uri="{BB962C8B-B14F-4D97-AF65-F5344CB8AC3E}">
        <p14:creationId xmlns:p14="http://schemas.microsoft.com/office/powerpoint/2010/main" val="2729771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3A9AC-7E64-F5FF-6768-15F07B82EC9B}"/>
              </a:ext>
            </a:extLst>
          </p:cNvPr>
          <p:cNvSpPr txBox="1"/>
          <p:nvPr/>
        </p:nvSpPr>
        <p:spPr>
          <a:xfrm>
            <a:off x="116293" y="980774"/>
            <a:ext cx="11959413" cy="5262979"/>
          </a:xfrm>
          <a:prstGeom prst="rect">
            <a:avLst/>
          </a:prstGeom>
          <a:solidFill>
            <a:schemeClr val="bg1"/>
          </a:solidFill>
          <a:ln>
            <a:solidFill>
              <a:schemeClr val="tx1"/>
            </a:solidFill>
          </a:ln>
        </p:spPr>
        <p:txBody>
          <a:bodyPr wrap="square">
            <a:spAutoFit/>
          </a:bodyPr>
          <a:lstStyle/>
          <a:p>
            <a:r>
              <a:rPr lang="en-US" sz="2800"/>
              <a:t>Finally, it is important to note that new technological and computer developments have </a:t>
            </a:r>
            <a:r>
              <a:rPr lang="en-US" sz="2800" b="1"/>
              <a:t>facilitated</a:t>
            </a:r>
            <a:r>
              <a:rPr lang="en-US" sz="2800"/>
              <a:t> learning with tools such as electronic and online dictionaries, online translators, and thesaurus features available in Microsoft Word. The advantages that these new technologies offer to learners, teachers and researchers include: electronic dictionaries with multimedia </a:t>
            </a:r>
            <a:r>
              <a:rPr lang="en-US" sz="2800" b="1"/>
              <a:t>annotations</a:t>
            </a:r>
            <a:r>
              <a:rPr lang="en-US" sz="2800"/>
              <a:t> </a:t>
            </a:r>
            <a:r>
              <a:rPr lang="en-US"/>
              <a:t>(Chun &amp; Plass, 1996; Hulstijn, Hollander, &amp; Greidanus, 1996)</a:t>
            </a:r>
            <a:r>
              <a:rPr lang="en-US" sz="2800"/>
              <a:t>, computer logs, trackers of learner behavior and online vocabulary </a:t>
            </a:r>
            <a:r>
              <a:rPr lang="en-US" sz="2800" b="1"/>
              <a:t>glosses</a:t>
            </a:r>
            <a:r>
              <a:rPr lang="en-US" sz="2800"/>
              <a:t> </a:t>
            </a:r>
            <a:r>
              <a:rPr lang="en-US"/>
              <a:t>(Gu, 2003),</a:t>
            </a:r>
            <a:r>
              <a:rPr lang="en-US" sz="2800"/>
              <a:t> and interactivity, </a:t>
            </a:r>
            <a:r>
              <a:rPr lang="en-US" sz="2800" b="1"/>
              <a:t>hypertextuality</a:t>
            </a:r>
            <a:r>
              <a:rPr lang="en-US" sz="2800"/>
              <a:t>, quick access, and multimedia effects, as well as other extra features such as video, audio materials, </a:t>
            </a:r>
            <a:r>
              <a:rPr lang="en-US" sz="2800" b="1" i="1"/>
              <a:t>corpus</a:t>
            </a:r>
            <a:r>
              <a:rPr lang="en-US" sz="2800" i="1"/>
              <a:t> examples</a:t>
            </a:r>
            <a:r>
              <a:rPr lang="en-US" sz="2800"/>
              <a:t>, interactive exercises, and games </a:t>
            </a:r>
            <a:r>
              <a:rPr lang="en-US"/>
              <a:t>(Pérez Tortes &amp; Sáinchez Ramos, 2003)</a:t>
            </a:r>
            <a:r>
              <a:rPr lang="en-US" sz="2800"/>
              <a:t>. Most studies about electronic dictionary use have offered similar conclusions to those of studies on traditional dictionaries </a:t>
            </a:r>
            <a:r>
              <a:rPr lang="en-US"/>
              <a:t>(Aust, 1993; Knight, 1994; Segler, 2002; Hill &amp; Laufer, 2003; Pérez Torres &amp; Sánchez Ramos, 2003; Fan, 2003; Loucky, 2005; Brnton, 2007; Peters, 2007)</a:t>
            </a:r>
            <a:r>
              <a:rPr lang="en-US" sz="2800"/>
              <a:t>.</a:t>
            </a:r>
          </a:p>
        </p:txBody>
      </p:sp>
      <p:sp>
        <p:nvSpPr>
          <p:cNvPr id="5" name="Oval 4">
            <a:extLst>
              <a:ext uri="{FF2B5EF4-FFF2-40B4-BE49-F238E27FC236}">
                <a16:creationId xmlns:a16="http://schemas.microsoft.com/office/drawing/2014/main" id="{5E8D647C-85A8-B407-6F0A-166EF19502D7}"/>
              </a:ext>
            </a:extLst>
          </p:cNvPr>
          <p:cNvSpPr/>
          <p:nvPr/>
        </p:nvSpPr>
        <p:spPr>
          <a:xfrm>
            <a:off x="11075580" y="9521"/>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5</a:t>
            </a:r>
          </a:p>
        </p:txBody>
      </p:sp>
      <p:sp>
        <p:nvSpPr>
          <p:cNvPr id="7" name="Rectangle: Rounded Corners 6">
            <a:extLst>
              <a:ext uri="{FF2B5EF4-FFF2-40B4-BE49-F238E27FC236}">
                <a16:creationId xmlns:a16="http://schemas.microsoft.com/office/drawing/2014/main" id="{22A66999-AB84-8CB9-8060-35BE3EFAE462}"/>
              </a:ext>
            </a:extLst>
          </p:cNvPr>
          <p:cNvSpPr/>
          <p:nvPr/>
        </p:nvSpPr>
        <p:spPr>
          <a:xfrm>
            <a:off x="8865340" y="5877226"/>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74</a:t>
            </a:r>
          </a:p>
        </p:txBody>
      </p:sp>
    </p:spTree>
    <p:extLst>
      <p:ext uri="{BB962C8B-B14F-4D97-AF65-F5344CB8AC3E}">
        <p14:creationId xmlns:p14="http://schemas.microsoft.com/office/powerpoint/2010/main" val="314767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C80B-DA51-F8C9-13B4-3EBAAFD52DD8}"/>
              </a:ext>
            </a:extLst>
          </p:cNvPr>
          <p:cNvSpPr>
            <a:spLocks noGrp="1"/>
          </p:cNvSpPr>
          <p:nvPr>
            <p:ph type="title"/>
          </p:nvPr>
        </p:nvSpPr>
        <p:spPr/>
        <p:txBody>
          <a:bodyPr/>
          <a:lstStyle/>
          <a:p>
            <a:r>
              <a:rPr lang="en-US"/>
              <a:t>Hypertext Markup Language (HTML)</a:t>
            </a:r>
          </a:p>
        </p:txBody>
      </p:sp>
      <p:pic>
        <p:nvPicPr>
          <p:cNvPr id="6" name="Content Placeholder 5">
            <a:extLst>
              <a:ext uri="{FF2B5EF4-FFF2-40B4-BE49-F238E27FC236}">
                <a16:creationId xmlns:a16="http://schemas.microsoft.com/office/drawing/2014/main" id="{1228409C-BF16-52E5-1461-2F42049845D8}"/>
              </a:ext>
            </a:extLst>
          </p:cNvPr>
          <p:cNvPicPr>
            <a:picLocks noGrp="1" noChangeAspect="1"/>
          </p:cNvPicPr>
          <p:nvPr>
            <p:ph idx="1"/>
          </p:nvPr>
        </p:nvPicPr>
        <p:blipFill>
          <a:blip r:embed="rId2"/>
          <a:stretch>
            <a:fillRect/>
          </a:stretch>
        </p:blipFill>
        <p:spPr>
          <a:xfrm>
            <a:off x="967114" y="2677079"/>
            <a:ext cx="5074397" cy="3317875"/>
          </a:xfrm>
          <a:prstGeom prst="rect">
            <a:avLst/>
          </a:prstGeom>
        </p:spPr>
      </p:pic>
      <p:pic>
        <p:nvPicPr>
          <p:cNvPr id="9" name="Picture 8">
            <a:extLst>
              <a:ext uri="{FF2B5EF4-FFF2-40B4-BE49-F238E27FC236}">
                <a16:creationId xmlns:a16="http://schemas.microsoft.com/office/drawing/2014/main" id="{083FB7EF-F90B-1805-1040-1CFAF1987976}"/>
              </a:ext>
            </a:extLst>
          </p:cNvPr>
          <p:cNvPicPr>
            <a:picLocks noChangeAspect="1"/>
          </p:cNvPicPr>
          <p:nvPr/>
        </p:nvPicPr>
        <p:blipFill>
          <a:blip r:embed="rId3"/>
          <a:stretch>
            <a:fillRect/>
          </a:stretch>
        </p:blipFill>
        <p:spPr>
          <a:xfrm>
            <a:off x="6215616" y="2598333"/>
            <a:ext cx="5074397" cy="3552078"/>
          </a:xfrm>
          <a:prstGeom prst="rect">
            <a:avLst/>
          </a:prstGeom>
        </p:spPr>
      </p:pic>
    </p:spTree>
    <p:extLst>
      <p:ext uri="{BB962C8B-B14F-4D97-AF65-F5344CB8AC3E}">
        <p14:creationId xmlns:p14="http://schemas.microsoft.com/office/powerpoint/2010/main" val="216706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7BC5D-3407-D1F7-4A22-FCFFD0A69114}"/>
              </a:ext>
            </a:extLst>
          </p:cNvPr>
          <p:cNvSpPr txBox="1"/>
          <p:nvPr/>
        </p:nvSpPr>
        <p:spPr>
          <a:xfrm>
            <a:off x="777506" y="1229808"/>
            <a:ext cx="10453134" cy="4031873"/>
          </a:xfrm>
          <a:prstGeom prst="rect">
            <a:avLst/>
          </a:prstGeom>
          <a:noFill/>
        </p:spPr>
        <p:txBody>
          <a:bodyPr wrap="square">
            <a:spAutoFit/>
          </a:bodyPr>
          <a:lstStyle/>
          <a:p>
            <a:r>
              <a:rPr lang="en-US" sz="3200"/>
              <a:t>Nevertheless, within the realm of online dictionary research, this article intends to further investigate issues and concerns about learners’ inability to use online dictionaries effectively, select the correct information about certain words and employ strategies to search successfully for the appropriate meaning of the word. Although the overarching aim was to understand how learners use online dictionaries for L2 writing purposes, this idea was further explored in the following questions:</a:t>
            </a:r>
          </a:p>
        </p:txBody>
      </p:sp>
      <p:sp>
        <p:nvSpPr>
          <p:cNvPr id="5" name="Oval 4">
            <a:extLst>
              <a:ext uri="{FF2B5EF4-FFF2-40B4-BE49-F238E27FC236}">
                <a16:creationId xmlns:a16="http://schemas.microsoft.com/office/drawing/2014/main" id="{6AB6441A-9EBB-7BD8-A47F-61FE47FC5CBF}"/>
              </a:ext>
            </a:extLst>
          </p:cNvPr>
          <p:cNvSpPr/>
          <p:nvPr/>
        </p:nvSpPr>
        <p:spPr>
          <a:xfrm>
            <a:off x="11075580" y="9521"/>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6</a:t>
            </a:r>
          </a:p>
        </p:txBody>
      </p:sp>
      <p:sp>
        <p:nvSpPr>
          <p:cNvPr id="7" name="Rectangle: Rounded Corners 6">
            <a:extLst>
              <a:ext uri="{FF2B5EF4-FFF2-40B4-BE49-F238E27FC236}">
                <a16:creationId xmlns:a16="http://schemas.microsoft.com/office/drawing/2014/main" id="{0DB03C53-00A6-B1EE-252B-B33B9F251E2F}"/>
              </a:ext>
            </a:extLst>
          </p:cNvPr>
          <p:cNvSpPr/>
          <p:nvPr/>
        </p:nvSpPr>
        <p:spPr>
          <a:xfrm>
            <a:off x="8865340" y="5877226"/>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74</a:t>
            </a:r>
          </a:p>
        </p:txBody>
      </p:sp>
    </p:spTree>
    <p:extLst>
      <p:ext uri="{BB962C8B-B14F-4D97-AF65-F5344CB8AC3E}">
        <p14:creationId xmlns:p14="http://schemas.microsoft.com/office/powerpoint/2010/main" val="295385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BF569-1809-0B30-3389-3DFCED009C3E}"/>
              </a:ext>
            </a:extLst>
          </p:cNvPr>
          <p:cNvSpPr txBox="1"/>
          <p:nvPr/>
        </p:nvSpPr>
        <p:spPr>
          <a:xfrm>
            <a:off x="816270" y="860432"/>
            <a:ext cx="10559459" cy="5016758"/>
          </a:xfrm>
          <a:prstGeom prst="rect">
            <a:avLst/>
          </a:prstGeom>
          <a:noFill/>
        </p:spPr>
        <p:txBody>
          <a:bodyPr wrap="square">
            <a:spAutoFit/>
          </a:bodyPr>
          <a:lstStyle/>
          <a:p>
            <a:r>
              <a:rPr lang="en-US" sz="3200"/>
              <a:t>[…]</a:t>
            </a:r>
          </a:p>
          <a:p>
            <a:pPr marL="342900" indent="-342900">
              <a:buAutoNum type="arabicPeriod"/>
            </a:pPr>
            <a:r>
              <a:rPr lang="en-US" sz="3200"/>
              <a:t>In what instances do FL learners consult online dictionaries while writing in Spanish?</a:t>
            </a:r>
          </a:p>
          <a:p>
            <a:pPr marL="342900" indent="-342900">
              <a:buAutoNum type="arabicPeriod"/>
            </a:pPr>
            <a:r>
              <a:rPr lang="en-US" sz="3200"/>
              <a:t>What kinds of lexical items are problematic for FL learners while using online dictionaries?</a:t>
            </a:r>
          </a:p>
          <a:p>
            <a:pPr marL="342900" indent="-342900">
              <a:buAutoNum type="arabicPeriod"/>
            </a:pPr>
            <a:r>
              <a:rPr lang="en-US" sz="3200"/>
              <a:t>What strategies do FL learners employ in their search for the appropriate meaning of lexical items?</a:t>
            </a:r>
          </a:p>
          <a:p>
            <a:r>
              <a:rPr lang="en-US" sz="3200"/>
              <a:t>Furthermore, this article presents some pedagogical suggestions for online dictionary use that can be incorporated in L2 classrooms.</a:t>
            </a:r>
          </a:p>
        </p:txBody>
      </p:sp>
      <p:sp>
        <p:nvSpPr>
          <p:cNvPr id="5" name="Rectangle: Rounded Corners 4">
            <a:extLst>
              <a:ext uri="{FF2B5EF4-FFF2-40B4-BE49-F238E27FC236}">
                <a16:creationId xmlns:a16="http://schemas.microsoft.com/office/drawing/2014/main" id="{8F6DA747-0F7A-36D9-77AE-BE53CCCC87D9}"/>
              </a:ext>
            </a:extLst>
          </p:cNvPr>
          <p:cNvSpPr/>
          <p:nvPr/>
        </p:nvSpPr>
        <p:spPr>
          <a:xfrm>
            <a:off x="8865340" y="5877226"/>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74/75</a:t>
            </a:r>
          </a:p>
        </p:txBody>
      </p:sp>
      <p:sp>
        <p:nvSpPr>
          <p:cNvPr id="7" name="Oval 6">
            <a:extLst>
              <a:ext uri="{FF2B5EF4-FFF2-40B4-BE49-F238E27FC236}">
                <a16:creationId xmlns:a16="http://schemas.microsoft.com/office/drawing/2014/main" id="{0FB818BD-C413-CFE6-0252-FBB1A37E0128}"/>
              </a:ext>
            </a:extLst>
          </p:cNvPr>
          <p:cNvSpPr/>
          <p:nvPr/>
        </p:nvSpPr>
        <p:spPr>
          <a:xfrm>
            <a:off x="11075580" y="9521"/>
            <a:ext cx="1076548" cy="110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6</a:t>
            </a:r>
          </a:p>
        </p:txBody>
      </p:sp>
    </p:spTree>
    <p:extLst>
      <p:ext uri="{BB962C8B-B14F-4D97-AF65-F5344CB8AC3E}">
        <p14:creationId xmlns:p14="http://schemas.microsoft.com/office/powerpoint/2010/main" val="425869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C045-EA9A-6A67-E4F8-658983C276BA}"/>
              </a:ext>
            </a:extLst>
          </p:cNvPr>
          <p:cNvSpPr>
            <a:spLocks noGrp="1"/>
          </p:cNvSpPr>
          <p:nvPr>
            <p:ph type="title"/>
          </p:nvPr>
        </p:nvSpPr>
        <p:spPr/>
        <p:txBody>
          <a:bodyPr/>
          <a:lstStyle/>
          <a:p>
            <a:r>
              <a:rPr lang="en-US"/>
              <a:t>Questions</a:t>
            </a:r>
          </a:p>
        </p:txBody>
      </p:sp>
      <p:sp>
        <p:nvSpPr>
          <p:cNvPr id="3" name="Text Placeholder 2">
            <a:extLst>
              <a:ext uri="{FF2B5EF4-FFF2-40B4-BE49-F238E27FC236}">
                <a16:creationId xmlns:a16="http://schemas.microsoft.com/office/drawing/2014/main" id="{E35B0AFE-03AC-E293-EFE0-6D7FE2FF191A}"/>
              </a:ext>
            </a:extLst>
          </p:cNvPr>
          <p:cNvSpPr>
            <a:spLocks noGrp="1"/>
          </p:cNvSpPr>
          <p:nvPr>
            <p:ph idx="1"/>
          </p:nvPr>
        </p:nvSpPr>
        <p:spPr>
          <a:xfrm>
            <a:off x="1023384" y="2556932"/>
            <a:ext cx="10240482" cy="3318936"/>
          </a:xfrm>
        </p:spPr>
        <p:txBody>
          <a:bodyPr>
            <a:normAutofit lnSpcReduction="10000"/>
          </a:bodyPr>
          <a:lstStyle/>
          <a:p>
            <a:r>
              <a:rPr lang="en-US" sz="4000"/>
              <a:t>How did the researchers synthesize the previous research in this paper?</a:t>
            </a:r>
          </a:p>
          <a:p>
            <a:r>
              <a:rPr lang="en-US" sz="4000"/>
              <a:t>Is the literature review just a summary of the sources? Why or why not?</a:t>
            </a:r>
          </a:p>
          <a:p>
            <a:r>
              <a:rPr lang="en-US" sz="4000"/>
              <a:t>What is their progression of paragraph topics?</a:t>
            </a:r>
          </a:p>
        </p:txBody>
      </p:sp>
    </p:spTree>
    <p:extLst>
      <p:ext uri="{BB962C8B-B14F-4D97-AF65-F5344CB8AC3E}">
        <p14:creationId xmlns:p14="http://schemas.microsoft.com/office/powerpoint/2010/main" val="383288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A200-F787-0C84-BB68-5829206094C3}"/>
              </a:ext>
            </a:extLst>
          </p:cNvPr>
          <p:cNvSpPr>
            <a:spLocks noGrp="1"/>
          </p:cNvSpPr>
          <p:nvPr>
            <p:ph type="title"/>
          </p:nvPr>
        </p:nvSpPr>
        <p:spPr/>
        <p:txBody>
          <a:bodyPr/>
          <a:lstStyle/>
          <a:p>
            <a:r>
              <a:rPr lang="en-US" dirty="0"/>
              <a:t>Vocabulary Practice (Pg. 89-90)</a:t>
            </a:r>
          </a:p>
        </p:txBody>
      </p:sp>
      <p:sp>
        <p:nvSpPr>
          <p:cNvPr id="3" name="Content Placeholder 2">
            <a:extLst>
              <a:ext uri="{FF2B5EF4-FFF2-40B4-BE49-F238E27FC236}">
                <a16:creationId xmlns:a16="http://schemas.microsoft.com/office/drawing/2014/main" id="{8B7F74EA-6BD7-B541-2A02-6627F97CA58E}"/>
              </a:ext>
            </a:extLst>
          </p:cNvPr>
          <p:cNvSpPr>
            <a:spLocks noGrp="1"/>
          </p:cNvSpPr>
          <p:nvPr>
            <p:ph type="body" idx="1"/>
          </p:nvPr>
        </p:nvSpPr>
        <p:spPr/>
        <p:txBody>
          <a:bodyPr/>
          <a:lstStyle/>
          <a:p>
            <a:r>
              <a:rPr lang="en-US"/>
              <a:t>Match the Word to the Definition</a:t>
            </a:r>
          </a:p>
        </p:txBody>
      </p:sp>
    </p:spTree>
    <p:extLst>
      <p:ext uri="{BB962C8B-B14F-4D97-AF65-F5344CB8AC3E}">
        <p14:creationId xmlns:p14="http://schemas.microsoft.com/office/powerpoint/2010/main" val="2081389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6A2E25B-07F9-FFFC-11A1-B83CA7F00BE2}"/>
              </a:ext>
            </a:extLst>
          </p:cNvPr>
          <p:cNvGraphicFramePr>
            <a:graphicFrameLocks noGrp="1"/>
          </p:cNvGraphicFramePr>
          <p:nvPr/>
        </p:nvGraphicFramePr>
        <p:xfrm>
          <a:off x="79745" y="196039"/>
          <a:ext cx="11935046" cy="6465921"/>
        </p:xfrm>
        <a:graphic>
          <a:graphicData uri="http://schemas.openxmlformats.org/drawingml/2006/table">
            <a:tbl>
              <a:tblPr firstRow="1" bandRow="1">
                <a:tableStyleId>{5C22544A-7EE6-4342-B048-85BDC9FD1C3A}</a:tableStyleId>
              </a:tblPr>
              <a:tblGrid>
                <a:gridCol w="4576383">
                  <a:extLst>
                    <a:ext uri="{9D8B030D-6E8A-4147-A177-3AD203B41FA5}">
                      <a16:colId xmlns:a16="http://schemas.microsoft.com/office/drawing/2014/main" val="1510655263"/>
                    </a:ext>
                  </a:extLst>
                </a:gridCol>
                <a:gridCol w="7358663">
                  <a:extLst>
                    <a:ext uri="{9D8B030D-6E8A-4147-A177-3AD203B41FA5}">
                      <a16:colId xmlns:a16="http://schemas.microsoft.com/office/drawing/2014/main" val="1509576382"/>
                    </a:ext>
                  </a:extLst>
                </a:gridCol>
              </a:tblGrid>
              <a:tr h="587811">
                <a:tc>
                  <a:txBody>
                    <a:bodyPr/>
                    <a:lstStyle/>
                    <a:p>
                      <a:pPr algn="ctr"/>
                      <a:r>
                        <a:rPr lang="en-US" sz="2400"/>
                        <a:t>Column A</a:t>
                      </a:r>
                    </a:p>
                  </a:txBody>
                  <a:tcPr anchor="ctr"/>
                </a:tc>
                <a:tc>
                  <a:txBody>
                    <a:bodyPr/>
                    <a:lstStyle/>
                    <a:p>
                      <a:pPr algn="ctr"/>
                      <a:r>
                        <a:rPr lang="en-US" sz="2400"/>
                        <a:t>Column B</a:t>
                      </a:r>
                    </a:p>
                  </a:txBody>
                  <a:tcPr anchor="ctr"/>
                </a:tc>
                <a:extLst>
                  <a:ext uri="{0D108BD9-81ED-4DB2-BD59-A6C34878D82A}">
                    <a16:rowId xmlns:a16="http://schemas.microsoft.com/office/drawing/2014/main" val="2251206358"/>
                  </a:ext>
                </a:extLst>
              </a:tr>
              <a:tr h="587811">
                <a:tc>
                  <a:txBody>
                    <a:bodyPr/>
                    <a:lstStyle/>
                    <a:p>
                      <a:pPr algn="ctr"/>
                      <a:r>
                        <a:rPr lang="en-US" sz="2400" b="1"/>
                        <a:t>Essential</a:t>
                      </a:r>
                    </a:p>
                  </a:txBody>
                  <a:tcPr anchor="ctr"/>
                </a:tc>
                <a:tc>
                  <a:txBody>
                    <a:bodyPr/>
                    <a:lstStyle/>
                    <a:p>
                      <a:pPr algn="ctr"/>
                      <a:r>
                        <a:rPr lang="en-US" sz="2400"/>
                        <a:t>very different from each other</a:t>
                      </a:r>
                    </a:p>
                  </a:txBody>
                  <a:tcPr anchor="ctr"/>
                </a:tc>
                <a:extLst>
                  <a:ext uri="{0D108BD9-81ED-4DB2-BD59-A6C34878D82A}">
                    <a16:rowId xmlns:a16="http://schemas.microsoft.com/office/drawing/2014/main" val="152470136"/>
                  </a:ext>
                </a:extLst>
              </a:tr>
              <a:tr h="587811">
                <a:tc>
                  <a:txBody>
                    <a:bodyPr/>
                    <a:lstStyle/>
                    <a:p>
                      <a:pPr algn="ctr"/>
                      <a:r>
                        <a:rPr lang="en-US" sz="2400" b="1"/>
                        <a:t>Overview</a:t>
                      </a:r>
                    </a:p>
                  </a:txBody>
                  <a:tcPr anchor="ctr"/>
                </a:tc>
                <a:tc>
                  <a:txBody>
                    <a:bodyPr/>
                    <a:lstStyle/>
                    <a:p>
                      <a:pPr algn="ctr"/>
                      <a:r>
                        <a:rPr lang="en-US" sz="2400"/>
                        <a:t>of or relating to items of vocabulary in a language</a:t>
                      </a:r>
                    </a:p>
                  </a:txBody>
                  <a:tcPr anchor="ctr"/>
                </a:tc>
                <a:extLst>
                  <a:ext uri="{0D108BD9-81ED-4DB2-BD59-A6C34878D82A}">
                    <a16:rowId xmlns:a16="http://schemas.microsoft.com/office/drawing/2014/main" val="1255554676"/>
                  </a:ext>
                </a:extLst>
              </a:tr>
              <a:tr h="587811">
                <a:tc>
                  <a:txBody>
                    <a:bodyPr/>
                    <a:lstStyle/>
                    <a:p>
                      <a:pPr algn="ctr"/>
                      <a:r>
                        <a:rPr lang="en-US" sz="2400" b="1"/>
                        <a:t>Diverse</a:t>
                      </a:r>
                    </a:p>
                  </a:txBody>
                  <a:tcPr anchor="ctr"/>
                </a:tc>
                <a:tc>
                  <a:txBody>
                    <a:bodyPr/>
                    <a:lstStyle/>
                    <a:p>
                      <a:pPr algn="ctr"/>
                      <a:r>
                        <a:rPr lang="en-US" sz="2400"/>
                        <a:t>an occasion when you meet or experience something</a:t>
                      </a:r>
                    </a:p>
                  </a:txBody>
                  <a:tcPr anchor="ctr"/>
                </a:tc>
                <a:extLst>
                  <a:ext uri="{0D108BD9-81ED-4DB2-BD59-A6C34878D82A}">
                    <a16:rowId xmlns:a16="http://schemas.microsoft.com/office/drawing/2014/main" val="2383701493"/>
                  </a:ext>
                </a:extLst>
              </a:tr>
              <a:tr h="587811">
                <a:tc>
                  <a:txBody>
                    <a:bodyPr/>
                    <a:lstStyle/>
                    <a:p>
                      <a:pPr algn="ctr"/>
                      <a:r>
                        <a:rPr lang="en-US" sz="2400" b="1"/>
                        <a:t>Encounter</a:t>
                      </a:r>
                    </a:p>
                  </a:txBody>
                  <a:tcPr anchor="ctr"/>
                </a:tc>
                <a:tc>
                  <a:txBody>
                    <a:bodyPr/>
                    <a:lstStyle/>
                    <a:p>
                      <a:pPr algn="ctr"/>
                      <a:r>
                        <a:rPr lang="en-US" sz="2400"/>
                        <a:t>extremely important and necessary</a:t>
                      </a:r>
                    </a:p>
                  </a:txBody>
                  <a:tcPr anchor="ctr"/>
                </a:tc>
                <a:extLst>
                  <a:ext uri="{0D108BD9-81ED-4DB2-BD59-A6C34878D82A}">
                    <a16:rowId xmlns:a16="http://schemas.microsoft.com/office/drawing/2014/main" val="2179735381"/>
                  </a:ext>
                </a:extLst>
              </a:tr>
              <a:tr h="587811">
                <a:tc>
                  <a:txBody>
                    <a:bodyPr/>
                    <a:lstStyle/>
                    <a:p>
                      <a:pPr algn="ctr"/>
                      <a:r>
                        <a:rPr lang="en-US" sz="2400" b="1"/>
                        <a:t>Implication</a:t>
                      </a:r>
                    </a:p>
                  </a:txBody>
                  <a:tcPr anchor="ctr"/>
                </a:tc>
                <a:tc>
                  <a:txBody>
                    <a:bodyPr/>
                    <a:lstStyle/>
                    <a:p>
                      <a:pPr algn="ctr"/>
                      <a:r>
                        <a:rPr lang="en-US" sz="2400"/>
                        <a:t>a note added in explanation to a piece of writing</a:t>
                      </a:r>
                    </a:p>
                  </a:txBody>
                  <a:tcPr anchor="ctr"/>
                </a:tc>
                <a:extLst>
                  <a:ext uri="{0D108BD9-81ED-4DB2-BD59-A6C34878D82A}">
                    <a16:rowId xmlns:a16="http://schemas.microsoft.com/office/drawing/2014/main" val="3989030356"/>
                  </a:ext>
                </a:extLst>
              </a:tr>
              <a:tr h="587811">
                <a:tc>
                  <a:txBody>
                    <a:bodyPr/>
                    <a:lstStyle/>
                    <a:p>
                      <a:pPr algn="ctr"/>
                      <a:r>
                        <a:rPr lang="en-US" sz="2400" b="1"/>
                        <a:t>Semantic</a:t>
                      </a:r>
                    </a:p>
                  </a:txBody>
                  <a:tcPr anchor="ctr"/>
                </a:tc>
                <a:tc>
                  <a:txBody>
                    <a:bodyPr/>
                    <a:lstStyle/>
                    <a:p>
                      <a:pPr algn="ctr"/>
                      <a:r>
                        <a:rPr lang="en-US" sz="2400"/>
                        <a:t>a record of data or observations on a particular experiment</a:t>
                      </a:r>
                    </a:p>
                  </a:txBody>
                  <a:tcPr anchor="ctr"/>
                </a:tc>
                <a:extLst>
                  <a:ext uri="{0D108BD9-81ED-4DB2-BD59-A6C34878D82A}">
                    <a16:rowId xmlns:a16="http://schemas.microsoft.com/office/drawing/2014/main" val="1510466163"/>
                  </a:ext>
                </a:extLst>
              </a:tr>
              <a:tr h="587811">
                <a:tc>
                  <a:txBody>
                    <a:bodyPr/>
                    <a:lstStyle/>
                    <a:p>
                      <a:pPr algn="ctr"/>
                      <a:r>
                        <a:rPr lang="en-US" sz="2400" b="1"/>
                        <a:t>Lexical</a:t>
                      </a:r>
                    </a:p>
                  </a:txBody>
                  <a:tcPr anchor="ctr"/>
                </a:tc>
                <a:tc>
                  <a:txBody>
                    <a:bodyPr/>
                    <a:lstStyle/>
                    <a:p>
                      <a:pPr algn="ctr"/>
                      <a:r>
                        <a:rPr lang="en-US" sz="2400"/>
                        <a:t>to confirm or support</a:t>
                      </a:r>
                    </a:p>
                  </a:txBody>
                  <a:tcPr anchor="ctr"/>
                </a:tc>
                <a:extLst>
                  <a:ext uri="{0D108BD9-81ED-4DB2-BD59-A6C34878D82A}">
                    <a16:rowId xmlns:a16="http://schemas.microsoft.com/office/drawing/2014/main" val="1580820692"/>
                  </a:ext>
                </a:extLst>
              </a:tr>
              <a:tr h="587811">
                <a:tc>
                  <a:txBody>
                    <a:bodyPr/>
                    <a:lstStyle/>
                    <a:p>
                      <a:pPr algn="ctr"/>
                      <a:r>
                        <a:rPr lang="en-US" sz="2400" b="1"/>
                        <a:t>Annotation</a:t>
                      </a:r>
                    </a:p>
                  </a:txBody>
                  <a:tcPr anchor="ctr"/>
                </a:tc>
                <a:tc>
                  <a:txBody>
                    <a:bodyPr/>
                    <a:lstStyle/>
                    <a:p>
                      <a:pPr algn="ctr"/>
                      <a:r>
                        <a:rPr lang="en-US" sz="2400"/>
                        <a:t>relating to the meanings of words</a:t>
                      </a:r>
                    </a:p>
                  </a:txBody>
                  <a:tcPr anchor="ctr"/>
                </a:tc>
                <a:extLst>
                  <a:ext uri="{0D108BD9-81ED-4DB2-BD59-A6C34878D82A}">
                    <a16:rowId xmlns:a16="http://schemas.microsoft.com/office/drawing/2014/main" val="1754380207"/>
                  </a:ext>
                </a:extLst>
              </a:tr>
              <a:tr h="587811">
                <a:tc>
                  <a:txBody>
                    <a:bodyPr/>
                    <a:lstStyle/>
                    <a:p>
                      <a:pPr algn="ctr"/>
                      <a:r>
                        <a:rPr lang="en-US" sz="2400" b="1"/>
                        <a:t>Protocol</a:t>
                      </a:r>
                    </a:p>
                  </a:txBody>
                  <a:tcPr anchor="ctr"/>
                </a:tc>
                <a:tc>
                  <a:txBody>
                    <a:bodyPr/>
                    <a:lstStyle/>
                    <a:p>
                      <a:pPr algn="ctr"/>
                      <a:r>
                        <a:rPr lang="en-US" sz="2400"/>
                        <a:t>a general survey</a:t>
                      </a:r>
                    </a:p>
                  </a:txBody>
                  <a:tcPr anchor="ctr"/>
                </a:tc>
                <a:extLst>
                  <a:ext uri="{0D108BD9-81ED-4DB2-BD59-A6C34878D82A}">
                    <a16:rowId xmlns:a16="http://schemas.microsoft.com/office/drawing/2014/main" val="1049622794"/>
                  </a:ext>
                </a:extLst>
              </a:tr>
              <a:tr h="587811">
                <a:tc>
                  <a:txBody>
                    <a:bodyPr/>
                    <a:lstStyle/>
                    <a:p>
                      <a:pPr algn="ctr"/>
                      <a:r>
                        <a:rPr lang="en-US" sz="2400" b="1"/>
                        <a:t>Corroborate</a:t>
                      </a:r>
                    </a:p>
                  </a:txBody>
                  <a:tcPr anchor="ctr"/>
                </a:tc>
                <a:tc>
                  <a:txBody>
                    <a:bodyPr/>
                    <a:lstStyle/>
                    <a:p>
                      <a:pPr algn="ctr"/>
                      <a:r>
                        <a:rPr lang="en-US" sz="2400"/>
                        <a:t>a possible future effect or result of an action, event, etc</a:t>
                      </a:r>
                    </a:p>
                  </a:txBody>
                  <a:tcPr anchor="ctr"/>
                </a:tc>
                <a:extLst>
                  <a:ext uri="{0D108BD9-81ED-4DB2-BD59-A6C34878D82A}">
                    <a16:rowId xmlns:a16="http://schemas.microsoft.com/office/drawing/2014/main" val="3689274620"/>
                  </a:ext>
                </a:extLst>
              </a:tr>
            </a:tbl>
          </a:graphicData>
        </a:graphic>
      </p:graphicFrame>
    </p:spTree>
    <p:extLst>
      <p:ext uri="{BB962C8B-B14F-4D97-AF65-F5344CB8AC3E}">
        <p14:creationId xmlns:p14="http://schemas.microsoft.com/office/powerpoint/2010/main" val="913907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0ACF-3AC6-0961-DEDF-6FDD0E0D8F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35523-FEAD-9454-A5A9-FF7EF7C04E41}"/>
              </a:ext>
            </a:extLst>
          </p:cNvPr>
          <p:cNvSpPr>
            <a:spLocks noGrp="1"/>
          </p:cNvSpPr>
          <p:nvPr>
            <p:ph type="body" idx="1"/>
          </p:nvPr>
        </p:nvSpPr>
        <p:spPr>
          <a:xfrm>
            <a:off x="2015067" y="3846051"/>
            <a:ext cx="8158690" cy="2388070"/>
          </a:xfrm>
        </p:spPr>
        <p:txBody>
          <a:bodyPr>
            <a:normAutofit/>
          </a:bodyPr>
          <a:lstStyle/>
          <a:p>
            <a:r>
              <a:rPr lang="en-US" sz="4400" dirty="0"/>
              <a:t>Next Week</a:t>
            </a:r>
          </a:p>
          <a:p>
            <a:r>
              <a:rPr lang="en-US" sz="2800" dirty="0"/>
              <a:t>Go through how to write a literature review and use citations</a:t>
            </a:r>
          </a:p>
          <a:p>
            <a:r>
              <a:rPr lang="en-US" sz="2800" dirty="0"/>
              <a:t>Unit 3 Quiz (Same format as last time)</a:t>
            </a:r>
          </a:p>
        </p:txBody>
      </p:sp>
      <p:pic>
        <p:nvPicPr>
          <p:cNvPr id="4" name="Picture 4">
            <a:extLst>
              <a:ext uri="{FF2B5EF4-FFF2-40B4-BE49-F238E27FC236}">
                <a16:creationId xmlns:a16="http://schemas.microsoft.com/office/drawing/2014/main" id="{C229E71F-585E-72FF-F9A7-2CC9A6F38254}"/>
              </a:ext>
            </a:extLst>
          </p:cNvPr>
          <p:cNvPicPr>
            <a:picLocks noChangeAspect="1"/>
          </p:cNvPicPr>
          <p:nvPr/>
        </p:nvPicPr>
        <p:blipFill>
          <a:blip r:embed="rId2"/>
          <a:stretch>
            <a:fillRect/>
          </a:stretch>
        </p:blipFill>
        <p:spPr>
          <a:xfrm>
            <a:off x="866032" y="1481675"/>
            <a:ext cx="10459936" cy="201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778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4213-61BB-664A-02C8-993EEB8E3B15}"/>
              </a:ext>
            </a:extLst>
          </p:cNvPr>
          <p:cNvSpPr>
            <a:spLocks noGrp="1"/>
          </p:cNvSpPr>
          <p:nvPr>
            <p:ph type="title"/>
          </p:nvPr>
        </p:nvSpPr>
        <p:spPr/>
        <p:txBody>
          <a:bodyPr/>
          <a:lstStyle/>
          <a:p>
            <a:r>
              <a:rPr lang="en-US"/>
              <a:t>Page 32/33 – Task Two</a:t>
            </a:r>
          </a:p>
        </p:txBody>
      </p:sp>
      <p:sp>
        <p:nvSpPr>
          <p:cNvPr id="3" name="Content Placeholder 2">
            <a:extLst>
              <a:ext uri="{FF2B5EF4-FFF2-40B4-BE49-F238E27FC236}">
                <a16:creationId xmlns:a16="http://schemas.microsoft.com/office/drawing/2014/main" id="{88A41926-F44B-6E02-3739-7B9764C030B1}"/>
              </a:ext>
            </a:extLst>
          </p:cNvPr>
          <p:cNvSpPr>
            <a:spLocks noGrp="1"/>
          </p:cNvSpPr>
          <p:nvPr>
            <p:ph idx="1"/>
          </p:nvPr>
        </p:nvSpPr>
        <p:spPr/>
        <p:txBody>
          <a:bodyPr>
            <a:normAutofit/>
          </a:bodyPr>
          <a:lstStyle/>
          <a:p>
            <a:r>
              <a:rPr lang="en-US" sz="2800"/>
              <a:t>On Page 32/33, there are eight sentences from a research paper entitled “Studying in a Second Language: the Experiences of Chinese Students in Canada”. Based on your knowledge, can you guess from which of the sections they come? </a:t>
            </a:r>
          </a:p>
          <a:p>
            <a:r>
              <a:rPr lang="en-US" sz="2800"/>
              <a:t>Mark each one I, M, R, D. There are </a:t>
            </a:r>
            <a:r>
              <a:rPr lang="en-US" sz="2800" b="1"/>
              <a:t>two</a:t>
            </a:r>
            <a:r>
              <a:rPr lang="en-US" sz="2800"/>
              <a:t> sentences from each section.</a:t>
            </a:r>
          </a:p>
        </p:txBody>
      </p:sp>
    </p:spTree>
    <p:extLst>
      <p:ext uri="{BB962C8B-B14F-4D97-AF65-F5344CB8AC3E}">
        <p14:creationId xmlns:p14="http://schemas.microsoft.com/office/powerpoint/2010/main" val="11095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2DD341-684D-32D0-1DAC-3A808D9FB466}"/>
              </a:ext>
            </a:extLst>
          </p:cNvPr>
          <p:cNvSpPr txBox="1"/>
          <p:nvPr/>
        </p:nvSpPr>
        <p:spPr>
          <a:xfrm>
            <a:off x="737635" y="590405"/>
            <a:ext cx="10539522" cy="4832092"/>
          </a:xfrm>
          <a:prstGeom prst="rect">
            <a:avLst/>
          </a:prstGeom>
          <a:noFill/>
        </p:spPr>
        <p:txBody>
          <a:bodyPr wrap="square">
            <a:spAutoFit/>
          </a:bodyPr>
          <a:lstStyle/>
          <a:p>
            <a:pPr marL="342900" indent="-342900">
              <a:buAutoNum type="arabicPeriod"/>
            </a:pPr>
            <a:r>
              <a:rPr lang="en-US" sz="2800"/>
              <a:t>In contrast, subjects in the text absent condition of Study 2 appeared to apply planning and organizational strategies more directly. _____</a:t>
            </a:r>
          </a:p>
          <a:p>
            <a:pPr marL="342900" indent="-342900">
              <a:buAutoNum type="arabicPeriod"/>
            </a:pPr>
            <a:r>
              <a:rPr lang="en-US" sz="2800"/>
              <a:t>Similarly, Yee (1989) reported that Asian university students commonly respond to the intense pressure for academic achievement by adopting memorization strategies, and this may be particularly true for such students in English-speaking universities. _______</a:t>
            </a:r>
          </a:p>
          <a:p>
            <a:pPr marL="342900" indent="-342900">
              <a:buAutoNum type="arabicPeriod"/>
            </a:pPr>
            <a:r>
              <a:rPr lang="en-US" sz="2800"/>
              <a:t>This supports the argument made earlier in this paper that a reasonable level of fluency provides a basis for higher level processes.______ </a:t>
            </a:r>
          </a:p>
          <a:p>
            <a:pPr marL="342900" indent="-342900">
              <a:buAutoNum type="arabicPeriod"/>
            </a:pPr>
            <a:r>
              <a:rPr lang="en-US" sz="2800"/>
              <a:t>The text used in Study 2 consisted of a five-page article about nurses’ management of children’s pain, typical of texts read in an undergraduate course; no glossary was provided. ________</a:t>
            </a:r>
          </a:p>
        </p:txBody>
      </p:sp>
    </p:spTree>
    <p:extLst>
      <p:ext uri="{BB962C8B-B14F-4D97-AF65-F5344CB8AC3E}">
        <p14:creationId xmlns:p14="http://schemas.microsoft.com/office/powerpoint/2010/main" val="39659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B3589-719C-F3F2-65FA-4EC294640045}"/>
              </a:ext>
            </a:extLst>
          </p:cNvPr>
          <p:cNvSpPr txBox="1"/>
          <p:nvPr/>
        </p:nvSpPr>
        <p:spPr>
          <a:xfrm>
            <a:off x="859465" y="1075554"/>
            <a:ext cx="10473069" cy="4401205"/>
          </a:xfrm>
          <a:prstGeom prst="rect">
            <a:avLst/>
          </a:prstGeom>
          <a:noFill/>
        </p:spPr>
        <p:txBody>
          <a:bodyPr wrap="square">
            <a:spAutoFit/>
          </a:bodyPr>
          <a:lstStyle/>
          <a:p>
            <a:pPr marL="342900" indent="-342900">
              <a:buAutoNum type="arabicPeriod" startAt="5"/>
            </a:pPr>
            <a:r>
              <a:rPr lang="en-US" sz="2800"/>
              <a:t>However, several patterns were apparent in the results and these deserve some comments. ________</a:t>
            </a:r>
          </a:p>
          <a:p>
            <a:pPr marL="342900" indent="-342900">
              <a:buAutoNum type="arabicPeriod" startAt="5"/>
            </a:pPr>
            <a:r>
              <a:rPr lang="en-US" sz="2800"/>
              <a:t>It is now common for students from virtually every country in the world to either study English at home, or to study abroad in an English-speaking country.  _______</a:t>
            </a:r>
          </a:p>
          <a:p>
            <a:pPr marL="342900" indent="-342900">
              <a:buAutoNum type="arabicPeriod" startAt="5"/>
            </a:pPr>
            <a:r>
              <a:rPr lang="en-US" sz="2800"/>
              <a:t>Not only did subjects in Study 1 appear heavily dependent on the overall structure of the text, they also were reliant in the way it expressed ideas. _________</a:t>
            </a:r>
          </a:p>
          <a:p>
            <a:pPr marL="342900" indent="-342900">
              <a:buAutoNum type="arabicPeriod" startAt="5"/>
            </a:pPr>
            <a:r>
              <a:rPr lang="en-US" sz="2800"/>
              <a:t>The students selected were adult, native-Chinese speakers from mainland China, studying in Canada. ______</a:t>
            </a:r>
          </a:p>
        </p:txBody>
      </p:sp>
    </p:spTree>
    <p:extLst>
      <p:ext uri="{BB962C8B-B14F-4D97-AF65-F5344CB8AC3E}">
        <p14:creationId xmlns:p14="http://schemas.microsoft.com/office/powerpoint/2010/main" val="414095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0ACF-3AC6-0961-DEDF-6FDD0E0D8F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35523-FEAD-9454-A5A9-FF7EF7C04E41}"/>
              </a:ext>
            </a:extLst>
          </p:cNvPr>
          <p:cNvSpPr>
            <a:spLocks noGrp="1"/>
          </p:cNvSpPr>
          <p:nvPr>
            <p:ph type="body" idx="1"/>
          </p:nvPr>
        </p:nvSpPr>
        <p:spPr>
          <a:xfrm>
            <a:off x="2015067" y="3846051"/>
            <a:ext cx="8158690" cy="2388070"/>
          </a:xfrm>
        </p:spPr>
        <p:txBody>
          <a:bodyPr>
            <a:normAutofit/>
          </a:bodyPr>
          <a:lstStyle/>
          <a:p>
            <a:r>
              <a:rPr lang="en-US" sz="4400"/>
              <a:t>This Unit’s Reading</a:t>
            </a:r>
          </a:p>
          <a:p>
            <a:r>
              <a:rPr lang="en-US" sz="2800"/>
              <a:t>Our goal today is to get an understanding of the topic, and then go through the literature review in detail</a:t>
            </a:r>
          </a:p>
          <a:p>
            <a:r>
              <a:rPr lang="en-US" sz="2800"/>
              <a:t>The unit’s focus is Literature Reviews</a:t>
            </a:r>
          </a:p>
        </p:txBody>
      </p:sp>
      <p:pic>
        <p:nvPicPr>
          <p:cNvPr id="4" name="Picture 4">
            <a:extLst>
              <a:ext uri="{FF2B5EF4-FFF2-40B4-BE49-F238E27FC236}">
                <a16:creationId xmlns:a16="http://schemas.microsoft.com/office/drawing/2014/main" id="{C229E71F-585E-72FF-F9A7-2CC9A6F38254}"/>
              </a:ext>
            </a:extLst>
          </p:cNvPr>
          <p:cNvPicPr>
            <a:picLocks noChangeAspect="1"/>
          </p:cNvPicPr>
          <p:nvPr/>
        </p:nvPicPr>
        <p:blipFill>
          <a:blip r:embed="rId2"/>
          <a:stretch>
            <a:fillRect/>
          </a:stretch>
        </p:blipFill>
        <p:spPr>
          <a:xfrm>
            <a:off x="866032" y="1481675"/>
            <a:ext cx="10459936" cy="201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955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C60-C6C7-9406-BB67-A7C6C49206A9}"/>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5155C890-54C8-E5D9-D3F2-A6B07B2BAB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891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7B33A2-024D-515A-E183-36790F5CE5AA}"/>
              </a:ext>
            </a:extLst>
          </p:cNvPr>
          <p:cNvSpPr txBox="1"/>
          <p:nvPr/>
        </p:nvSpPr>
        <p:spPr>
          <a:xfrm>
            <a:off x="829561" y="582067"/>
            <a:ext cx="10532878" cy="5509200"/>
          </a:xfrm>
          <a:prstGeom prst="rect">
            <a:avLst/>
          </a:prstGeom>
          <a:noFill/>
        </p:spPr>
        <p:txBody>
          <a:bodyPr wrap="square">
            <a:spAutoFit/>
          </a:bodyPr>
          <a:lstStyle/>
          <a:p>
            <a:r>
              <a:rPr lang="en-US" sz="3200" dirty="0"/>
              <a:t>The </a:t>
            </a:r>
            <a:r>
              <a:rPr lang="en-US" sz="3200" b="1" dirty="0"/>
              <a:t>burgeoning</a:t>
            </a:r>
            <a:r>
              <a:rPr lang="en-US" sz="3200" dirty="0"/>
              <a:t> use of online dictionaries reflects the worldwide population’s need to access multiple </a:t>
            </a:r>
            <a:r>
              <a:rPr lang="en-US" sz="3200" b="1" dirty="0"/>
              <a:t>lexical</a:t>
            </a:r>
            <a:r>
              <a:rPr lang="en-US" sz="3200" dirty="0"/>
              <a:t> sources rapidly. Language learners, who are generally technologically well informed, are motivated to </a:t>
            </a:r>
            <a:r>
              <a:rPr lang="en-US" sz="3200" b="1" dirty="0"/>
              <a:t>tap into</a:t>
            </a:r>
            <a:r>
              <a:rPr lang="en-US" sz="3200" dirty="0"/>
              <a:t> these resources and take an active approach toward their learning. However, regardless of the accessibility of these online tools, most can probably recount anecdotes about learners’ misuse of the dictionary, both in oral and written productions. […] Learners’ inability to use this tool effectively stems from a lack of knowledge of how the L1 and L2 mental </a:t>
            </a:r>
            <a:r>
              <a:rPr lang="en-US" sz="3200" b="1" dirty="0"/>
              <a:t>lexicon</a:t>
            </a:r>
            <a:r>
              <a:rPr lang="en-US" sz="3200" dirty="0"/>
              <a:t> functions as well as a lack of familiarity with the dictionary itself.</a:t>
            </a:r>
          </a:p>
        </p:txBody>
      </p:sp>
      <p:sp>
        <p:nvSpPr>
          <p:cNvPr id="6" name="Rectangle: Rounded Corners 5">
            <a:extLst>
              <a:ext uri="{FF2B5EF4-FFF2-40B4-BE49-F238E27FC236}">
                <a16:creationId xmlns:a16="http://schemas.microsoft.com/office/drawing/2014/main" id="{188E73C9-2D61-F23B-E07B-64C87C248438}"/>
              </a:ext>
            </a:extLst>
          </p:cNvPr>
          <p:cNvSpPr/>
          <p:nvPr/>
        </p:nvSpPr>
        <p:spPr>
          <a:xfrm>
            <a:off x="8521995"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72</a:t>
            </a:r>
          </a:p>
        </p:txBody>
      </p:sp>
    </p:spTree>
    <p:extLst>
      <p:ext uri="{BB962C8B-B14F-4D97-AF65-F5344CB8AC3E}">
        <p14:creationId xmlns:p14="http://schemas.microsoft.com/office/powerpoint/2010/main" val="153909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006E37-FB43-C579-7772-BEAA1AE8C731}"/>
              </a:ext>
            </a:extLst>
          </p:cNvPr>
          <p:cNvSpPr txBox="1"/>
          <p:nvPr/>
        </p:nvSpPr>
        <p:spPr>
          <a:xfrm>
            <a:off x="830669" y="863895"/>
            <a:ext cx="10393325" cy="4524315"/>
          </a:xfrm>
          <a:prstGeom prst="rect">
            <a:avLst/>
          </a:prstGeom>
          <a:noFill/>
        </p:spPr>
        <p:txBody>
          <a:bodyPr wrap="square">
            <a:spAutoFit/>
          </a:bodyPr>
          <a:lstStyle/>
          <a:p>
            <a:r>
              <a:rPr lang="en-US" sz="3200"/>
              <a:t>At present, the majority of the research studies related to dictionary use have focused on its relationship to L2 reading, such as the use of bilingual or monolingual dictionaries, dictionary use versus glossaries, and the impact of dictionary use on the learners’ reading processes. Although this body of research offers insights into learners’ behavior in relation to dictionary use, it is also essential to observe students’ ability to use the dictionary as a tool for written production and to teach them to use it more effectively. […]</a:t>
            </a:r>
          </a:p>
        </p:txBody>
      </p:sp>
      <p:sp>
        <p:nvSpPr>
          <p:cNvPr id="5" name="Rectangle: Rounded Corners 4">
            <a:extLst>
              <a:ext uri="{FF2B5EF4-FFF2-40B4-BE49-F238E27FC236}">
                <a16:creationId xmlns:a16="http://schemas.microsoft.com/office/drawing/2014/main" id="{618D7357-9397-5673-04BF-D40DFB2BEB80}"/>
              </a:ext>
            </a:extLst>
          </p:cNvPr>
          <p:cNvSpPr/>
          <p:nvPr/>
        </p:nvSpPr>
        <p:spPr>
          <a:xfrm>
            <a:off x="8521995" y="5960878"/>
            <a:ext cx="3160527" cy="89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72</a:t>
            </a:r>
          </a:p>
        </p:txBody>
      </p:sp>
    </p:spTree>
    <p:extLst>
      <p:ext uri="{BB962C8B-B14F-4D97-AF65-F5344CB8AC3E}">
        <p14:creationId xmlns:p14="http://schemas.microsoft.com/office/powerpoint/2010/main" val="21140321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0</TotalTime>
  <Words>2548</Words>
  <Application>Microsoft Office PowerPoint</Application>
  <PresentationFormat>Widescreen</PresentationFormat>
  <Paragraphs>174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Organic</vt:lpstr>
      <vt:lpstr>Academic Reading &amp; Writing</vt:lpstr>
      <vt:lpstr>Last Week</vt:lpstr>
      <vt:lpstr>Page 32/33 – Task Two</vt:lpstr>
      <vt:lpstr>PowerPoint Presentation</vt:lpstr>
      <vt:lpstr>PowerPoint Presentation</vt:lpstr>
      <vt:lpstr>PowerPoint Presentation</vt:lpstr>
      <vt:lpstr>Introduction</vt:lpstr>
      <vt:lpstr>PowerPoint Presentation</vt:lpstr>
      <vt:lpstr>PowerPoint Presentation</vt:lpstr>
      <vt:lpstr>PowerPoint Presentation</vt:lpstr>
      <vt:lpstr>Questions</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Hypertext Markup Language (HTML)</vt:lpstr>
      <vt:lpstr>PowerPoint Presentation</vt:lpstr>
      <vt:lpstr>PowerPoint Presentation</vt:lpstr>
      <vt:lpstr>Questions</vt:lpstr>
      <vt:lpstr>Vocabulary Practice (Pg. 89-90)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Reading &amp; Writing</dc:title>
  <dc:creator>Russell Burgess</dc:creator>
  <cp:lastModifiedBy>Russell Burgess</cp:lastModifiedBy>
  <cp:revision>33</cp:revision>
  <dcterms:created xsi:type="dcterms:W3CDTF">2022-10-16T01:50:37Z</dcterms:created>
  <dcterms:modified xsi:type="dcterms:W3CDTF">2023-10-09T04:27:08Z</dcterms:modified>
</cp:coreProperties>
</file>